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60" r:id="rId3"/>
    <p:sldMasterId id="2147483662" r:id="rId4"/>
    <p:sldMasterId id="2147483672" r:id="rId5"/>
  </p:sldMasterIdLst>
  <p:notesMasterIdLst>
    <p:notesMasterId r:id="rId68"/>
  </p:notesMasterIdLst>
  <p:handoutMasterIdLst>
    <p:handoutMasterId r:id="rId69"/>
  </p:handoutMasterIdLst>
  <p:sldIdLst>
    <p:sldId id="1105" r:id="rId6"/>
    <p:sldId id="2145705182" r:id="rId7"/>
    <p:sldId id="2160" r:id="rId8"/>
    <p:sldId id="451" r:id="rId9"/>
    <p:sldId id="2145705235" r:id="rId10"/>
    <p:sldId id="2145705230" r:id="rId11"/>
    <p:sldId id="2466" r:id="rId12"/>
    <p:sldId id="834" r:id="rId13"/>
    <p:sldId id="755" r:id="rId14"/>
    <p:sldId id="845" r:id="rId15"/>
    <p:sldId id="2080" r:id="rId16"/>
    <p:sldId id="2504" r:id="rId17"/>
    <p:sldId id="2499" r:id="rId18"/>
    <p:sldId id="2502" r:id="rId19"/>
    <p:sldId id="2493" r:id="rId20"/>
    <p:sldId id="2494" r:id="rId21"/>
    <p:sldId id="793" r:id="rId22"/>
    <p:sldId id="794" r:id="rId23"/>
    <p:sldId id="826" r:id="rId24"/>
    <p:sldId id="2145705233" r:id="rId25"/>
    <p:sldId id="895" r:id="rId26"/>
    <p:sldId id="894" r:id="rId27"/>
    <p:sldId id="460" r:id="rId28"/>
    <p:sldId id="776" r:id="rId29"/>
    <p:sldId id="2145705234" r:id="rId30"/>
    <p:sldId id="896" r:id="rId31"/>
    <p:sldId id="2145705236" r:id="rId32"/>
    <p:sldId id="2511" r:id="rId33"/>
    <p:sldId id="2486" r:id="rId34"/>
    <p:sldId id="1385" r:id="rId35"/>
    <p:sldId id="2145705237" r:id="rId36"/>
    <p:sldId id="684" r:id="rId37"/>
    <p:sldId id="702" r:id="rId38"/>
    <p:sldId id="866" r:id="rId39"/>
    <p:sldId id="898" r:id="rId40"/>
    <p:sldId id="2512" r:id="rId41"/>
    <p:sldId id="2145705229" r:id="rId42"/>
    <p:sldId id="855" r:id="rId43"/>
    <p:sldId id="620" r:id="rId44"/>
    <p:sldId id="865" r:id="rId45"/>
    <p:sldId id="765" r:id="rId46"/>
    <p:sldId id="902" r:id="rId47"/>
    <p:sldId id="2145705238" r:id="rId48"/>
    <p:sldId id="2565" r:id="rId49"/>
    <p:sldId id="2145705241" r:id="rId50"/>
    <p:sldId id="2145705239" r:id="rId51"/>
    <p:sldId id="600" r:id="rId52"/>
    <p:sldId id="2566" r:id="rId53"/>
    <p:sldId id="2145705240" r:id="rId54"/>
    <p:sldId id="2568" r:id="rId55"/>
    <p:sldId id="2579" r:id="rId56"/>
    <p:sldId id="2145705242" r:id="rId57"/>
    <p:sldId id="693" r:id="rId58"/>
    <p:sldId id="1402" r:id="rId59"/>
    <p:sldId id="2145705243" r:id="rId60"/>
    <p:sldId id="2571" r:id="rId61"/>
    <p:sldId id="1414" r:id="rId62"/>
    <p:sldId id="2585" r:id="rId63"/>
    <p:sldId id="892" r:id="rId64"/>
    <p:sldId id="2145705244" r:id="rId65"/>
    <p:sldId id="355" r:id="rId66"/>
    <p:sldId id="288" r:id="rId67"/>
  </p:sldIdLst>
  <p:sldSz cx="12192000" cy="6858000"/>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9"/>
    <a:srgbClr val="E5E5E5"/>
    <a:srgbClr val="0067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5726" autoAdjust="0"/>
  </p:normalViewPr>
  <p:slideViewPr>
    <p:cSldViewPr snapToGrid="0" showGuides="1">
      <p:cViewPr varScale="1">
        <p:scale>
          <a:sx n="93" d="100"/>
          <a:sy n="93" d="100"/>
        </p:scale>
        <p:origin x="53"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226"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E23121D-534D-C18D-86F2-F8B084E7F1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724E421-5F99-33C1-6C60-3D67F5BBC34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11D20C-92F4-4D32-92CD-1278806BF344}" type="datetimeFigureOut">
              <a:rPr lang="zh-CN" altLang="en-US" smtClean="0"/>
              <a:t>24</a:t>
            </a:fld>
            <a:endParaRPr lang="zh-CN" altLang="en-US"/>
          </a:p>
        </p:txBody>
      </p:sp>
      <p:sp>
        <p:nvSpPr>
          <p:cNvPr id="4" name="页脚占位符 3">
            <a:extLst>
              <a:ext uri="{FF2B5EF4-FFF2-40B4-BE49-F238E27FC236}">
                <a16:creationId xmlns:a16="http://schemas.microsoft.com/office/drawing/2014/main" id="{A4CEAC0C-2766-8EA5-AFAC-04E2AE7E12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7B69A8BD-4CEA-8355-A923-3DE76C6694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D7DA4C-D0A3-441A-A01E-F1F72C62FDE0}" type="slidenum">
              <a:rPr lang="zh-CN" altLang="en-US" smtClean="0"/>
              <a:t>‹#›</a:t>
            </a:fld>
            <a:endParaRPr lang="zh-CN" altLang="en-US"/>
          </a:p>
        </p:txBody>
      </p:sp>
    </p:spTree>
    <p:extLst>
      <p:ext uri="{BB962C8B-B14F-4D97-AF65-F5344CB8AC3E}">
        <p14:creationId xmlns:p14="http://schemas.microsoft.com/office/powerpoint/2010/main" val="4930792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A3D24-6083-4546-8C6D-DEE86BAAAE49}" type="datetimeFigureOut">
              <a:rPr lang="zh-CN" altLang="en-US" smtClean="0"/>
              <a:t>24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D8765-8EF3-408C-9341-152904E414ED}" type="slidenum">
              <a:rPr lang="zh-CN" altLang="en-US" smtClean="0"/>
              <a:t>‹#›</a:t>
            </a:fld>
            <a:endParaRPr lang="zh-CN" altLang="en-US"/>
          </a:p>
        </p:txBody>
      </p:sp>
    </p:spTree>
    <p:extLst>
      <p:ext uri="{BB962C8B-B14F-4D97-AF65-F5344CB8AC3E}">
        <p14:creationId xmlns:p14="http://schemas.microsoft.com/office/powerpoint/2010/main" val="189854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1838CBAF-AE2A-428F-8CF4-8C5C48784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33D7281F-DF97-4659-BF53-37C5F6C4B18B}"/>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r>
              <a:rPr lang="zh-CN" altLang="en-US" dirty="0">
                <a:solidFill>
                  <a:schemeClr val="tx1">
                    <a:lumMod val="85000"/>
                    <a:lumOff val="15000"/>
                  </a:schemeClr>
                </a:solidFill>
                <a:latin typeface="微软雅黑" pitchFamily="34" charset="-122"/>
                <a:ea typeface="微软雅黑" pitchFamily="34" charset="-122"/>
              </a:rPr>
              <a:t>下面我们来说说集合的体系结构，从集合开始讲解，依次往下讲解</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22532" name="灯片编号占位符 3">
            <a:extLst>
              <a:ext uri="{FF2B5EF4-FFF2-40B4-BE49-F238E27FC236}">
                <a16:creationId xmlns:a16="http://schemas.microsoft.com/office/drawing/2014/main" id="{2C1A041B-BA47-4D5D-A8A8-B4707E3DCA3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7581FD8-54EF-49BB-BC0F-F33086511DE4}" type="slidenum">
              <a:rPr lang="zh-CN" altLang="en-US"/>
              <a:pPr/>
              <a:t>3</a:t>
            </a:fld>
            <a:endParaRPr lang="zh-CN" altLang="en-US"/>
          </a:p>
        </p:txBody>
      </p:sp>
    </p:spTree>
    <p:extLst>
      <p:ext uri="{BB962C8B-B14F-4D97-AF65-F5344CB8AC3E}">
        <p14:creationId xmlns:p14="http://schemas.microsoft.com/office/powerpoint/2010/main" val="2821156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a:extLst>
              <a:ext uri="{FF2B5EF4-FFF2-40B4-BE49-F238E27FC236}">
                <a16:creationId xmlns:a16="http://schemas.microsoft.com/office/drawing/2014/main" id="{72EE68E5-E512-4B49-B548-E42DE6C39FE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3FDA9897-13E6-4EBE-8AC3-63D956A36795}"/>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你看到这位美女怎么样？心情如何？有没有一种很想帮助她的冲动啊？如果你没有，那么我告诉你，我已经知道为什么你还没有女朋友了。</a:t>
            </a:r>
            <a:endParaRPr lang="en-US" altLang="zh-CN" dirty="0">
              <a:solidFill>
                <a:schemeClr val="tx1">
                  <a:lumMod val="85000"/>
                  <a:lumOff val="15000"/>
                </a:schemeClr>
              </a:solidFill>
              <a:latin typeface="微软雅黑" pitchFamily="34" charset="-122"/>
              <a:ea typeface="微软雅黑" pitchFamily="34" charset="-122"/>
            </a:endParaRPr>
          </a:p>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给你一个眼神你自己体会吧。</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69636" name="灯片编号占位符 3">
            <a:extLst>
              <a:ext uri="{FF2B5EF4-FFF2-40B4-BE49-F238E27FC236}">
                <a16:creationId xmlns:a16="http://schemas.microsoft.com/office/drawing/2014/main" id="{AA2F61B4-14C9-447D-80E0-6204C452922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C924E94-C72D-4838-ACBC-9135AAB10847}" type="slidenum">
              <a:rPr lang="zh-CN" altLang="en-US"/>
              <a:pPr/>
              <a:t>17</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a:extLst>
              <a:ext uri="{FF2B5EF4-FFF2-40B4-BE49-F238E27FC236}">
                <a16:creationId xmlns:a16="http://schemas.microsoft.com/office/drawing/2014/main" id="{A7E359DF-9F1E-40AC-AA38-CC6F111AA37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2BED4B23-65C1-45C3-94D6-D0D521FD832C}"/>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二叉查找树现在的状况跟那位美女是一样的，两条腿不一样长了。</a:t>
            </a:r>
            <a:endParaRPr lang="en-US" altLang="zh-CN" dirty="0">
              <a:solidFill>
                <a:schemeClr val="tx1">
                  <a:lumMod val="85000"/>
                  <a:lumOff val="15000"/>
                </a:schemeClr>
              </a:solidFill>
              <a:latin typeface="微软雅黑" pitchFamily="34" charset="-122"/>
              <a:ea typeface="微软雅黑" pitchFamily="34" charset="-122"/>
            </a:endParaRPr>
          </a:p>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虽然对于刚刚那位美女，我们帮不上忙，因为我们不是医生</a:t>
            </a:r>
            <a:endParaRPr lang="en-US" altLang="zh-CN" dirty="0">
              <a:solidFill>
                <a:schemeClr val="tx1">
                  <a:lumMod val="85000"/>
                  <a:lumOff val="15000"/>
                </a:schemeClr>
              </a:solidFill>
              <a:latin typeface="微软雅黑" pitchFamily="34" charset="-122"/>
              <a:ea typeface="微软雅黑" pitchFamily="34" charset="-122"/>
            </a:endParaRPr>
          </a:p>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但是我们是程序员啊，我们可以来帮助这个长短腿的二叉树。</a:t>
            </a:r>
            <a:endParaRPr lang="en-US" altLang="zh-CN" dirty="0">
              <a:solidFill>
                <a:schemeClr val="tx1">
                  <a:lumMod val="85000"/>
                  <a:lumOff val="15000"/>
                </a:schemeClr>
              </a:solidFill>
              <a:latin typeface="微软雅黑" pitchFamily="34" charset="-122"/>
              <a:ea typeface="微软雅黑" pitchFamily="34" charset="-122"/>
            </a:endParaRPr>
          </a:p>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先说一下，长短腿的二叉树有什么弊端。。。。。。</a:t>
            </a:r>
            <a:endParaRPr lang="en-US" altLang="zh-CN" dirty="0">
              <a:solidFill>
                <a:schemeClr val="tx1">
                  <a:lumMod val="85000"/>
                  <a:lumOff val="15000"/>
                </a:schemeClr>
              </a:solidFill>
              <a:latin typeface="微软雅黑" pitchFamily="34" charset="-122"/>
              <a:ea typeface="微软雅黑" pitchFamily="34" charset="-122"/>
            </a:endParaRPr>
          </a:p>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所以，我们要修改一下。</a:t>
            </a:r>
            <a:endParaRPr lang="en-US" altLang="zh-CN" dirty="0">
              <a:solidFill>
                <a:schemeClr val="tx1">
                  <a:lumMod val="85000"/>
                  <a:lumOff val="15000"/>
                </a:schemeClr>
              </a:solidFill>
              <a:latin typeface="微软雅黑" pitchFamily="34" charset="-122"/>
              <a:ea typeface="微软雅黑" pitchFamily="34" charset="-122"/>
            </a:endParaRPr>
          </a:p>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那么你觉得该怎么办？元素不变的前提下，我们是不是把右边长的腿挪一部分到短的腿上就可以了啊</a:t>
            </a:r>
            <a:endParaRPr lang="en-US" altLang="zh-CN" dirty="0">
              <a:solidFill>
                <a:schemeClr val="tx1">
                  <a:lumMod val="85000"/>
                  <a:lumOff val="15000"/>
                </a:schemeClr>
              </a:solidFill>
              <a:latin typeface="微软雅黑" pitchFamily="34" charset="-122"/>
              <a:ea typeface="微软雅黑" pitchFamily="34" charset="-122"/>
            </a:endParaRPr>
          </a:p>
          <a:p>
            <a:pPr fontAlgn="auto">
              <a:lnSpc>
                <a:spcPct val="150000"/>
              </a:lnSpc>
              <a:spcBef>
                <a:spcPts val="0"/>
              </a:spcBef>
              <a:spcAft>
                <a:spcPts val="0"/>
              </a:spcAft>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75780" name="灯片编号占位符 3">
            <a:extLst>
              <a:ext uri="{FF2B5EF4-FFF2-40B4-BE49-F238E27FC236}">
                <a16:creationId xmlns:a16="http://schemas.microsoft.com/office/drawing/2014/main" id="{3110D51B-AB9D-4595-A45E-B909A6BBE39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221F8AF-6A15-466B-8B80-D8D2A28AF010}" type="slidenum">
              <a:rPr lang="zh-CN" altLang="en-US"/>
              <a:pPr/>
              <a:t>18</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a:extLst>
              <a:ext uri="{FF2B5EF4-FFF2-40B4-BE49-F238E27FC236}">
                <a16:creationId xmlns:a16="http://schemas.microsoft.com/office/drawing/2014/main" id="{E88D0553-72CA-488C-AB2E-E8C41F4EA9D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6A11744A-44C2-41C6-A906-C0F190BC6319}"/>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新插入的节点默认是红色的</a:t>
            </a:r>
            <a:endParaRPr lang="en-US" altLang="zh-CN" dirty="0">
              <a:solidFill>
                <a:schemeClr val="tx1">
                  <a:lumMod val="85000"/>
                  <a:lumOff val="15000"/>
                </a:schemeClr>
              </a:solidFill>
              <a:latin typeface="微软雅黑" pitchFamily="34" charset="-122"/>
              <a:ea typeface="微软雅黑" pitchFamily="34" charset="-122"/>
            </a:endParaRPr>
          </a:p>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新插入节点的红色颜色调整</a:t>
            </a:r>
            <a:endParaRPr lang="en-US" altLang="zh-CN" dirty="0">
              <a:solidFill>
                <a:schemeClr val="tx1">
                  <a:lumMod val="85000"/>
                  <a:lumOff val="15000"/>
                </a:schemeClr>
              </a:solidFill>
              <a:latin typeface="微软雅黑" pitchFamily="34" charset="-122"/>
              <a:ea typeface="微软雅黑" pitchFamily="34" charset="-122"/>
            </a:endParaRPr>
          </a:p>
          <a:p>
            <a:pPr fontAlgn="auto">
              <a:lnSpc>
                <a:spcPct val="150000"/>
              </a:lnSpc>
              <a:spcBef>
                <a:spcPts val="0"/>
              </a:spcBef>
              <a:spcAft>
                <a:spcPts val="0"/>
              </a:spcAft>
              <a:defRPr/>
            </a:pPr>
            <a:r>
              <a:rPr lang="en-US" altLang="zh-CN" dirty="0">
                <a:solidFill>
                  <a:schemeClr val="tx1">
                    <a:lumMod val="85000"/>
                    <a:lumOff val="15000"/>
                  </a:schemeClr>
                </a:solidFill>
                <a:latin typeface="微软雅黑" pitchFamily="34" charset="-122"/>
                <a:ea typeface="微软雅黑" pitchFamily="34" charset="-122"/>
              </a:rPr>
              <a:t>-</a:t>
            </a:r>
            <a:r>
              <a:rPr lang="zh-CN" altLang="en-US" dirty="0">
                <a:solidFill>
                  <a:schemeClr val="tx1">
                    <a:lumMod val="85000"/>
                    <a:lumOff val="15000"/>
                  </a:schemeClr>
                </a:solidFill>
                <a:latin typeface="微软雅黑" pitchFamily="34" charset="-122"/>
                <a:ea typeface="微软雅黑" pitchFamily="34" charset="-122"/>
              </a:rPr>
              <a:t>未完成</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176132" name="灯片编号占位符 3">
            <a:extLst>
              <a:ext uri="{FF2B5EF4-FFF2-40B4-BE49-F238E27FC236}">
                <a16:creationId xmlns:a16="http://schemas.microsoft.com/office/drawing/2014/main" id="{7895E79D-E8CC-4FBC-9912-1FB8DFA99A2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AD2DE06-19FA-49F5-A8C6-6CEC6298D43E}" type="slidenum">
              <a:rPr lang="zh-CN" altLang="en-US"/>
              <a:pPr/>
              <a:t>19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幻灯片图像占位符 1">
            <a:extLst>
              <a:ext uri="{FF2B5EF4-FFF2-40B4-BE49-F238E27FC236}">
                <a16:creationId xmlns:a16="http://schemas.microsoft.com/office/drawing/2014/main" id="{BA2DE4C4-3FE9-49D9-A266-BB60C7A4E5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1667" name="备注占位符 2">
            <a:extLst>
              <a:ext uri="{FF2B5EF4-FFF2-40B4-BE49-F238E27FC236}">
                <a16:creationId xmlns:a16="http://schemas.microsoft.com/office/drawing/2014/main" id="{F1CB1931-E572-491D-A27F-0744780236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41668" name="灯片编号占位符 3">
            <a:extLst>
              <a:ext uri="{FF2B5EF4-FFF2-40B4-BE49-F238E27FC236}">
                <a16:creationId xmlns:a16="http://schemas.microsoft.com/office/drawing/2014/main" id="{0C62377C-DE99-4080-BE8B-880407037CE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39F48B6-1A03-494E-B823-DC32C404FE74}" type="slidenum">
              <a:rPr lang="zh-CN" altLang="en-US"/>
              <a:pPr/>
              <a:t>20</a:t>
            </a:fld>
            <a:endParaRPr lang="zh-CN" altLang="en-US"/>
          </a:p>
        </p:txBody>
      </p:sp>
    </p:spTree>
    <p:extLst>
      <p:ext uri="{BB962C8B-B14F-4D97-AF65-F5344CB8AC3E}">
        <p14:creationId xmlns:p14="http://schemas.microsoft.com/office/powerpoint/2010/main" val="1908053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幻灯片图像占位符 1">
            <a:extLst>
              <a:ext uri="{FF2B5EF4-FFF2-40B4-BE49-F238E27FC236}">
                <a16:creationId xmlns:a16="http://schemas.microsoft.com/office/drawing/2014/main" id="{41C480D9-4733-446C-8711-94EBC77835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1" name="备注占位符 2">
            <a:extLst>
              <a:ext uri="{FF2B5EF4-FFF2-40B4-BE49-F238E27FC236}">
                <a16:creationId xmlns:a16="http://schemas.microsoft.com/office/drawing/2014/main" id="{33CB5D25-E5FD-4A26-A734-15E7BF98A2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37572" name="灯片编号占位符 3">
            <a:extLst>
              <a:ext uri="{FF2B5EF4-FFF2-40B4-BE49-F238E27FC236}">
                <a16:creationId xmlns:a16="http://schemas.microsoft.com/office/drawing/2014/main" id="{EE9BE140-FE74-4B99-904C-49A1CAB260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84BAAAB-2B65-4F10-94DF-1D748659E7F3}" type="slidenum">
              <a:rPr lang="zh-CN" altLang="en-US"/>
              <a:pPr/>
              <a:t>24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1838CBAF-AE2A-428F-8CF4-8C5C48784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33D7281F-DF97-4659-BF53-37C5F6C4B18B}"/>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r>
              <a:rPr lang="zh-CN" altLang="en-US" dirty="0">
                <a:solidFill>
                  <a:schemeClr val="tx1">
                    <a:lumMod val="85000"/>
                    <a:lumOff val="15000"/>
                  </a:schemeClr>
                </a:solidFill>
                <a:latin typeface="微软雅黑" pitchFamily="34" charset="-122"/>
                <a:ea typeface="微软雅黑" pitchFamily="34" charset="-122"/>
              </a:rPr>
              <a:t>下面我们来说说集合的体系结构，从集合开始讲解，依次往下讲解</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22532" name="灯片编号占位符 3">
            <a:extLst>
              <a:ext uri="{FF2B5EF4-FFF2-40B4-BE49-F238E27FC236}">
                <a16:creationId xmlns:a16="http://schemas.microsoft.com/office/drawing/2014/main" id="{2C1A041B-BA47-4D5D-A8A8-B4707E3DCA3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7581FD8-54EF-49BB-BC0F-F33086511DE4}" type="slidenum">
              <a:rPr lang="zh-CN" altLang="en-US"/>
              <a:pPr/>
              <a:t>28</a:t>
            </a:fld>
            <a:endParaRPr lang="zh-CN" altLang="en-US"/>
          </a:p>
        </p:txBody>
      </p:sp>
    </p:spTree>
    <p:extLst>
      <p:ext uri="{BB962C8B-B14F-4D97-AF65-F5344CB8AC3E}">
        <p14:creationId xmlns:p14="http://schemas.microsoft.com/office/powerpoint/2010/main" val="3945537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C1A6A629-C907-4A9A-B459-76E7EF7BFF3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9BAA57B2-1CAC-4F4C-850A-4C78006145AB}"/>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通过自定学生对象类存入到</a:t>
            </a:r>
            <a:r>
              <a:rPr lang="en-US" altLang="zh-CN" dirty="0">
                <a:solidFill>
                  <a:schemeClr val="tx1">
                    <a:lumMod val="85000"/>
                    <a:lumOff val="15000"/>
                  </a:schemeClr>
                </a:solidFill>
                <a:latin typeface="微软雅黑" pitchFamily="34" charset="-122"/>
                <a:ea typeface="微软雅黑" pitchFamily="34" charset="-122"/>
              </a:rPr>
              <a:t>TreeSet</a:t>
            </a:r>
            <a:r>
              <a:rPr lang="zh-CN" altLang="en-US" dirty="0">
                <a:solidFill>
                  <a:schemeClr val="tx1">
                    <a:lumMod val="85000"/>
                    <a:lumOff val="15000"/>
                  </a:schemeClr>
                </a:solidFill>
                <a:latin typeface="微软雅黑" pitchFamily="34" charset="-122"/>
                <a:ea typeface="微软雅黑" pitchFamily="34" charset="-122"/>
              </a:rPr>
              <a:t>之后会报错</a:t>
            </a:r>
            <a:r>
              <a:rPr lang="en-US" altLang="zh-CN" dirty="0">
                <a:solidFill>
                  <a:schemeClr val="tx1">
                    <a:lumMod val="85000"/>
                    <a:lumOff val="15000"/>
                  </a:schemeClr>
                </a:solidFill>
                <a:latin typeface="微软雅黑" pitchFamily="34" charset="-122"/>
                <a:ea typeface="微软雅黑" pitchFamily="34" charset="-122"/>
              </a:rPr>
              <a:t>,</a:t>
            </a:r>
            <a:r>
              <a:rPr lang="zh-CN" altLang="en-US" dirty="0">
                <a:solidFill>
                  <a:schemeClr val="tx1">
                    <a:lumMod val="85000"/>
                    <a:lumOff val="15000"/>
                  </a:schemeClr>
                </a:solidFill>
                <a:latin typeface="微软雅黑" pitchFamily="34" charset="-122"/>
                <a:ea typeface="微软雅黑" pitchFamily="34" charset="-122"/>
              </a:rPr>
              <a:t>正式引出</a:t>
            </a:r>
            <a:r>
              <a:rPr lang="en-US" altLang="zh-CN" dirty="0">
                <a:solidFill>
                  <a:schemeClr val="tx1">
                    <a:lumMod val="85000"/>
                    <a:lumOff val="15000"/>
                  </a:schemeClr>
                </a:solidFill>
                <a:latin typeface="微软雅黑" pitchFamily="34" charset="-122"/>
                <a:ea typeface="微软雅黑" pitchFamily="34" charset="-122"/>
              </a:rPr>
              <a:t>TreeSet</a:t>
            </a:r>
            <a:r>
              <a:rPr lang="zh-CN" altLang="en-US" dirty="0">
                <a:solidFill>
                  <a:schemeClr val="tx1">
                    <a:lumMod val="85000"/>
                    <a:lumOff val="15000"/>
                  </a:schemeClr>
                </a:solidFill>
                <a:latin typeface="微软雅黑" pitchFamily="34" charset="-122"/>
                <a:ea typeface="微软雅黑" pitchFamily="34" charset="-122"/>
              </a:rPr>
              <a:t>的学习</a:t>
            </a:r>
            <a:endParaRPr lang="en-US" altLang="zh-CN" dirty="0">
              <a:solidFill>
                <a:schemeClr val="tx1">
                  <a:lumMod val="85000"/>
                  <a:lumOff val="15000"/>
                </a:schemeClr>
              </a:solidFill>
              <a:latin typeface="微软雅黑" pitchFamily="34" charset="-122"/>
              <a:ea typeface="微软雅黑" pitchFamily="34" charset="-122"/>
            </a:endParaRPr>
          </a:p>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自定义学生对象没有指定排序的规则。引出自然排序和比较器排序</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18436" name="灯片编号占位符 3">
            <a:extLst>
              <a:ext uri="{FF2B5EF4-FFF2-40B4-BE49-F238E27FC236}">
                <a16:creationId xmlns:a16="http://schemas.microsoft.com/office/drawing/2014/main" id="{E6A3AD30-D592-49DE-8BEC-00F0746356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F6BFD3B-744E-453A-AC74-76CA00748BD5}" type="slidenum">
              <a:rPr lang="zh-CN" altLang="en-US"/>
              <a:pPr/>
              <a:t>32</a:t>
            </a:fld>
            <a:endParaRPr lang="zh-CN" altLang="en-US"/>
          </a:p>
        </p:txBody>
      </p:sp>
    </p:spTree>
    <p:extLst>
      <p:ext uri="{BB962C8B-B14F-4D97-AF65-F5344CB8AC3E}">
        <p14:creationId xmlns:p14="http://schemas.microsoft.com/office/powerpoint/2010/main" val="32290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F78E5671-D020-43FF-9F5B-E185C8B038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878A900D-7A44-4EE5-8784-5A98EF66C7AB}"/>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让</a:t>
            </a:r>
            <a:r>
              <a:rPr lang="en-US" altLang="zh-CN" dirty="0">
                <a:solidFill>
                  <a:schemeClr val="tx1">
                    <a:lumMod val="85000"/>
                    <a:lumOff val="15000"/>
                  </a:schemeClr>
                </a:solidFill>
                <a:latin typeface="微软雅黑" pitchFamily="34" charset="-122"/>
                <a:ea typeface="微软雅黑" pitchFamily="34" charset="-122"/>
              </a:rPr>
              <a:t>Student</a:t>
            </a:r>
            <a:r>
              <a:rPr lang="zh-CN" altLang="en-US" dirty="0">
                <a:solidFill>
                  <a:schemeClr val="tx1">
                    <a:lumMod val="85000"/>
                    <a:lumOff val="15000"/>
                  </a:schemeClr>
                </a:solidFill>
                <a:latin typeface="微软雅黑" pitchFamily="34" charset="-122"/>
                <a:ea typeface="微软雅黑" pitchFamily="34" charset="-122"/>
              </a:rPr>
              <a:t>类实现自然排序</a:t>
            </a:r>
            <a:endParaRPr lang="en-US" altLang="zh-CN" dirty="0">
              <a:solidFill>
                <a:schemeClr val="tx1">
                  <a:lumMod val="85000"/>
                  <a:lumOff val="15000"/>
                </a:schemeClr>
              </a:solidFill>
              <a:latin typeface="微软雅黑" pitchFamily="34" charset="-122"/>
              <a:ea typeface="微软雅黑" pitchFamily="34" charset="-122"/>
            </a:endParaRPr>
          </a:p>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那么我们存</a:t>
            </a:r>
            <a:r>
              <a:rPr lang="zh-CN" altLang="en-US">
                <a:solidFill>
                  <a:schemeClr val="tx1">
                    <a:lumMod val="85000"/>
                    <a:lumOff val="15000"/>
                  </a:schemeClr>
                </a:solidFill>
                <a:latin typeface="微软雅黑" pitchFamily="34" charset="-122"/>
                <a:ea typeface="微软雅黑" pitchFamily="34" charset="-122"/>
              </a:rPr>
              <a:t>一个元素</a:t>
            </a:r>
            <a:r>
              <a:rPr lang="en-US" altLang="zh-CN">
                <a:solidFill>
                  <a:schemeClr val="tx1">
                    <a:lumMod val="85000"/>
                    <a:lumOff val="15000"/>
                  </a:schemeClr>
                </a:solidFill>
                <a:latin typeface="微软雅黑" pitchFamily="34" charset="-122"/>
                <a:ea typeface="微软雅黑" pitchFamily="34" charset="-122"/>
              </a:rPr>
              <a:t>,</a:t>
            </a:r>
            <a:r>
              <a:rPr lang="en-US" altLang="zh-CN" dirty="0">
                <a:solidFill>
                  <a:schemeClr val="tx1">
                    <a:lumMod val="85000"/>
                    <a:lumOff val="15000"/>
                  </a:schemeClr>
                </a:solidFill>
                <a:latin typeface="微软雅黑" pitchFamily="34" charset="-122"/>
                <a:ea typeface="微软雅黑" pitchFamily="34" charset="-122"/>
              </a:rPr>
              <a:t>TreeSet</a:t>
            </a:r>
            <a:r>
              <a:rPr lang="zh-CN" altLang="en-US" dirty="0">
                <a:solidFill>
                  <a:schemeClr val="tx1">
                    <a:lumMod val="85000"/>
                    <a:lumOff val="15000"/>
                  </a:schemeClr>
                </a:solidFill>
                <a:latin typeface="微软雅黑" pitchFamily="34" charset="-122"/>
                <a:ea typeface="微软雅黑" pitchFamily="34" charset="-122"/>
              </a:rPr>
              <a:t>怎么就知道</a:t>
            </a:r>
            <a:r>
              <a:rPr lang="en-US" altLang="zh-CN" dirty="0">
                <a:solidFill>
                  <a:schemeClr val="tx1">
                    <a:lumMod val="85000"/>
                    <a:lumOff val="15000"/>
                  </a:schemeClr>
                </a:solidFill>
                <a:latin typeface="微软雅黑" pitchFamily="34" charset="-122"/>
                <a:ea typeface="微软雅黑" pitchFamily="34" charset="-122"/>
              </a:rPr>
              <a:t>,</a:t>
            </a:r>
            <a:r>
              <a:rPr lang="zh-CN" altLang="en-US" dirty="0">
                <a:solidFill>
                  <a:schemeClr val="tx1">
                    <a:lumMod val="85000"/>
                    <a:lumOff val="15000"/>
                  </a:schemeClr>
                </a:solidFill>
                <a:latin typeface="微软雅黑" pitchFamily="34" charset="-122"/>
                <a:ea typeface="微软雅黑" pitchFamily="34" charset="-122"/>
              </a:rPr>
              <a:t>谁大谁小呢</a:t>
            </a:r>
            <a:r>
              <a:rPr lang="en-US" altLang="zh-CN" dirty="0">
                <a:solidFill>
                  <a:schemeClr val="tx1">
                    <a:lumMod val="85000"/>
                    <a:lumOff val="15000"/>
                  </a:schemeClr>
                </a:solidFill>
                <a:latin typeface="微软雅黑" pitchFamily="34" charset="-122"/>
                <a:ea typeface="微软雅黑" pitchFamily="34" charset="-122"/>
              </a:rPr>
              <a:t>?</a:t>
            </a:r>
          </a:p>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引申出自然排序</a:t>
            </a:r>
            <a:r>
              <a:rPr lang="en-US" altLang="zh-CN" dirty="0">
                <a:solidFill>
                  <a:schemeClr val="tx1">
                    <a:lumMod val="85000"/>
                    <a:lumOff val="15000"/>
                  </a:schemeClr>
                </a:solidFill>
                <a:latin typeface="微软雅黑" pitchFamily="34" charset="-122"/>
                <a:ea typeface="微软雅黑" pitchFamily="34" charset="-122"/>
              </a:rPr>
              <a:t>,</a:t>
            </a:r>
            <a:r>
              <a:rPr lang="zh-CN" altLang="en-US" dirty="0">
                <a:solidFill>
                  <a:schemeClr val="tx1">
                    <a:lumMod val="85000"/>
                    <a:lumOff val="15000"/>
                  </a:schemeClr>
                </a:solidFill>
                <a:latin typeface="微软雅黑" pitchFamily="34" charset="-122"/>
                <a:ea typeface="微软雅黑" pitchFamily="34" charset="-122"/>
              </a:rPr>
              <a:t>然后给出一个字符串长度排序的</a:t>
            </a:r>
            <a:endParaRPr lang="en-US" altLang="zh-CN" dirty="0">
              <a:solidFill>
                <a:schemeClr val="tx1">
                  <a:lumMod val="85000"/>
                  <a:lumOff val="15000"/>
                </a:schemeClr>
              </a:solidFill>
              <a:latin typeface="微软雅黑" pitchFamily="34" charset="-122"/>
              <a:ea typeface="微软雅黑" pitchFamily="34" charset="-122"/>
            </a:endParaRPr>
          </a:p>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当自然排序无法满足我们要求的时候采取比较器排序</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24580" name="灯片编号占位符 3">
            <a:extLst>
              <a:ext uri="{FF2B5EF4-FFF2-40B4-BE49-F238E27FC236}">
                <a16:creationId xmlns:a16="http://schemas.microsoft.com/office/drawing/2014/main" id="{FFEE061D-00B2-488B-B523-774BA4FE9CE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DD67226-1423-4B99-B503-64E21BB71D8F}" type="slidenum">
              <a:rPr lang="zh-CN" altLang="en-US"/>
              <a:pPr/>
              <a:t>33</a:t>
            </a:fld>
            <a:endParaRPr lang="zh-CN" altLang="en-US"/>
          </a:p>
        </p:txBody>
      </p:sp>
    </p:spTree>
    <p:extLst>
      <p:ext uri="{BB962C8B-B14F-4D97-AF65-F5344CB8AC3E}">
        <p14:creationId xmlns:p14="http://schemas.microsoft.com/office/powerpoint/2010/main" val="562980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a:extLst>
              <a:ext uri="{FF2B5EF4-FFF2-40B4-BE49-F238E27FC236}">
                <a16:creationId xmlns:a16="http://schemas.microsoft.com/office/drawing/2014/main" id="{3222522B-BF6C-4496-8C36-032C98F501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F336A5C9-1363-418D-B666-67518DA4A757}"/>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查看帮助文档，回到资料总结，然后程序中演示</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147460" name="灯片编号占位符 3">
            <a:extLst>
              <a:ext uri="{FF2B5EF4-FFF2-40B4-BE49-F238E27FC236}">
                <a16:creationId xmlns:a16="http://schemas.microsoft.com/office/drawing/2014/main" id="{D4D8A187-7A08-4B91-ADF3-02806299892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B8F2FE1-361B-426A-B1E5-CFE195DEA75F}" type="slidenum">
              <a:rPr lang="zh-CN" altLang="en-US"/>
              <a:pPr/>
              <a:t>38</a:t>
            </a:fld>
            <a:endParaRPr lang="zh-CN" altLang="en-US"/>
          </a:p>
        </p:txBody>
      </p:sp>
    </p:spTree>
    <p:extLst>
      <p:ext uri="{BB962C8B-B14F-4D97-AF65-F5344CB8AC3E}">
        <p14:creationId xmlns:p14="http://schemas.microsoft.com/office/powerpoint/2010/main" val="2986853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C850224E-B815-45EE-A9B3-57FFB9A6356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4D98A484-09C2-45E2-A613-0A75FB0CF159}"/>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查看帮助文档，回到资料总结，然后程序中演示</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70660" name="灯片编号占位符 3">
            <a:extLst>
              <a:ext uri="{FF2B5EF4-FFF2-40B4-BE49-F238E27FC236}">
                <a16:creationId xmlns:a16="http://schemas.microsoft.com/office/drawing/2014/main" id="{D7F847F2-0802-429F-88B3-5F38A355D2C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8026BC4-84FF-43D9-A9DC-10473B90C30A}" type="slidenum">
              <a:rPr lang="zh-CN" altLang="en-US"/>
              <a:pPr/>
              <a:t>39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幻灯片图像占位符 1">
            <a:extLst>
              <a:ext uri="{FF2B5EF4-FFF2-40B4-BE49-F238E27FC236}">
                <a16:creationId xmlns:a16="http://schemas.microsoft.com/office/drawing/2014/main" id="{3D214466-5D33-42CA-9565-C471A4510B9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0F8FCB46-F6A4-42D2-8E5B-9287B191FC20}"/>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查看帮助文档，回到资料总结，然后程序中演示</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219140" name="灯片编号占位符 3">
            <a:extLst>
              <a:ext uri="{FF2B5EF4-FFF2-40B4-BE49-F238E27FC236}">
                <a16:creationId xmlns:a16="http://schemas.microsoft.com/office/drawing/2014/main" id="{2F3604A6-234C-4BD3-B57F-CC2DE0A52AB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1C7AFF4-7C12-4B99-B41B-CB64B466C0E3}" type="slidenum">
              <a:rPr lang="zh-CN" altLang="en-US"/>
              <a:pPr/>
              <a:t>8</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C850224E-B815-45EE-A9B3-57FFB9A6356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4D98A484-09C2-45E2-A613-0A75FB0CF159}"/>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查看帮助文档，回到资料总结，然后程序中演示</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70660" name="灯片编号占位符 3">
            <a:extLst>
              <a:ext uri="{FF2B5EF4-FFF2-40B4-BE49-F238E27FC236}">
                <a16:creationId xmlns:a16="http://schemas.microsoft.com/office/drawing/2014/main" id="{D7F847F2-0802-429F-88B3-5F38A355D2C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8026BC4-84FF-43D9-A9DC-10473B90C30A}" type="slidenum">
              <a:rPr lang="zh-CN" altLang="en-US"/>
              <a:pPr/>
              <a:t>40</a:t>
            </a:fld>
            <a:endParaRPr lang="zh-CN" altLang="en-US"/>
          </a:p>
        </p:txBody>
      </p:sp>
    </p:spTree>
    <p:extLst>
      <p:ext uri="{BB962C8B-B14F-4D97-AF65-F5344CB8AC3E}">
        <p14:creationId xmlns:p14="http://schemas.microsoft.com/office/powerpoint/2010/main" val="338224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1838CBAF-AE2A-428F-8CF4-8C5C48784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33D7281F-DF97-4659-BF53-37C5F6C4B18B}"/>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r>
              <a:rPr lang="zh-CN" altLang="en-US" dirty="0">
                <a:solidFill>
                  <a:schemeClr val="tx1">
                    <a:lumMod val="85000"/>
                    <a:lumOff val="15000"/>
                  </a:schemeClr>
                </a:solidFill>
                <a:latin typeface="微软雅黑" pitchFamily="34" charset="-122"/>
                <a:ea typeface="微软雅黑" pitchFamily="34" charset="-122"/>
              </a:rPr>
              <a:t>下面我们来说说集合的体系结构，从集合开始讲解，依次往下讲解</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22532" name="灯片编号占位符 3">
            <a:extLst>
              <a:ext uri="{FF2B5EF4-FFF2-40B4-BE49-F238E27FC236}">
                <a16:creationId xmlns:a16="http://schemas.microsoft.com/office/drawing/2014/main" id="{2C1A041B-BA47-4D5D-A8A8-B4707E3DCA3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7581FD8-54EF-49BB-BC0F-F33086511DE4}" type="slidenum">
              <a:rPr lang="zh-CN" altLang="en-US"/>
              <a:pPr/>
              <a:t>41</a:t>
            </a:fld>
            <a:endParaRPr lang="zh-CN" altLang="en-US"/>
          </a:p>
        </p:txBody>
      </p:sp>
    </p:spTree>
    <p:extLst>
      <p:ext uri="{BB962C8B-B14F-4D97-AF65-F5344CB8AC3E}">
        <p14:creationId xmlns:p14="http://schemas.microsoft.com/office/powerpoint/2010/main" val="149015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CF84E25D-ECDA-4422-848E-ACAB633535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62341695-0BDE-4514-BD4E-77F051EAF6F6}"/>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先到集合中使用，在回来总结</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28676" name="灯片编号占位符 3">
            <a:extLst>
              <a:ext uri="{FF2B5EF4-FFF2-40B4-BE49-F238E27FC236}">
                <a16:creationId xmlns:a16="http://schemas.microsoft.com/office/drawing/2014/main" id="{1BB40E08-1A74-41D0-8BC8-4F86FFE1CD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A4CF625-E9C9-4A17-8B84-5F91B85C712A}" type="slidenum">
              <a:rPr lang="zh-CN" altLang="en-US"/>
              <a:pPr/>
              <a:t>44</a:t>
            </a:fld>
            <a:endParaRPr lang="zh-CN" altLang="en-US"/>
          </a:p>
        </p:txBody>
      </p:sp>
    </p:spTree>
    <p:extLst>
      <p:ext uri="{BB962C8B-B14F-4D97-AF65-F5344CB8AC3E}">
        <p14:creationId xmlns:p14="http://schemas.microsoft.com/office/powerpoint/2010/main" val="4191801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CF84E25D-ECDA-4422-848E-ACAB633535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62341695-0BDE-4514-BD4E-77F051EAF6F6}"/>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先到集合中使用，在回来总结</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28676" name="灯片编号占位符 3">
            <a:extLst>
              <a:ext uri="{FF2B5EF4-FFF2-40B4-BE49-F238E27FC236}">
                <a16:creationId xmlns:a16="http://schemas.microsoft.com/office/drawing/2014/main" id="{1BB40E08-1A74-41D0-8BC8-4F86FFE1CD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A4CF625-E9C9-4A17-8B84-5F91B85C712A}" type="slidenum">
              <a:rPr lang="zh-CN" altLang="en-US"/>
              <a:pPr/>
              <a:t>45</a:t>
            </a:fld>
            <a:endParaRPr lang="zh-CN" altLang="en-US"/>
          </a:p>
        </p:txBody>
      </p:sp>
    </p:spTree>
    <p:extLst>
      <p:ext uri="{BB962C8B-B14F-4D97-AF65-F5344CB8AC3E}">
        <p14:creationId xmlns:p14="http://schemas.microsoft.com/office/powerpoint/2010/main" val="1567396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a:extLst>
              <a:ext uri="{FF2B5EF4-FFF2-40B4-BE49-F238E27FC236}">
                <a16:creationId xmlns:a16="http://schemas.microsoft.com/office/drawing/2014/main" id="{C1738F84-15B2-4DC7-8E36-6072EB61215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B58478D2-FFCB-476B-B4DE-B40F7A7721BF}"/>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查看帮助文档，回到资料总结，然后程序中演示</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79876" name="灯片编号占位符 3">
            <a:extLst>
              <a:ext uri="{FF2B5EF4-FFF2-40B4-BE49-F238E27FC236}">
                <a16:creationId xmlns:a16="http://schemas.microsoft.com/office/drawing/2014/main" id="{FA32B4E8-4C0F-4C85-8A31-EDE414474FF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FDA9D22-FB1D-4986-A6E1-1B4D88849891}" type="slidenum">
              <a:rPr lang="zh-CN" altLang="en-US"/>
              <a:pPr/>
              <a:t>47</a:t>
            </a:fld>
            <a:endParaRPr lang="zh-CN" altLang="en-US"/>
          </a:p>
        </p:txBody>
      </p:sp>
    </p:spTree>
    <p:extLst>
      <p:ext uri="{BB962C8B-B14F-4D97-AF65-F5344CB8AC3E}">
        <p14:creationId xmlns:p14="http://schemas.microsoft.com/office/powerpoint/2010/main" val="3430653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a:extLst>
              <a:ext uri="{FF2B5EF4-FFF2-40B4-BE49-F238E27FC236}">
                <a16:creationId xmlns:a16="http://schemas.microsoft.com/office/drawing/2014/main" id="{C1738F84-15B2-4DC7-8E36-6072EB61215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B58478D2-FFCB-476B-B4DE-B40F7A7721BF}"/>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查看帮助文档，回到资料总结，然后程序中演示</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79876" name="灯片编号占位符 3">
            <a:extLst>
              <a:ext uri="{FF2B5EF4-FFF2-40B4-BE49-F238E27FC236}">
                <a16:creationId xmlns:a16="http://schemas.microsoft.com/office/drawing/2014/main" id="{FA32B4E8-4C0F-4C85-8A31-EDE414474FF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FDA9D22-FB1D-4986-A6E1-1B4D88849891}" type="slidenum">
              <a:rPr lang="zh-CN" altLang="en-US"/>
              <a:pPr/>
              <a:t>48</a:t>
            </a:fld>
            <a:endParaRPr lang="zh-CN" altLang="en-US"/>
          </a:p>
        </p:txBody>
      </p:sp>
    </p:spTree>
    <p:extLst>
      <p:ext uri="{BB962C8B-B14F-4D97-AF65-F5344CB8AC3E}">
        <p14:creationId xmlns:p14="http://schemas.microsoft.com/office/powerpoint/2010/main" val="2571452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a:extLst>
              <a:ext uri="{FF2B5EF4-FFF2-40B4-BE49-F238E27FC236}">
                <a16:creationId xmlns:a16="http://schemas.microsoft.com/office/drawing/2014/main" id="{C1738F84-15B2-4DC7-8E36-6072EB61215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B58478D2-FFCB-476B-B4DE-B40F7A7721BF}"/>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查看帮助文档，回到资料总结，然后程序中演示</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79876" name="灯片编号占位符 3">
            <a:extLst>
              <a:ext uri="{FF2B5EF4-FFF2-40B4-BE49-F238E27FC236}">
                <a16:creationId xmlns:a16="http://schemas.microsoft.com/office/drawing/2014/main" id="{FA32B4E8-4C0F-4C85-8A31-EDE414474FF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FDA9D22-FB1D-4986-A6E1-1B4D88849891}" type="slidenum">
              <a:rPr lang="zh-CN" altLang="en-US"/>
              <a:pPr/>
              <a:t>49</a:t>
            </a:fld>
            <a:endParaRPr lang="zh-CN" altLang="en-US"/>
          </a:p>
        </p:txBody>
      </p:sp>
    </p:spTree>
    <p:extLst>
      <p:ext uri="{BB962C8B-B14F-4D97-AF65-F5344CB8AC3E}">
        <p14:creationId xmlns:p14="http://schemas.microsoft.com/office/powerpoint/2010/main" val="956982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a:extLst>
              <a:ext uri="{FF2B5EF4-FFF2-40B4-BE49-F238E27FC236}">
                <a16:creationId xmlns:a16="http://schemas.microsoft.com/office/drawing/2014/main" id="{C1738F84-15B2-4DC7-8E36-6072EB61215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B58478D2-FFCB-476B-B4DE-B40F7A7721BF}"/>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查看帮助文档，回到资料总结，然后程序中演示</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79876" name="灯片编号占位符 3">
            <a:extLst>
              <a:ext uri="{FF2B5EF4-FFF2-40B4-BE49-F238E27FC236}">
                <a16:creationId xmlns:a16="http://schemas.microsoft.com/office/drawing/2014/main" id="{FA32B4E8-4C0F-4C85-8A31-EDE414474FF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FDA9D22-FB1D-4986-A6E1-1B4D88849891}" type="slidenum">
              <a:rPr lang="zh-CN" altLang="en-US"/>
              <a:pPr/>
              <a:t>50</a:t>
            </a:fld>
            <a:endParaRPr lang="zh-CN" altLang="en-US"/>
          </a:p>
        </p:txBody>
      </p:sp>
    </p:spTree>
    <p:extLst>
      <p:ext uri="{BB962C8B-B14F-4D97-AF65-F5344CB8AC3E}">
        <p14:creationId xmlns:p14="http://schemas.microsoft.com/office/powerpoint/2010/main" val="1304399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a:extLst>
              <a:ext uri="{FF2B5EF4-FFF2-40B4-BE49-F238E27FC236}">
                <a16:creationId xmlns:a16="http://schemas.microsoft.com/office/drawing/2014/main" id="{C1738F84-15B2-4DC7-8E36-6072EB61215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B58478D2-FFCB-476B-B4DE-B40F7A7721BF}"/>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查看帮助文档，回到资料总结，然后程序中演示</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79876" name="灯片编号占位符 3">
            <a:extLst>
              <a:ext uri="{FF2B5EF4-FFF2-40B4-BE49-F238E27FC236}">
                <a16:creationId xmlns:a16="http://schemas.microsoft.com/office/drawing/2014/main" id="{FA32B4E8-4C0F-4C85-8A31-EDE414474FF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FDA9D22-FB1D-4986-A6E1-1B4D88849891}" type="slidenum">
              <a:rPr lang="zh-CN" altLang="en-US"/>
              <a:pPr/>
              <a:t>51</a:t>
            </a:fld>
            <a:endParaRPr lang="zh-CN" altLang="en-US"/>
          </a:p>
        </p:txBody>
      </p:sp>
    </p:spTree>
    <p:extLst>
      <p:ext uri="{BB962C8B-B14F-4D97-AF65-F5344CB8AC3E}">
        <p14:creationId xmlns:p14="http://schemas.microsoft.com/office/powerpoint/2010/main" val="1378430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a:extLst>
              <a:ext uri="{FF2B5EF4-FFF2-40B4-BE49-F238E27FC236}">
                <a16:creationId xmlns:a16="http://schemas.microsoft.com/office/drawing/2014/main" id="{C1738F84-15B2-4DC7-8E36-6072EB61215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B58478D2-FFCB-476B-B4DE-B40F7A7721BF}"/>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查看帮助文档，回到资料总结，然后程序中演示</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79876" name="灯片编号占位符 3">
            <a:extLst>
              <a:ext uri="{FF2B5EF4-FFF2-40B4-BE49-F238E27FC236}">
                <a16:creationId xmlns:a16="http://schemas.microsoft.com/office/drawing/2014/main" id="{FA32B4E8-4C0F-4C85-8A31-EDE414474FF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FDA9D22-FB1D-4986-A6E1-1B4D88849891}" type="slidenum">
              <a:rPr lang="zh-CN" altLang="en-US"/>
              <a:pPr/>
              <a:t>52</a:t>
            </a:fld>
            <a:endParaRPr lang="zh-CN" altLang="en-US"/>
          </a:p>
        </p:txBody>
      </p:sp>
    </p:spTree>
    <p:extLst>
      <p:ext uri="{BB962C8B-B14F-4D97-AF65-F5344CB8AC3E}">
        <p14:creationId xmlns:p14="http://schemas.microsoft.com/office/powerpoint/2010/main" val="186760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a:extLst>
              <a:ext uri="{FF2B5EF4-FFF2-40B4-BE49-F238E27FC236}">
                <a16:creationId xmlns:a16="http://schemas.microsoft.com/office/drawing/2014/main" id="{1798803B-80BD-49DA-9D70-0956A16E9F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备注占位符 2">
            <a:extLst>
              <a:ext uri="{FF2B5EF4-FFF2-40B4-BE49-F238E27FC236}">
                <a16:creationId xmlns:a16="http://schemas.microsoft.com/office/drawing/2014/main" id="{72AABF78-E8C8-4D15-99C0-1D188DFAAE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21188" name="灯片编号占位符 3">
            <a:extLst>
              <a:ext uri="{FF2B5EF4-FFF2-40B4-BE49-F238E27FC236}">
                <a16:creationId xmlns:a16="http://schemas.microsoft.com/office/drawing/2014/main" id="{43917C43-6998-48D1-8EAC-1887120BED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9DC01C2-74AB-43B8-AE2B-B76AF1B9CF80}" type="slidenum">
              <a:rPr lang="zh-CN" altLang="en-US"/>
              <a:pPr/>
              <a:t>9</a:t>
            </a:fld>
            <a:endParaRPr lang="zh-CN" altLang="en-US"/>
          </a:p>
        </p:txBody>
      </p:sp>
    </p:spTree>
    <p:extLst>
      <p:ext uri="{BB962C8B-B14F-4D97-AF65-F5344CB8AC3E}">
        <p14:creationId xmlns:p14="http://schemas.microsoft.com/office/powerpoint/2010/main" val="525483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id="{73810F21-4981-4909-936A-03C6033586E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08DF3F89-3331-4193-A473-0F2618815A89}"/>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先说作用，然后到帮助文档查看</a:t>
            </a:r>
            <a:r>
              <a:rPr lang="en-US" altLang="zh-CN" dirty="0">
                <a:solidFill>
                  <a:schemeClr val="tx1">
                    <a:lumMod val="85000"/>
                    <a:lumOff val="15000"/>
                  </a:schemeClr>
                </a:solidFill>
                <a:latin typeface="微软雅黑" pitchFamily="34" charset="-122"/>
                <a:ea typeface="微软雅黑" pitchFamily="34" charset="-122"/>
              </a:rPr>
              <a:t>Collection</a:t>
            </a:r>
            <a:r>
              <a:rPr lang="zh-CN" altLang="en-US" dirty="0">
                <a:solidFill>
                  <a:schemeClr val="tx1">
                    <a:lumMod val="85000"/>
                    <a:lumOff val="15000"/>
                  </a:schemeClr>
                </a:solidFill>
                <a:latin typeface="微软雅黑" pitchFamily="34" charset="-122"/>
                <a:ea typeface="微软雅黑" pitchFamily="34" charset="-122"/>
              </a:rPr>
              <a:t>，继承自</a:t>
            </a:r>
            <a:r>
              <a:rPr lang="en-US" altLang="zh-CN" dirty="0" err="1">
                <a:solidFill>
                  <a:schemeClr val="tx1">
                    <a:lumMod val="85000"/>
                    <a:lumOff val="15000"/>
                  </a:schemeClr>
                </a:solidFill>
                <a:latin typeface="微软雅黑" pitchFamily="34" charset="-122"/>
                <a:ea typeface="微软雅黑" pitchFamily="34" charset="-122"/>
              </a:rPr>
              <a:t>Iterable</a:t>
            </a:r>
            <a:r>
              <a:rPr lang="zh-CN" altLang="en-US" dirty="0">
                <a:solidFill>
                  <a:schemeClr val="tx1">
                    <a:lumMod val="85000"/>
                    <a:lumOff val="15000"/>
                  </a:schemeClr>
                </a:solidFill>
                <a:latin typeface="微软雅黑" pitchFamily="34" charset="-122"/>
                <a:ea typeface="微软雅黑" pitchFamily="34" charset="-122"/>
              </a:rPr>
              <a:t>接口，接着看</a:t>
            </a:r>
            <a:r>
              <a:rPr lang="en-US" altLang="zh-CN" dirty="0" err="1">
                <a:solidFill>
                  <a:schemeClr val="tx1">
                    <a:lumMod val="85000"/>
                    <a:lumOff val="15000"/>
                  </a:schemeClr>
                </a:solidFill>
                <a:latin typeface="微软雅黑" pitchFamily="34" charset="-122"/>
                <a:ea typeface="微软雅黑" pitchFamily="34" charset="-122"/>
              </a:rPr>
              <a:t>Iterable</a:t>
            </a:r>
            <a:r>
              <a:rPr lang="zh-CN" altLang="en-US" dirty="0">
                <a:solidFill>
                  <a:schemeClr val="tx1">
                    <a:lumMod val="85000"/>
                    <a:lumOff val="15000"/>
                  </a:schemeClr>
                </a:solidFill>
                <a:latin typeface="微软雅黑" pitchFamily="34" charset="-122"/>
                <a:ea typeface="微软雅黑" pitchFamily="34" charset="-122"/>
              </a:rPr>
              <a:t>接口中的内容，得到两个结论。然后继续说格式和范例，最后到程序中去演示</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67588" name="灯片编号占位符 3">
            <a:extLst>
              <a:ext uri="{FF2B5EF4-FFF2-40B4-BE49-F238E27FC236}">
                <a16:creationId xmlns:a16="http://schemas.microsoft.com/office/drawing/2014/main" id="{2B5B05C5-9F77-47CC-A164-EC31732A2B7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8F9E848-7746-4E71-AEFE-337816F8FFCC}" type="slidenum">
              <a:rPr lang="zh-CN" altLang="en-US"/>
              <a:pPr/>
              <a:t>53</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a:extLst>
              <a:ext uri="{FF2B5EF4-FFF2-40B4-BE49-F238E27FC236}">
                <a16:creationId xmlns:a16="http://schemas.microsoft.com/office/drawing/2014/main" id="{411A5F0F-F2A5-4F38-815F-8770C54A61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F0354A1E-2CD8-4D7D-8368-671139A6ADF6}"/>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121860" name="灯片编号占位符 3">
            <a:extLst>
              <a:ext uri="{FF2B5EF4-FFF2-40B4-BE49-F238E27FC236}">
                <a16:creationId xmlns:a16="http://schemas.microsoft.com/office/drawing/2014/main" id="{CAF72E62-51BB-4686-A13F-602F2CE94FE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ABFAFC4-38D2-487A-816D-EB342FC46C98}" type="slidenum">
              <a:rPr lang="zh-CN" altLang="en-US"/>
              <a:pPr/>
              <a:t>54</a:t>
            </a:fld>
            <a:endParaRPr lang="zh-CN" altLang="en-US"/>
          </a:p>
        </p:txBody>
      </p:sp>
    </p:spTree>
    <p:extLst>
      <p:ext uri="{BB962C8B-B14F-4D97-AF65-F5344CB8AC3E}">
        <p14:creationId xmlns:p14="http://schemas.microsoft.com/office/powerpoint/2010/main" val="13465208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1838CBAF-AE2A-428F-8CF4-8C5C48784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33D7281F-DF97-4659-BF53-37C5F6C4B18B}"/>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r>
              <a:rPr lang="zh-CN" altLang="en-US" dirty="0">
                <a:solidFill>
                  <a:schemeClr val="tx1">
                    <a:lumMod val="85000"/>
                    <a:lumOff val="15000"/>
                  </a:schemeClr>
                </a:solidFill>
                <a:latin typeface="微软雅黑" pitchFamily="34" charset="-122"/>
                <a:ea typeface="微软雅黑" pitchFamily="34" charset="-122"/>
              </a:rPr>
              <a:t>下面我们来说说集合的体系结构，从集合开始讲解，依次往下讲解</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22532" name="灯片编号占位符 3">
            <a:extLst>
              <a:ext uri="{FF2B5EF4-FFF2-40B4-BE49-F238E27FC236}">
                <a16:creationId xmlns:a16="http://schemas.microsoft.com/office/drawing/2014/main" id="{2C1A041B-BA47-4D5D-A8A8-B4707E3DCA3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7581FD8-54EF-49BB-BC0F-F33086511DE4}" type="slidenum">
              <a:rPr lang="zh-CN" altLang="en-US"/>
              <a:pPr/>
              <a:t>56</a:t>
            </a:fld>
            <a:endParaRPr lang="zh-CN" altLang="en-US"/>
          </a:p>
        </p:txBody>
      </p:sp>
    </p:spTree>
    <p:extLst>
      <p:ext uri="{BB962C8B-B14F-4D97-AF65-F5344CB8AC3E}">
        <p14:creationId xmlns:p14="http://schemas.microsoft.com/office/powerpoint/2010/main" val="20290212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a:extLst>
              <a:ext uri="{FF2B5EF4-FFF2-40B4-BE49-F238E27FC236}">
                <a16:creationId xmlns:a16="http://schemas.microsoft.com/office/drawing/2014/main" id="{F1764494-7911-4ED3-88BC-1ECCDCC1C03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C1DA6F30-6DA8-4504-8D21-8E1DA0D9F0B7}"/>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88068" name="灯片编号占位符 3">
            <a:extLst>
              <a:ext uri="{FF2B5EF4-FFF2-40B4-BE49-F238E27FC236}">
                <a16:creationId xmlns:a16="http://schemas.microsoft.com/office/drawing/2014/main" id="{D45F68C5-4953-4558-AA7B-74DD61BAEE3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AFF179F-64FC-4D98-A733-9DF41BDB148E}" type="slidenum">
              <a:rPr lang="zh-CN" altLang="en-US"/>
              <a:pPr/>
              <a:t>57</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a:extLst>
              <a:ext uri="{FF2B5EF4-FFF2-40B4-BE49-F238E27FC236}">
                <a16:creationId xmlns:a16="http://schemas.microsoft.com/office/drawing/2014/main" id="{F1764494-7911-4ED3-88BC-1ECCDCC1C03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C1DA6F30-6DA8-4504-8D21-8E1DA0D9F0B7}"/>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88068" name="灯片编号占位符 3">
            <a:extLst>
              <a:ext uri="{FF2B5EF4-FFF2-40B4-BE49-F238E27FC236}">
                <a16:creationId xmlns:a16="http://schemas.microsoft.com/office/drawing/2014/main" id="{D45F68C5-4953-4558-AA7B-74DD61BAEE3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AFF179F-64FC-4D98-A733-9DF41BDB148E}" type="slidenum">
              <a:rPr lang="zh-CN" altLang="en-US"/>
              <a:pPr/>
              <a:t>58</a:t>
            </a:fld>
            <a:endParaRPr lang="zh-CN" altLang="en-US"/>
          </a:p>
        </p:txBody>
      </p:sp>
    </p:spTree>
    <p:extLst>
      <p:ext uri="{BB962C8B-B14F-4D97-AF65-F5344CB8AC3E}">
        <p14:creationId xmlns:p14="http://schemas.microsoft.com/office/powerpoint/2010/main" val="36984135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C1A6A629-C907-4A9A-B459-76E7EF7BFF3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9BAA57B2-1CAC-4F4C-850A-4C78006145AB}"/>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通过自定学生对象类存入到</a:t>
            </a:r>
            <a:r>
              <a:rPr lang="en-US" altLang="zh-CN" dirty="0">
                <a:solidFill>
                  <a:schemeClr val="tx1">
                    <a:lumMod val="85000"/>
                    <a:lumOff val="15000"/>
                  </a:schemeClr>
                </a:solidFill>
                <a:latin typeface="微软雅黑" pitchFamily="34" charset="-122"/>
                <a:ea typeface="微软雅黑" pitchFamily="34" charset="-122"/>
              </a:rPr>
              <a:t>TreeSet</a:t>
            </a:r>
            <a:r>
              <a:rPr lang="zh-CN" altLang="en-US" dirty="0">
                <a:solidFill>
                  <a:schemeClr val="tx1">
                    <a:lumMod val="85000"/>
                    <a:lumOff val="15000"/>
                  </a:schemeClr>
                </a:solidFill>
                <a:latin typeface="微软雅黑" pitchFamily="34" charset="-122"/>
                <a:ea typeface="微软雅黑" pitchFamily="34" charset="-122"/>
              </a:rPr>
              <a:t>之后会报错</a:t>
            </a:r>
            <a:r>
              <a:rPr lang="en-US" altLang="zh-CN" dirty="0">
                <a:solidFill>
                  <a:schemeClr val="tx1">
                    <a:lumMod val="85000"/>
                    <a:lumOff val="15000"/>
                  </a:schemeClr>
                </a:solidFill>
                <a:latin typeface="微软雅黑" pitchFamily="34" charset="-122"/>
                <a:ea typeface="微软雅黑" pitchFamily="34" charset="-122"/>
              </a:rPr>
              <a:t>,</a:t>
            </a:r>
            <a:r>
              <a:rPr lang="zh-CN" altLang="en-US" dirty="0">
                <a:solidFill>
                  <a:schemeClr val="tx1">
                    <a:lumMod val="85000"/>
                    <a:lumOff val="15000"/>
                  </a:schemeClr>
                </a:solidFill>
                <a:latin typeface="微软雅黑" pitchFamily="34" charset="-122"/>
                <a:ea typeface="微软雅黑" pitchFamily="34" charset="-122"/>
              </a:rPr>
              <a:t>正式引出</a:t>
            </a:r>
            <a:r>
              <a:rPr lang="en-US" altLang="zh-CN" dirty="0">
                <a:solidFill>
                  <a:schemeClr val="tx1">
                    <a:lumMod val="85000"/>
                    <a:lumOff val="15000"/>
                  </a:schemeClr>
                </a:solidFill>
                <a:latin typeface="微软雅黑" pitchFamily="34" charset="-122"/>
                <a:ea typeface="微软雅黑" pitchFamily="34" charset="-122"/>
              </a:rPr>
              <a:t>TreeSet</a:t>
            </a:r>
            <a:r>
              <a:rPr lang="zh-CN" altLang="en-US" dirty="0">
                <a:solidFill>
                  <a:schemeClr val="tx1">
                    <a:lumMod val="85000"/>
                    <a:lumOff val="15000"/>
                  </a:schemeClr>
                </a:solidFill>
                <a:latin typeface="微软雅黑" pitchFamily="34" charset="-122"/>
                <a:ea typeface="微软雅黑" pitchFamily="34" charset="-122"/>
              </a:rPr>
              <a:t>的学习</a:t>
            </a:r>
            <a:endParaRPr lang="en-US" altLang="zh-CN" dirty="0">
              <a:solidFill>
                <a:schemeClr val="tx1">
                  <a:lumMod val="85000"/>
                  <a:lumOff val="15000"/>
                </a:schemeClr>
              </a:solidFill>
              <a:latin typeface="微软雅黑" pitchFamily="34" charset="-122"/>
              <a:ea typeface="微软雅黑" pitchFamily="34" charset="-122"/>
            </a:endParaRPr>
          </a:p>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自定义学生对象没有指定排序的规则。引出自然排序和比较器排序</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18436" name="灯片编号占位符 3">
            <a:extLst>
              <a:ext uri="{FF2B5EF4-FFF2-40B4-BE49-F238E27FC236}">
                <a16:creationId xmlns:a16="http://schemas.microsoft.com/office/drawing/2014/main" id="{E6A3AD30-D592-49DE-8BEC-00F0746356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F6BFD3B-744E-453A-AC74-76CA00748BD5}" type="slidenum">
              <a:rPr lang="zh-CN" altLang="en-US"/>
              <a:pPr/>
              <a:t>59</a:t>
            </a:fld>
            <a:endParaRPr lang="zh-CN" altLang="en-US"/>
          </a:p>
        </p:txBody>
      </p:sp>
    </p:spTree>
    <p:extLst>
      <p:ext uri="{BB962C8B-B14F-4D97-AF65-F5344CB8AC3E}">
        <p14:creationId xmlns:p14="http://schemas.microsoft.com/office/powerpoint/2010/main" val="1867824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a:extLst>
              <a:ext uri="{FF2B5EF4-FFF2-40B4-BE49-F238E27FC236}">
                <a16:creationId xmlns:a16="http://schemas.microsoft.com/office/drawing/2014/main" id="{1798803B-80BD-49DA-9D70-0956A16E9F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备注占位符 2">
            <a:extLst>
              <a:ext uri="{FF2B5EF4-FFF2-40B4-BE49-F238E27FC236}">
                <a16:creationId xmlns:a16="http://schemas.microsoft.com/office/drawing/2014/main" id="{72AABF78-E8C8-4D15-99C0-1D188DFAAE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21188" name="灯片编号占位符 3">
            <a:extLst>
              <a:ext uri="{FF2B5EF4-FFF2-40B4-BE49-F238E27FC236}">
                <a16:creationId xmlns:a16="http://schemas.microsoft.com/office/drawing/2014/main" id="{43917C43-6998-48D1-8EAC-1887120BED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9DC01C2-74AB-43B8-AE2B-B76AF1B9CF80}" type="slidenum">
              <a:rPr lang="zh-CN" altLang="en-US"/>
              <a:pPr/>
              <a:t>10</a:t>
            </a:fld>
            <a:endParaRPr lang="zh-CN" altLang="en-US"/>
          </a:p>
        </p:txBody>
      </p:sp>
    </p:spTree>
    <p:extLst>
      <p:ext uri="{BB962C8B-B14F-4D97-AF65-F5344CB8AC3E}">
        <p14:creationId xmlns:p14="http://schemas.microsoft.com/office/powerpoint/2010/main" val="2690998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a:extLst>
              <a:ext uri="{FF2B5EF4-FFF2-40B4-BE49-F238E27FC236}">
                <a16:creationId xmlns:a16="http://schemas.microsoft.com/office/drawing/2014/main" id="{1798803B-80BD-49DA-9D70-0956A16E9F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备注占位符 2">
            <a:extLst>
              <a:ext uri="{FF2B5EF4-FFF2-40B4-BE49-F238E27FC236}">
                <a16:creationId xmlns:a16="http://schemas.microsoft.com/office/drawing/2014/main" id="{72AABF78-E8C8-4D15-99C0-1D188DFAAE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21188" name="灯片编号占位符 3">
            <a:extLst>
              <a:ext uri="{FF2B5EF4-FFF2-40B4-BE49-F238E27FC236}">
                <a16:creationId xmlns:a16="http://schemas.microsoft.com/office/drawing/2014/main" id="{43917C43-6998-48D1-8EAC-1887120BED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9DC01C2-74AB-43B8-AE2B-B76AF1B9CF80}" type="slidenum">
              <a:rPr lang="zh-CN" altLang="en-US"/>
              <a:pPr/>
              <a:t>11</a:t>
            </a:fld>
            <a:endParaRPr lang="zh-CN" altLang="en-US"/>
          </a:p>
        </p:txBody>
      </p:sp>
    </p:spTree>
    <p:extLst>
      <p:ext uri="{BB962C8B-B14F-4D97-AF65-F5344CB8AC3E}">
        <p14:creationId xmlns:p14="http://schemas.microsoft.com/office/powerpoint/2010/main" val="1801644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a:extLst>
              <a:ext uri="{FF2B5EF4-FFF2-40B4-BE49-F238E27FC236}">
                <a16:creationId xmlns:a16="http://schemas.microsoft.com/office/drawing/2014/main" id="{1798803B-80BD-49DA-9D70-0956A16E9F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备注占位符 2">
            <a:extLst>
              <a:ext uri="{FF2B5EF4-FFF2-40B4-BE49-F238E27FC236}">
                <a16:creationId xmlns:a16="http://schemas.microsoft.com/office/drawing/2014/main" id="{72AABF78-E8C8-4D15-99C0-1D188DFAAE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21188" name="灯片编号占位符 3">
            <a:extLst>
              <a:ext uri="{FF2B5EF4-FFF2-40B4-BE49-F238E27FC236}">
                <a16:creationId xmlns:a16="http://schemas.microsoft.com/office/drawing/2014/main" id="{43917C43-6998-48D1-8EAC-1887120BED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9DC01C2-74AB-43B8-AE2B-B76AF1B9CF80}" type="slidenum">
              <a:rPr lang="zh-CN" altLang="en-US"/>
              <a:pPr/>
              <a:t>12</a:t>
            </a:fld>
            <a:endParaRPr lang="zh-CN" altLang="en-US"/>
          </a:p>
        </p:txBody>
      </p:sp>
    </p:spTree>
    <p:extLst>
      <p:ext uri="{BB962C8B-B14F-4D97-AF65-F5344CB8AC3E}">
        <p14:creationId xmlns:p14="http://schemas.microsoft.com/office/powerpoint/2010/main" val="322437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幻灯片图像占位符 1">
            <a:extLst>
              <a:ext uri="{FF2B5EF4-FFF2-40B4-BE49-F238E27FC236}">
                <a16:creationId xmlns:a16="http://schemas.microsoft.com/office/drawing/2014/main" id="{BA2DE4C4-3FE9-49D9-A266-BB60C7A4E5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1667" name="备注占位符 2">
            <a:extLst>
              <a:ext uri="{FF2B5EF4-FFF2-40B4-BE49-F238E27FC236}">
                <a16:creationId xmlns:a16="http://schemas.microsoft.com/office/drawing/2014/main" id="{F1CB1931-E572-491D-A27F-0744780236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41668" name="灯片编号占位符 3">
            <a:extLst>
              <a:ext uri="{FF2B5EF4-FFF2-40B4-BE49-F238E27FC236}">
                <a16:creationId xmlns:a16="http://schemas.microsoft.com/office/drawing/2014/main" id="{0C62377C-DE99-4080-BE8B-880407037CE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39F48B6-1A03-494E-B823-DC32C404FE74}" type="slidenum">
              <a:rPr lang="zh-CN" altLang="en-US"/>
              <a:pPr/>
              <a:t>13</a:t>
            </a:fld>
            <a:endParaRPr lang="zh-CN" altLang="en-US"/>
          </a:p>
        </p:txBody>
      </p:sp>
    </p:spTree>
    <p:extLst>
      <p:ext uri="{BB962C8B-B14F-4D97-AF65-F5344CB8AC3E}">
        <p14:creationId xmlns:p14="http://schemas.microsoft.com/office/powerpoint/2010/main" val="3675112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幻灯片图像占位符 1">
            <a:extLst>
              <a:ext uri="{FF2B5EF4-FFF2-40B4-BE49-F238E27FC236}">
                <a16:creationId xmlns:a16="http://schemas.microsoft.com/office/drawing/2014/main" id="{BA2DE4C4-3FE9-49D9-A266-BB60C7A4E5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1667" name="备注占位符 2">
            <a:extLst>
              <a:ext uri="{FF2B5EF4-FFF2-40B4-BE49-F238E27FC236}">
                <a16:creationId xmlns:a16="http://schemas.microsoft.com/office/drawing/2014/main" id="{F1CB1931-E572-491D-A27F-0744780236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41668" name="灯片编号占位符 3">
            <a:extLst>
              <a:ext uri="{FF2B5EF4-FFF2-40B4-BE49-F238E27FC236}">
                <a16:creationId xmlns:a16="http://schemas.microsoft.com/office/drawing/2014/main" id="{0C62377C-DE99-4080-BE8B-880407037CE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39F48B6-1A03-494E-B823-DC32C404FE74}" type="slidenum">
              <a:rPr lang="zh-CN" altLang="en-US"/>
              <a:pPr/>
              <a:t>14</a:t>
            </a:fld>
            <a:endParaRPr lang="zh-CN" altLang="en-US"/>
          </a:p>
        </p:txBody>
      </p:sp>
    </p:spTree>
    <p:extLst>
      <p:ext uri="{BB962C8B-B14F-4D97-AF65-F5344CB8AC3E}">
        <p14:creationId xmlns:p14="http://schemas.microsoft.com/office/powerpoint/2010/main" val="623483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a:extLst>
              <a:ext uri="{FF2B5EF4-FFF2-40B4-BE49-F238E27FC236}">
                <a16:creationId xmlns:a16="http://schemas.microsoft.com/office/drawing/2014/main" id="{3222522B-BF6C-4496-8C36-032C98F501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F336A5C9-1363-418D-B666-67518DA4A757}"/>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查看帮助文档，回到资料总结，然后程序中演示</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147460" name="灯片编号占位符 3">
            <a:extLst>
              <a:ext uri="{FF2B5EF4-FFF2-40B4-BE49-F238E27FC236}">
                <a16:creationId xmlns:a16="http://schemas.microsoft.com/office/drawing/2014/main" id="{D4D8A187-7A08-4B91-ADF3-02806299892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B8F2FE1-361B-426A-B1E5-CFE195DEA75F}" type="slidenum">
              <a:rPr lang="zh-CN" altLang="en-US"/>
              <a:pPr/>
              <a:t>15</a:t>
            </a:fld>
            <a:endParaRPr lang="zh-CN" altLang="en-US"/>
          </a:p>
        </p:txBody>
      </p:sp>
    </p:spTree>
    <p:extLst>
      <p:ext uri="{BB962C8B-B14F-4D97-AF65-F5344CB8AC3E}">
        <p14:creationId xmlns:p14="http://schemas.microsoft.com/office/powerpoint/2010/main" val="3696105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内容页">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CED916A-3E34-4B9E-8F9F-7A8921A30F99}"/>
              </a:ext>
            </a:extLst>
          </p:cNvPr>
          <p:cNvSpPr>
            <a:spLocks noGrp="1"/>
          </p:cNvSpPr>
          <p:nvPr>
            <p:ph idx="1" hasCustomPrompt="1"/>
          </p:nvPr>
        </p:nvSpPr>
        <p:spPr>
          <a:xfrm>
            <a:off x="576197" y="956241"/>
            <a:ext cx="11060481" cy="5331825"/>
          </a:xfrm>
          <a:prstGeom prst="rect">
            <a:avLst/>
          </a:prstGeom>
        </p:spPr>
        <p:txBody>
          <a:bodyPr/>
          <a:lstStyle>
            <a:lvl1pPr marL="0" indent="0">
              <a:lnSpc>
                <a:spcPct val="150000"/>
              </a:lnSpc>
              <a:buNone/>
              <a:defRPr sz="1600"/>
            </a:lvl1pPr>
          </a:lstStyle>
          <a:p>
            <a:pPr lvl="0"/>
            <a:r>
              <a:rPr lang="zh-CN" altLang="en-US"/>
              <a:t>单击此处编辑内容</a:t>
            </a:r>
            <a:endParaRPr lang="zh-CN" altLang="en-US" dirty="0"/>
          </a:p>
        </p:txBody>
      </p:sp>
      <p:sp>
        <p:nvSpPr>
          <p:cNvPr id="8" name="标题 7">
            <a:extLst>
              <a:ext uri="{FF2B5EF4-FFF2-40B4-BE49-F238E27FC236}">
                <a16:creationId xmlns:a16="http://schemas.microsoft.com/office/drawing/2014/main" id="{E0BD5DE7-58FF-A736-CEC2-C49FBA5469E8}"/>
              </a:ext>
            </a:extLst>
          </p:cNvPr>
          <p:cNvSpPr>
            <a:spLocks noGrp="1"/>
          </p:cNvSpPr>
          <p:nvPr>
            <p:ph type="title"/>
          </p:nvPr>
        </p:nvSpPr>
        <p:spPr>
          <a:xfrm>
            <a:off x="576196" y="336399"/>
            <a:ext cx="10747497" cy="474415"/>
          </a:xfrm>
          <a:prstGeom prst="rect">
            <a:avLst/>
          </a:prstGeom>
        </p:spPr>
        <p:txBody>
          <a:bodyPr/>
          <a:lstStyle>
            <a:lvl1pPr>
              <a:lnSpc>
                <a:spcPct val="100000"/>
              </a:lnSpc>
              <a:defRPr sz="2400">
                <a:solidFill>
                  <a:schemeClr val="accent1"/>
                </a:solidFill>
              </a:defRPr>
            </a:lvl1pPr>
          </a:lstStyle>
          <a:p>
            <a:r>
              <a:rPr lang="zh-CN" altLang="en-US"/>
              <a:t>单击此处编辑母版标题样式</a:t>
            </a:r>
          </a:p>
        </p:txBody>
      </p:sp>
      <p:sp>
        <p:nvSpPr>
          <p:cNvPr id="47" name="椭圆 46">
            <a:extLst>
              <a:ext uri="{FF2B5EF4-FFF2-40B4-BE49-F238E27FC236}">
                <a16:creationId xmlns:a16="http://schemas.microsoft.com/office/drawing/2014/main" id="{2828A69B-715F-4EF1-58FB-A763C01CE99E}"/>
              </a:ext>
            </a:extLst>
          </p:cNvPr>
          <p:cNvSpPr/>
          <p:nvPr userDrawn="1"/>
        </p:nvSpPr>
        <p:spPr>
          <a:xfrm>
            <a:off x="221806" y="190972"/>
            <a:ext cx="144104" cy="144104"/>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D09C51A0-F849-48A7-BC23-68B1480BCFBA}"/>
              </a:ext>
            </a:extLst>
          </p:cNvPr>
          <p:cNvSpPr/>
          <p:nvPr userDrawn="1"/>
        </p:nvSpPr>
        <p:spPr>
          <a:xfrm>
            <a:off x="293858" y="224694"/>
            <a:ext cx="220764" cy="22076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2374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015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案例">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5625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mn-ea"/>
                  <a:ea typeface="+mn-ea"/>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3440"/>
            <a:ext cx="9285670" cy="517190"/>
          </a:xfrm>
          <a:prstGeom prst="rect">
            <a:avLst/>
          </a:prstGeom>
        </p:spPr>
        <p:txBody>
          <a:bodyPr anchor="ctr" anchorCtr="0"/>
          <a:lstStyle>
            <a:lvl1pPr marL="0" indent="0">
              <a:buNone/>
              <a:defRPr lang="zh-CN" altLang="en-US" sz="2000" b="0" i="0" dirty="0">
                <a:solidFill>
                  <a:srgbClr val="AD2A26"/>
                </a:solidFill>
                <a:latin typeface="+mn-ea"/>
                <a:ea typeface="+mn-ea"/>
                <a:cs typeface="苏新诗古印宋简" panose="02010609000101010101" pitchFamily="49" charset="-122"/>
              </a:defRPr>
            </a:lvl1pPr>
          </a:lstStyle>
          <a:p>
            <a:pPr lvl="0">
              <a:spcBef>
                <a:spcPct val="0"/>
              </a:spcBef>
            </a:pPr>
            <a:r>
              <a:rPr lang="zh-CN" altLang="en-US" dirty="0"/>
              <a:t>案例标题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21686"/>
            <a:ext cx="9285670" cy="3762373"/>
          </a:xfrm>
          <a:prstGeom prst="rect">
            <a:avLst/>
          </a:prstGeom>
        </p:spPr>
        <p:txBody>
          <a:bodyPr/>
          <a:lstStyle>
            <a:lvl1pPr marL="0" indent="0">
              <a:lnSpc>
                <a:spcPct val="150000"/>
              </a:lnSpc>
              <a:buNone/>
              <a:defRPr sz="1600">
                <a:solidFill>
                  <a:schemeClr val="tx1">
                    <a:lumMod val="85000"/>
                    <a:lumOff val="15000"/>
                  </a:schemeClr>
                </a:solidFill>
                <a:latin typeface="+mn-ea"/>
                <a:ea typeface="+mn-ea"/>
                <a:cs typeface="苏新诗古印宋简" panose="02010609000101010101" pitchFamily="49"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455DD043-453D-F04F-965C-A5E686829A6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6948"/>
            <a:ext cx="201682" cy="201682"/>
          </a:xfrm>
          <a:prstGeom prst="rect">
            <a:avLst/>
          </a:prstGeom>
        </p:spPr>
      </p:pic>
    </p:spTree>
    <p:extLst>
      <p:ext uri="{BB962C8B-B14F-4D97-AF65-F5344CB8AC3E}">
        <p14:creationId xmlns:p14="http://schemas.microsoft.com/office/powerpoint/2010/main" val="287869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81309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extLst>
      <p:ext uri="{BB962C8B-B14F-4D97-AF65-F5344CB8AC3E}">
        <p14:creationId xmlns:p14="http://schemas.microsoft.com/office/powerpoint/2010/main" val="4601098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615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7020991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案例">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5625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3440"/>
            <a:ext cx="9214230" cy="517190"/>
          </a:xfrm>
          <a:prstGeom prst="rect">
            <a:avLst/>
          </a:prstGeom>
        </p:spPr>
        <p:txBody>
          <a:bodyPr anchor="ctr" anchorCtr="0"/>
          <a:lstStyle>
            <a:lvl1pPr marL="0" indent="0">
              <a:buNone/>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spcBef>
                <a:spcPct val="0"/>
              </a:spcBef>
            </a:pPr>
            <a:r>
              <a:rPr lang="zh-CN" altLang="en-US" dirty="0"/>
              <a:t>案例标题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3280"/>
            <a:ext cx="9214230" cy="376237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455DD043-453D-F04F-965C-A5E686829A6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6948"/>
            <a:ext cx="201682" cy="201682"/>
          </a:xfrm>
          <a:prstGeom prst="rect">
            <a:avLst/>
          </a:prstGeom>
        </p:spPr>
      </p:pic>
    </p:spTree>
    <p:extLst>
      <p:ext uri="{BB962C8B-B14F-4D97-AF65-F5344CB8AC3E}">
        <p14:creationId xmlns:p14="http://schemas.microsoft.com/office/powerpoint/2010/main" val="2514862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1" name="椭圆 20">
            <a:extLst>
              <a:ext uri="{FF2B5EF4-FFF2-40B4-BE49-F238E27FC236}">
                <a16:creationId xmlns:a16="http://schemas.microsoft.com/office/drawing/2014/main" id="{A2C6D317-56F4-9711-5A26-95000236D36F}"/>
              </a:ext>
            </a:extLst>
          </p:cNvPr>
          <p:cNvSpPr/>
          <p:nvPr userDrawn="1"/>
        </p:nvSpPr>
        <p:spPr>
          <a:xfrm>
            <a:off x="375011" y="1961115"/>
            <a:ext cx="220344" cy="220344"/>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B200C4C-3F9D-867C-E497-ADCB7E43A5BB}"/>
              </a:ext>
            </a:extLst>
          </p:cNvPr>
          <p:cNvSpPr/>
          <p:nvPr userDrawn="1"/>
        </p:nvSpPr>
        <p:spPr>
          <a:xfrm>
            <a:off x="2838084" y="-2028162"/>
            <a:ext cx="9285508" cy="9285508"/>
          </a:xfrm>
          <a:prstGeom prst="ellipse">
            <a:avLst/>
          </a:prstGeom>
          <a:solidFill>
            <a:schemeClr val="accent1">
              <a:lumMod val="40000"/>
              <a:lumOff val="60000"/>
              <a:alpha val="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824A05E-CCAC-E012-444F-D8238FD3ABEF}"/>
              </a:ext>
            </a:extLst>
          </p:cNvPr>
          <p:cNvSpPr/>
          <p:nvPr userDrawn="1"/>
        </p:nvSpPr>
        <p:spPr>
          <a:xfrm>
            <a:off x="4568596" y="-297650"/>
            <a:ext cx="5824484" cy="5824484"/>
          </a:xfrm>
          <a:prstGeom prst="ellipse">
            <a:avLst/>
          </a:prstGeom>
          <a:solidFill>
            <a:schemeClr val="accent1">
              <a:lumMod val="40000"/>
              <a:lumOff val="60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AC93AF0E-4B39-C67D-D03D-00737E937EE7}"/>
              </a:ext>
            </a:extLst>
          </p:cNvPr>
          <p:cNvSpPr/>
          <p:nvPr userDrawn="1"/>
        </p:nvSpPr>
        <p:spPr>
          <a:xfrm>
            <a:off x="6170528" y="1304282"/>
            <a:ext cx="2620620" cy="2620620"/>
          </a:xfrm>
          <a:prstGeom prst="ellipse">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E545B57F-7D9D-4AD8-9FE4-E5267D65BB87}"/>
              </a:ext>
            </a:extLst>
          </p:cNvPr>
          <p:cNvSpPr>
            <a:spLocks noGrp="1"/>
          </p:cNvSpPr>
          <p:nvPr>
            <p:ph type="ctrTitle" hasCustomPrompt="1"/>
          </p:nvPr>
        </p:nvSpPr>
        <p:spPr>
          <a:xfrm>
            <a:off x="660400" y="2220686"/>
            <a:ext cx="10858500" cy="869023"/>
          </a:xfrm>
          <a:prstGeom prst="rect">
            <a:avLst/>
          </a:prstGeom>
        </p:spPr>
        <p:txBody>
          <a:bodyPr vert="horz" lIns="91440" tIns="45720" rIns="91440" bIns="45720" rtlCol="0" anchor="b">
            <a:normAutofit/>
          </a:bodyPr>
          <a:lstStyle>
            <a:lvl1pPr>
              <a:defRPr lang="zh-CN" altLang="en-US" sz="4800" b="1" dirty="0">
                <a:solidFill>
                  <a:schemeClr val="accent1"/>
                </a:solidFill>
              </a:defRPr>
            </a:lvl1pPr>
          </a:lstStyle>
          <a:p>
            <a:pPr lvl="0" defTabSz="914354"/>
            <a:r>
              <a:rPr lang="zh-CN" altLang="en-US"/>
              <a:t>点击输入一级标题</a:t>
            </a:r>
            <a:endParaRPr lang="zh-CN" altLang="en-US" dirty="0"/>
          </a:p>
        </p:txBody>
      </p:sp>
      <p:grpSp>
        <p:nvGrpSpPr>
          <p:cNvPr id="6" name="íS1iďê">
            <a:extLst>
              <a:ext uri="{FF2B5EF4-FFF2-40B4-BE49-F238E27FC236}">
                <a16:creationId xmlns:a16="http://schemas.microsoft.com/office/drawing/2014/main" id="{4883F772-DFB6-F082-E942-F47544710FF8}"/>
              </a:ext>
            </a:extLst>
          </p:cNvPr>
          <p:cNvGrpSpPr/>
          <p:nvPr userDrawn="1"/>
        </p:nvGrpSpPr>
        <p:grpSpPr>
          <a:xfrm>
            <a:off x="7262969" y="2396723"/>
            <a:ext cx="435738" cy="435738"/>
            <a:chOff x="7101141" y="4197557"/>
            <a:chExt cx="435738" cy="435738"/>
          </a:xfrm>
        </p:grpSpPr>
        <p:sp>
          <p:nvSpPr>
            <p:cNvPr id="11" name="iS1íḓê">
              <a:extLst>
                <a:ext uri="{FF2B5EF4-FFF2-40B4-BE49-F238E27FC236}">
                  <a16:creationId xmlns:a16="http://schemas.microsoft.com/office/drawing/2014/main" id="{6F73DB22-8BD9-67FD-6EBE-B56D6BF83FC2}"/>
                </a:ext>
              </a:extLst>
            </p:cNvPr>
            <p:cNvSpPr/>
            <p:nvPr/>
          </p:nvSpPr>
          <p:spPr>
            <a:xfrm>
              <a:off x="7101141" y="4197557"/>
              <a:ext cx="435738" cy="435738"/>
            </a:xfrm>
            <a:prstGeom prst="ellipse">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î$ľiḓe">
              <a:extLst>
                <a:ext uri="{FF2B5EF4-FFF2-40B4-BE49-F238E27FC236}">
                  <a16:creationId xmlns:a16="http://schemas.microsoft.com/office/drawing/2014/main" id="{82339D60-0D0F-E0A8-9FEF-57B1B018D0C7}"/>
                </a:ext>
              </a:extLst>
            </p:cNvPr>
            <p:cNvSpPr/>
            <p:nvPr userDrawn="1"/>
          </p:nvSpPr>
          <p:spPr>
            <a:xfrm>
              <a:off x="7252642" y="4348192"/>
              <a:ext cx="132735" cy="1327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占位符 7">
            <a:extLst>
              <a:ext uri="{FF2B5EF4-FFF2-40B4-BE49-F238E27FC236}">
                <a16:creationId xmlns:a16="http://schemas.microsoft.com/office/drawing/2014/main" id="{FC241F82-E1B0-0249-A9D6-2656A3C64CB7}"/>
              </a:ext>
            </a:extLst>
          </p:cNvPr>
          <p:cNvSpPr>
            <a:spLocks noGrp="1"/>
          </p:cNvSpPr>
          <p:nvPr>
            <p:ph type="body" sz="quarter" idx="10" hasCustomPrompt="1"/>
          </p:nvPr>
        </p:nvSpPr>
        <p:spPr>
          <a:xfrm>
            <a:off x="660400" y="3586894"/>
            <a:ext cx="4486275" cy="563562"/>
          </a:xfrm>
          <a:prstGeom prst="rect">
            <a:avLst/>
          </a:prstGeom>
        </p:spPr>
        <p:txBody>
          <a:bodyPr/>
          <a:lstStyle>
            <a:lvl1pPr marL="0" indent="0">
              <a:buNone/>
              <a:defRPr sz="2400"/>
            </a:lvl1pPr>
          </a:lstStyle>
          <a:p>
            <a:pPr lvl="0"/>
            <a:r>
              <a:rPr lang="zh-CN" altLang="en-US"/>
              <a:t>点击输入副标题</a:t>
            </a:r>
          </a:p>
        </p:txBody>
      </p:sp>
      <p:sp>
        <p:nvSpPr>
          <p:cNvPr id="20" name="椭圆 19">
            <a:extLst>
              <a:ext uri="{FF2B5EF4-FFF2-40B4-BE49-F238E27FC236}">
                <a16:creationId xmlns:a16="http://schemas.microsoft.com/office/drawing/2014/main" id="{EF4E1EF7-DD7F-C77D-A571-C682C80AC047}"/>
              </a:ext>
            </a:extLst>
          </p:cNvPr>
          <p:cNvSpPr/>
          <p:nvPr userDrawn="1"/>
        </p:nvSpPr>
        <p:spPr>
          <a:xfrm>
            <a:off x="485183" y="1962438"/>
            <a:ext cx="350434" cy="35043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B3C9B1B7-3BA3-1D3F-637E-1B77EAD927E4}"/>
              </a:ext>
            </a:extLst>
          </p:cNvPr>
          <p:cNvSpPr txBox="1"/>
          <p:nvPr userDrawn="1"/>
        </p:nvSpPr>
        <p:spPr>
          <a:xfrm>
            <a:off x="660399" y="6111671"/>
            <a:ext cx="8065704" cy="246221"/>
          </a:xfrm>
          <a:prstGeom prst="rect">
            <a:avLst/>
          </a:prstGeom>
          <a:noFill/>
        </p:spPr>
        <p:txBody>
          <a:bodyPr wrap="square" rtlCol="0">
            <a:spAutoFit/>
          </a:bodyPr>
          <a:lstStyle/>
          <a:p>
            <a:r>
              <a:rPr lang="zh-CN" altLang="en-US" sz="1000" i="0">
                <a:solidFill>
                  <a:schemeClr val="bg1">
                    <a:lumMod val="50000"/>
                  </a:schemeClr>
                </a:solidFill>
                <a:latin typeface="楷体" panose="02010609060101010101" pitchFamily="49" charset="-122"/>
                <a:ea typeface="楷体" panose="02010609060101010101" pitchFamily="49" charset="-122"/>
              </a:rPr>
              <a:t>多一句没有，少一句不行，用更短的时间，教会更实用的技术</a:t>
            </a:r>
          </a:p>
        </p:txBody>
      </p:sp>
      <p:sp>
        <p:nvSpPr>
          <p:cNvPr id="23" name="矩形 22">
            <a:extLst>
              <a:ext uri="{FF2B5EF4-FFF2-40B4-BE49-F238E27FC236}">
                <a16:creationId xmlns:a16="http://schemas.microsoft.com/office/drawing/2014/main" id="{976DEFC5-AB31-715D-5481-255694BCA629}"/>
              </a:ext>
            </a:extLst>
          </p:cNvPr>
          <p:cNvSpPr/>
          <p:nvPr userDrawn="1"/>
        </p:nvSpPr>
        <p:spPr>
          <a:xfrm>
            <a:off x="720618" y="5942536"/>
            <a:ext cx="2001676" cy="63628"/>
          </a:xfrm>
          <a:prstGeom prst="rect">
            <a:avLst/>
          </a:prstGeom>
          <a:gradFill flip="none" rotWithShape="1">
            <a:gsLst>
              <a:gs pos="0">
                <a:schemeClr val="bg1"/>
              </a:gs>
              <a:gs pos="50000">
                <a:schemeClr val="accent1"/>
              </a:gs>
              <a:gs pos="100000">
                <a:schemeClr val="accent1">
                  <a:shade val="100000"/>
                  <a:satMod val="115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a:extLst>
              <a:ext uri="{FF2B5EF4-FFF2-40B4-BE49-F238E27FC236}">
                <a16:creationId xmlns:a16="http://schemas.microsoft.com/office/drawing/2014/main" id="{EA3F6F4D-08CF-9E00-D954-69D3520E644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081" t="21237" r="10346" b="18121"/>
          <a:stretch/>
        </p:blipFill>
        <p:spPr>
          <a:xfrm>
            <a:off x="9956716" y="152244"/>
            <a:ext cx="1848051" cy="605113"/>
          </a:xfrm>
          <a:prstGeom prst="rect">
            <a:avLst/>
          </a:prstGeom>
        </p:spPr>
      </p:pic>
      <p:pic>
        <p:nvPicPr>
          <p:cNvPr id="4" name="图片 3">
            <a:extLst>
              <a:ext uri="{FF2B5EF4-FFF2-40B4-BE49-F238E27FC236}">
                <a16:creationId xmlns:a16="http://schemas.microsoft.com/office/drawing/2014/main" id="{61E490B8-2AEA-ACCD-9526-01BED78DEB5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64276" flipH="1" flipV="1">
            <a:off x="3592764" y="481454"/>
            <a:ext cx="9317253" cy="6210881"/>
          </a:xfrm>
          <a:prstGeom prst="rect">
            <a:avLst/>
          </a:prstGeom>
        </p:spPr>
      </p:pic>
    </p:spTree>
    <p:extLst>
      <p:ext uri="{BB962C8B-B14F-4D97-AF65-F5344CB8AC3E}">
        <p14:creationId xmlns:p14="http://schemas.microsoft.com/office/powerpoint/2010/main" val="32185414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完结">
    <p:spTree>
      <p:nvGrpSpPr>
        <p:cNvPr id="1" name=""/>
        <p:cNvGrpSpPr/>
        <p:nvPr/>
      </p:nvGrpSpPr>
      <p:grpSpPr>
        <a:xfrm>
          <a:off x="0" y="0"/>
          <a:ext cx="0" cy="0"/>
          <a:chOff x="0" y="0"/>
          <a:chExt cx="0" cy="0"/>
        </a:xfrm>
      </p:grpSpPr>
      <p:sp>
        <p:nvSpPr>
          <p:cNvPr id="36" name="椭圆 35">
            <a:extLst>
              <a:ext uri="{FF2B5EF4-FFF2-40B4-BE49-F238E27FC236}">
                <a16:creationId xmlns:a16="http://schemas.microsoft.com/office/drawing/2014/main" id="{9C7E64E7-1F0A-79D2-A263-3605467F0B51}"/>
              </a:ext>
            </a:extLst>
          </p:cNvPr>
          <p:cNvSpPr/>
          <p:nvPr userDrawn="1"/>
        </p:nvSpPr>
        <p:spPr>
          <a:xfrm>
            <a:off x="1367628" y="-1213754"/>
            <a:ext cx="9285508" cy="9285508"/>
          </a:xfrm>
          <a:prstGeom prst="ellipse">
            <a:avLst/>
          </a:prstGeom>
          <a:solidFill>
            <a:schemeClr val="accent1">
              <a:lumMod val="40000"/>
              <a:lumOff val="60000"/>
              <a:alpha val="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C8A0D84D-155A-2194-ED3A-5A7CB9A4B72A}"/>
              </a:ext>
            </a:extLst>
          </p:cNvPr>
          <p:cNvSpPr/>
          <p:nvPr userDrawn="1"/>
        </p:nvSpPr>
        <p:spPr>
          <a:xfrm>
            <a:off x="3098140" y="516758"/>
            <a:ext cx="5824484" cy="5824484"/>
          </a:xfrm>
          <a:prstGeom prst="ellipse">
            <a:avLst/>
          </a:prstGeom>
          <a:solidFill>
            <a:schemeClr val="accent1">
              <a:lumMod val="40000"/>
              <a:lumOff val="60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0F7740DA-4F67-1648-9FE7-BA25A7F2910D}"/>
              </a:ext>
            </a:extLst>
          </p:cNvPr>
          <p:cNvSpPr/>
          <p:nvPr userDrawn="1"/>
        </p:nvSpPr>
        <p:spPr>
          <a:xfrm>
            <a:off x="4700072" y="2118690"/>
            <a:ext cx="2620620" cy="2620620"/>
          </a:xfrm>
          <a:prstGeom prst="ellipse">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iṩ1iḍé">
            <a:extLst>
              <a:ext uri="{FF2B5EF4-FFF2-40B4-BE49-F238E27FC236}">
                <a16:creationId xmlns:a16="http://schemas.microsoft.com/office/drawing/2014/main" id="{7F87E56D-6D24-DF28-4A8B-DD94A5588CCD}"/>
              </a:ext>
            </a:extLst>
          </p:cNvPr>
          <p:cNvSpPr/>
          <p:nvPr userDrawn="1"/>
        </p:nvSpPr>
        <p:spPr>
          <a:xfrm>
            <a:off x="0" y="2689964"/>
            <a:ext cx="12192000" cy="1478071"/>
          </a:xfrm>
          <a:prstGeom prst="rect">
            <a:avLst/>
          </a:prstGeom>
          <a:gradFill flip="none" rotWithShape="1">
            <a:gsLst>
              <a:gs pos="0">
                <a:schemeClr val="accent1"/>
              </a:gs>
              <a:gs pos="90000">
                <a:schemeClr val="accent1"/>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2" name="组合 31">
            <a:extLst>
              <a:ext uri="{FF2B5EF4-FFF2-40B4-BE49-F238E27FC236}">
                <a16:creationId xmlns:a16="http://schemas.microsoft.com/office/drawing/2014/main" id="{57CD92EE-FE45-4CC1-22A5-2D2AFAEDCC3F}"/>
              </a:ext>
            </a:extLst>
          </p:cNvPr>
          <p:cNvGrpSpPr/>
          <p:nvPr userDrawn="1"/>
        </p:nvGrpSpPr>
        <p:grpSpPr>
          <a:xfrm>
            <a:off x="3131925" y="2916806"/>
            <a:ext cx="4953838" cy="853924"/>
            <a:chOff x="3131925" y="2844887"/>
            <a:chExt cx="4953838" cy="853924"/>
          </a:xfrm>
        </p:grpSpPr>
        <p:pic>
          <p:nvPicPr>
            <p:cNvPr id="33" name="图片 1">
              <a:extLst>
                <a:ext uri="{FF2B5EF4-FFF2-40B4-BE49-F238E27FC236}">
                  <a16:creationId xmlns:a16="http://schemas.microsoft.com/office/drawing/2014/main" id="{C64F9D38-0ED4-99F8-903A-45555ADF80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9627"/>
            <a:stretch/>
          </p:blipFill>
          <p:spPr bwMode="auto">
            <a:xfrm>
              <a:off x="3131925" y="2844887"/>
              <a:ext cx="2948463" cy="8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直接连接符 33">
              <a:extLst>
                <a:ext uri="{FF2B5EF4-FFF2-40B4-BE49-F238E27FC236}">
                  <a16:creationId xmlns:a16="http://schemas.microsoft.com/office/drawing/2014/main" id="{C2C68E28-2375-6922-E133-284E7821B447}"/>
                </a:ext>
              </a:extLst>
            </p:cNvPr>
            <p:cNvCxnSpPr>
              <a:cxnSpLocks/>
            </p:cNvCxnSpPr>
            <p:nvPr userDrawn="1"/>
          </p:nvCxnSpPr>
          <p:spPr>
            <a:xfrm>
              <a:off x="6010382" y="3154751"/>
              <a:ext cx="0" cy="3801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AC7DE38E-8849-1998-75E8-89E432D90EBE}"/>
                </a:ext>
              </a:extLst>
            </p:cNvPr>
            <p:cNvSpPr txBox="1"/>
            <p:nvPr userDrawn="1"/>
          </p:nvSpPr>
          <p:spPr>
            <a:xfrm>
              <a:off x="6096001" y="3021658"/>
              <a:ext cx="1989762" cy="646331"/>
            </a:xfrm>
            <a:prstGeom prst="rect">
              <a:avLst/>
            </a:prstGeom>
            <a:noFill/>
          </p:spPr>
          <p:txBody>
            <a:bodyPr wrap="square" rtlCol="0">
              <a:spAutoFit/>
            </a:bodyPr>
            <a:lstStyle/>
            <a:p>
              <a:r>
                <a:rPr lang="zh-CN" altLang="en-US">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传智教育旗下</a:t>
              </a:r>
              <a:endParaRPr lang="en-US" altLang="zh-CN">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a:p>
              <a:r>
                <a:rPr lang="zh-CN" altLang="en-US">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高端</a:t>
              </a:r>
              <a:r>
                <a:rPr lang="en-US" altLang="zh-CN">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IT</a:t>
              </a:r>
              <a:r>
                <a:rPr lang="zh-CN" altLang="en-US">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教育品牌</a:t>
              </a:r>
            </a:p>
          </p:txBody>
        </p:sp>
      </p:grpSp>
    </p:spTree>
    <p:extLst>
      <p:ext uri="{BB962C8B-B14F-4D97-AF65-F5344CB8AC3E}">
        <p14:creationId xmlns:p14="http://schemas.microsoft.com/office/powerpoint/2010/main" val="3497003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9" name="椭圆 18">
            <a:extLst>
              <a:ext uri="{FF2B5EF4-FFF2-40B4-BE49-F238E27FC236}">
                <a16:creationId xmlns:a16="http://schemas.microsoft.com/office/drawing/2014/main" id="{C3296A99-F5C4-3E6A-FF6E-4852C12DEE94}"/>
              </a:ext>
            </a:extLst>
          </p:cNvPr>
          <p:cNvSpPr/>
          <p:nvPr userDrawn="1"/>
        </p:nvSpPr>
        <p:spPr>
          <a:xfrm>
            <a:off x="5164772" y="3294162"/>
            <a:ext cx="409736" cy="409736"/>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iS1íḓê">
            <a:extLst>
              <a:ext uri="{FF2B5EF4-FFF2-40B4-BE49-F238E27FC236}">
                <a16:creationId xmlns:a16="http://schemas.microsoft.com/office/drawing/2014/main" id="{2B661CB4-3CBD-5C2B-5102-A013FB7A719E}"/>
              </a:ext>
            </a:extLst>
          </p:cNvPr>
          <p:cNvSpPr/>
          <p:nvPr/>
        </p:nvSpPr>
        <p:spPr>
          <a:xfrm>
            <a:off x="4465022" y="2360164"/>
            <a:ext cx="1119534" cy="1119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latin typeface="+mj-ea"/>
              <a:ea typeface="+mj-ea"/>
            </a:endParaRPr>
          </a:p>
        </p:txBody>
      </p:sp>
      <p:sp>
        <p:nvSpPr>
          <p:cNvPr id="4" name="文本占位符 3">
            <a:extLst>
              <a:ext uri="{FF2B5EF4-FFF2-40B4-BE49-F238E27FC236}">
                <a16:creationId xmlns:a16="http://schemas.microsoft.com/office/drawing/2014/main" id="{3EC6ED1A-7B72-CBE7-8DC0-8CA41549B762}"/>
              </a:ext>
            </a:extLst>
          </p:cNvPr>
          <p:cNvSpPr>
            <a:spLocks noGrp="1"/>
          </p:cNvSpPr>
          <p:nvPr>
            <p:ph type="body" sz="quarter" idx="13" hasCustomPrompt="1"/>
          </p:nvPr>
        </p:nvSpPr>
        <p:spPr>
          <a:xfrm>
            <a:off x="6114165" y="2469081"/>
            <a:ext cx="3397250" cy="901700"/>
          </a:xfrm>
          <a:prstGeom prst="rect">
            <a:avLst/>
          </a:prstGeom>
        </p:spPr>
        <p:txBody>
          <a:bodyPr anchor="ctr"/>
          <a:lstStyle>
            <a:lvl1pPr marL="0" indent="0">
              <a:lnSpc>
                <a:spcPct val="100000"/>
              </a:lnSpc>
              <a:buNone/>
              <a:defRPr sz="3600">
                <a:latin typeface="+mj-ea"/>
                <a:ea typeface="+mj-ea"/>
              </a:defRPr>
            </a:lvl1pPr>
          </a:lstStyle>
          <a:p>
            <a:pPr lvl="0"/>
            <a:r>
              <a:rPr lang="zh-CN" altLang="en-US"/>
              <a:t>章节标题</a:t>
            </a:r>
          </a:p>
        </p:txBody>
      </p:sp>
      <p:sp>
        <p:nvSpPr>
          <p:cNvPr id="7" name="文本占位符 6">
            <a:extLst>
              <a:ext uri="{FF2B5EF4-FFF2-40B4-BE49-F238E27FC236}">
                <a16:creationId xmlns:a16="http://schemas.microsoft.com/office/drawing/2014/main" id="{AF3EC600-D80B-73CA-E06E-8768FDEAA47B}"/>
              </a:ext>
            </a:extLst>
          </p:cNvPr>
          <p:cNvSpPr>
            <a:spLocks noGrp="1"/>
          </p:cNvSpPr>
          <p:nvPr>
            <p:ph type="body" sz="quarter" idx="14" hasCustomPrompt="1"/>
          </p:nvPr>
        </p:nvSpPr>
        <p:spPr>
          <a:xfrm>
            <a:off x="4582323" y="2679425"/>
            <a:ext cx="884931" cy="481012"/>
          </a:xfrm>
          <a:prstGeom prst="rect">
            <a:avLst/>
          </a:prstGeom>
        </p:spPr>
        <p:txBody>
          <a:bodyPr anchor="ctr"/>
          <a:lstStyle>
            <a:lvl1pPr marL="0" indent="0" algn="ctr">
              <a:lnSpc>
                <a:spcPct val="100000"/>
              </a:lnSpc>
              <a:buNone/>
              <a:defRPr sz="3600">
                <a:solidFill>
                  <a:schemeClr val="bg1"/>
                </a:solidFill>
                <a:latin typeface="+mj-ea"/>
                <a:ea typeface="+mj-ea"/>
              </a:defRPr>
            </a:lvl1pPr>
          </a:lstStyle>
          <a:p>
            <a:pPr lvl="0"/>
            <a:r>
              <a:rPr lang="en-US" altLang="zh-CN"/>
              <a:t>1</a:t>
            </a:r>
            <a:endParaRPr lang="zh-CN" altLang="en-US"/>
          </a:p>
        </p:txBody>
      </p:sp>
    </p:spTree>
    <p:extLst>
      <p:ext uri="{BB962C8B-B14F-4D97-AF65-F5344CB8AC3E}">
        <p14:creationId xmlns:p14="http://schemas.microsoft.com/office/powerpoint/2010/main" val="2433029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带目录章节">
    <p:spTree>
      <p:nvGrpSpPr>
        <p:cNvPr id="1" name=""/>
        <p:cNvGrpSpPr/>
        <p:nvPr/>
      </p:nvGrpSpPr>
      <p:grpSpPr>
        <a:xfrm>
          <a:off x="0" y="0"/>
          <a:ext cx="0" cy="0"/>
          <a:chOff x="0" y="0"/>
          <a:chExt cx="0" cy="0"/>
        </a:xfrm>
      </p:grpSpPr>
      <p:sp>
        <p:nvSpPr>
          <p:cNvPr id="5" name="文本占位符 3">
            <a:extLst>
              <a:ext uri="{FF2B5EF4-FFF2-40B4-BE49-F238E27FC236}">
                <a16:creationId xmlns:a16="http://schemas.microsoft.com/office/drawing/2014/main" id="{3AF24492-4E99-231B-3CC0-5126876878AA}"/>
              </a:ext>
            </a:extLst>
          </p:cNvPr>
          <p:cNvSpPr>
            <a:spLocks noGrp="1"/>
          </p:cNvSpPr>
          <p:nvPr>
            <p:ph type="body" sz="quarter" idx="11" hasCustomPrompt="1"/>
          </p:nvPr>
        </p:nvSpPr>
        <p:spPr>
          <a:xfrm>
            <a:off x="6115250" y="2203927"/>
            <a:ext cx="3484714" cy="668338"/>
          </a:xfrm>
          <a:prstGeom prst="rect">
            <a:avLst/>
          </a:prstGeom>
          <a:ln>
            <a:noFill/>
          </a:ln>
        </p:spPr>
        <p:txBody>
          <a:bodyPr anchor="ctr"/>
          <a:lstStyle>
            <a:lvl1pPr marL="0" indent="0" algn="l">
              <a:lnSpc>
                <a:spcPct val="100000"/>
              </a:lnSpc>
              <a:buNone/>
              <a:defRPr sz="3600">
                <a:solidFill>
                  <a:schemeClr val="tx1"/>
                </a:solidFill>
                <a:latin typeface="+mj-ea"/>
                <a:ea typeface="+mj-ea"/>
              </a:defRPr>
            </a:lvl1pPr>
          </a:lstStyle>
          <a:p>
            <a:pPr lvl="0"/>
            <a:r>
              <a:rPr lang="zh-CN" altLang="en-US"/>
              <a:t>章节标题</a:t>
            </a:r>
          </a:p>
        </p:txBody>
      </p:sp>
      <p:sp>
        <p:nvSpPr>
          <p:cNvPr id="13" name="文本占位符 12">
            <a:extLst>
              <a:ext uri="{FF2B5EF4-FFF2-40B4-BE49-F238E27FC236}">
                <a16:creationId xmlns:a16="http://schemas.microsoft.com/office/drawing/2014/main" id="{F8D91FFE-8D14-92DF-853D-BD4509B50922}"/>
              </a:ext>
            </a:extLst>
          </p:cNvPr>
          <p:cNvSpPr>
            <a:spLocks noGrp="1"/>
          </p:cNvSpPr>
          <p:nvPr>
            <p:ph type="body" sz="quarter" idx="12" hasCustomPrompt="1"/>
          </p:nvPr>
        </p:nvSpPr>
        <p:spPr>
          <a:xfrm>
            <a:off x="4585052" y="2526861"/>
            <a:ext cx="879475" cy="786140"/>
          </a:xfrm>
          <a:prstGeom prst="rect">
            <a:avLst/>
          </a:prstGeom>
        </p:spPr>
        <p:txBody>
          <a:bodyPr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a:ln>
                  <a:noFill/>
                </a:ln>
                <a:solidFill>
                  <a:srgbClr val="FFFFFF"/>
                </a:solidFill>
                <a:effectLst/>
                <a:uLnTx/>
                <a:uFillTx/>
                <a:latin typeface="阿里巴巴普惠体 Heavy"/>
                <a:ea typeface="阿里巴巴普惠体 Heavy"/>
                <a:cs typeface="+mn-cs"/>
              </a:rPr>
              <a:t>1</a:t>
            </a:r>
            <a:endParaRPr kumimoji="0" lang="zh-CN" altLang="en-US" sz="3600" b="0" i="0" u="none" strike="noStrike" kern="1200" cap="none" spc="0" normalizeH="0" baseline="0" noProof="0">
              <a:ln>
                <a:noFill/>
              </a:ln>
              <a:solidFill>
                <a:srgbClr val="FFFFFF"/>
              </a:solidFill>
              <a:effectLst/>
              <a:uLnTx/>
              <a:uFillTx/>
              <a:latin typeface="阿里巴巴普惠体 Heavy"/>
              <a:ea typeface="阿里巴巴普惠体 Heavy"/>
              <a:cs typeface="+mn-cs"/>
            </a:endParaRPr>
          </a:p>
        </p:txBody>
      </p:sp>
      <p:sp>
        <p:nvSpPr>
          <p:cNvPr id="2" name="文本占位符 25">
            <a:extLst>
              <a:ext uri="{FF2B5EF4-FFF2-40B4-BE49-F238E27FC236}">
                <a16:creationId xmlns:a16="http://schemas.microsoft.com/office/drawing/2014/main" id="{16A7C205-45D1-F79D-939F-C8FE0D7B4EFC}"/>
              </a:ext>
            </a:extLst>
          </p:cNvPr>
          <p:cNvSpPr>
            <a:spLocks noGrp="1"/>
          </p:cNvSpPr>
          <p:nvPr>
            <p:ph type="body" sz="quarter" idx="10" hasCustomPrompt="1"/>
          </p:nvPr>
        </p:nvSpPr>
        <p:spPr>
          <a:xfrm>
            <a:off x="6351439" y="2924827"/>
            <a:ext cx="3692525" cy="2206679"/>
          </a:xfrm>
          <a:prstGeom prst="rect">
            <a:avLst/>
          </a:prstGeom>
        </p:spPr>
        <p:txBody>
          <a:bodyPr anchor="t"/>
          <a:lstStyle>
            <a:lvl1pPr marL="342900" indent="-342900" algn="l">
              <a:lnSpc>
                <a:spcPct val="150000"/>
              </a:lnSpc>
              <a:buFont typeface="Wingdings" panose="05000000000000000000" pitchFamily="2" charset="2"/>
              <a:buChar char="u"/>
              <a:defRPr sz="1800">
                <a:solidFill>
                  <a:schemeClr val="tx1"/>
                </a:solidFill>
                <a:latin typeface="+mn-ea"/>
                <a:ea typeface="+mn-ea"/>
                <a:cs typeface="阿里巴巴普惠体 Medium" panose="00020600040101010101" pitchFamily="18" charset="-122"/>
              </a:defRPr>
            </a:lvl1pPr>
          </a:lstStyle>
          <a:p>
            <a:pPr lvl="0"/>
            <a:r>
              <a:rPr lang="zh-CN" altLang="en-US"/>
              <a:t>目录样式</a:t>
            </a:r>
            <a:endParaRPr lang="en-US" altLang="zh-CN"/>
          </a:p>
          <a:p>
            <a:pPr lvl="0"/>
            <a:r>
              <a:rPr lang="zh-CN" altLang="en-US"/>
              <a:t>目录样式</a:t>
            </a:r>
            <a:endParaRPr lang="en-US" altLang="zh-CN"/>
          </a:p>
          <a:p>
            <a:pPr lvl="0"/>
            <a:r>
              <a:rPr lang="zh-CN" altLang="en-US"/>
              <a:t>目录样式</a:t>
            </a:r>
            <a:endParaRPr lang="en-US" altLang="zh-CN"/>
          </a:p>
        </p:txBody>
      </p:sp>
      <p:sp>
        <p:nvSpPr>
          <p:cNvPr id="3" name="椭圆 2">
            <a:extLst>
              <a:ext uri="{FF2B5EF4-FFF2-40B4-BE49-F238E27FC236}">
                <a16:creationId xmlns:a16="http://schemas.microsoft.com/office/drawing/2014/main" id="{A26BF0C3-E78F-A831-4B61-1EB569AD1BF9}"/>
              </a:ext>
            </a:extLst>
          </p:cNvPr>
          <p:cNvSpPr/>
          <p:nvPr userDrawn="1"/>
        </p:nvSpPr>
        <p:spPr>
          <a:xfrm>
            <a:off x="5164772" y="3294162"/>
            <a:ext cx="409736" cy="409736"/>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iS1íḓê">
            <a:extLst>
              <a:ext uri="{FF2B5EF4-FFF2-40B4-BE49-F238E27FC236}">
                <a16:creationId xmlns:a16="http://schemas.microsoft.com/office/drawing/2014/main" id="{2B661CB4-3CBD-5C2B-5102-A013FB7A719E}"/>
              </a:ext>
            </a:extLst>
          </p:cNvPr>
          <p:cNvSpPr/>
          <p:nvPr/>
        </p:nvSpPr>
        <p:spPr>
          <a:xfrm>
            <a:off x="4465022" y="2360164"/>
            <a:ext cx="1119534" cy="1119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latin typeface="+mj-ea"/>
              <a:ea typeface="+mj-ea"/>
            </a:endParaRPr>
          </a:p>
        </p:txBody>
      </p:sp>
    </p:spTree>
    <p:extLst>
      <p:ext uri="{BB962C8B-B14F-4D97-AF65-F5344CB8AC3E}">
        <p14:creationId xmlns:p14="http://schemas.microsoft.com/office/powerpoint/2010/main" val="1178867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5" name="标题 7">
            <a:extLst>
              <a:ext uri="{FF2B5EF4-FFF2-40B4-BE49-F238E27FC236}">
                <a16:creationId xmlns:a16="http://schemas.microsoft.com/office/drawing/2014/main" id="{FCDA8ECA-5550-1579-68CA-CC29E9FAE4D5}"/>
              </a:ext>
            </a:extLst>
          </p:cNvPr>
          <p:cNvSpPr>
            <a:spLocks noGrp="1"/>
          </p:cNvSpPr>
          <p:nvPr>
            <p:ph type="title"/>
          </p:nvPr>
        </p:nvSpPr>
        <p:spPr>
          <a:xfrm>
            <a:off x="576626" y="335203"/>
            <a:ext cx="10737020" cy="474415"/>
          </a:xfrm>
          <a:prstGeom prst="rect">
            <a:avLst/>
          </a:prstGeom>
        </p:spPr>
        <p:txBody>
          <a:bodyPr anchor="ctr"/>
          <a:lstStyle>
            <a:lvl1pPr>
              <a:lnSpc>
                <a:spcPct val="100000"/>
              </a:lnSpc>
              <a:defRPr sz="2400">
                <a:solidFill>
                  <a:schemeClr val="accent1"/>
                </a:solidFill>
              </a:defRPr>
            </a:lvl1pPr>
          </a:lstStyle>
          <a:p>
            <a:r>
              <a:rPr lang="zh-CN" altLang="en-US"/>
              <a:t>单击此处编辑母版标题样式</a:t>
            </a:r>
          </a:p>
        </p:txBody>
      </p:sp>
      <p:sp>
        <p:nvSpPr>
          <p:cNvPr id="39" name="椭圆 38">
            <a:extLst>
              <a:ext uri="{FF2B5EF4-FFF2-40B4-BE49-F238E27FC236}">
                <a16:creationId xmlns:a16="http://schemas.microsoft.com/office/drawing/2014/main" id="{0F420230-886B-D4D3-2B3C-23A24A3C217F}"/>
              </a:ext>
            </a:extLst>
          </p:cNvPr>
          <p:cNvSpPr/>
          <p:nvPr userDrawn="1"/>
        </p:nvSpPr>
        <p:spPr>
          <a:xfrm>
            <a:off x="221806" y="190972"/>
            <a:ext cx="144104" cy="144104"/>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C47F643-5264-44DA-EC51-A1FD97EB2FDA}"/>
              </a:ext>
            </a:extLst>
          </p:cNvPr>
          <p:cNvSpPr/>
          <p:nvPr userDrawn="1"/>
        </p:nvSpPr>
        <p:spPr>
          <a:xfrm>
            <a:off x="293858" y="224694"/>
            <a:ext cx="220764" cy="22076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576422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9" name="文本框 28">
            <a:extLst>
              <a:ext uri="{FF2B5EF4-FFF2-40B4-BE49-F238E27FC236}">
                <a16:creationId xmlns:a16="http://schemas.microsoft.com/office/drawing/2014/main" id="{06715BF8-0A12-5796-1551-488CA6BA7E8B}"/>
              </a:ext>
            </a:extLst>
          </p:cNvPr>
          <p:cNvSpPr txBox="1"/>
          <p:nvPr userDrawn="1"/>
        </p:nvSpPr>
        <p:spPr>
          <a:xfrm>
            <a:off x="2472352" y="2394561"/>
            <a:ext cx="2167598" cy="523220"/>
          </a:xfrm>
          <a:prstGeom prst="rect">
            <a:avLst/>
          </a:prstGeom>
          <a:noFill/>
        </p:spPr>
        <p:txBody>
          <a:bodyPr wrap="square">
            <a:spAutoFit/>
          </a:bodyPr>
          <a:lstStyle/>
          <a:p>
            <a:pPr algn="l"/>
            <a:r>
              <a:rPr lang="en-US" altLang="zh-CN" sz="2800" b="1" i="0" dirty="0">
                <a:gradFill>
                  <a:gsLst>
                    <a:gs pos="100000">
                      <a:schemeClr val="accent1">
                        <a:alpha val="15000"/>
                      </a:schemeClr>
                    </a:gs>
                    <a:gs pos="0">
                      <a:schemeClr val="accent1">
                        <a:alpha val="0"/>
                      </a:schemeClr>
                    </a:gs>
                  </a:gsLst>
                  <a:lin ang="16200000" scaled="1"/>
                </a:gradFill>
                <a:effectLst/>
                <a:latin typeface="Calisto MT" panose="02040603050505030304" pitchFamily="18" charset="0"/>
              </a:rPr>
              <a:t>CONTENT</a:t>
            </a:r>
          </a:p>
        </p:txBody>
      </p:sp>
      <p:sp>
        <p:nvSpPr>
          <p:cNvPr id="26" name="文本占位符 25">
            <a:extLst>
              <a:ext uri="{FF2B5EF4-FFF2-40B4-BE49-F238E27FC236}">
                <a16:creationId xmlns:a16="http://schemas.microsoft.com/office/drawing/2014/main" id="{6B50EE85-71F0-6A4A-F2C6-2ACBA4D8468C}"/>
              </a:ext>
            </a:extLst>
          </p:cNvPr>
          <p:cNvSpPr>
            <a:spLocks noGrp="1"/>
          </p:cNvSpPr>
          <p:nvPr>
            <p:ph type="body" sz="quarter" idx="10" hasCustomPrompt="1"/>
          </p:nvPr>
        </p:nvSpPr>
        <p:spPr>
          <a:xfrm>
            <a:off x="6008650" y="2113424"/>
            <a:ext cx="3692525" cy="2631150"/>
          </a:xfrm>
          <a:prstGeom prst="rect">
            <a:avLst/>
          </a:prstGeom>
        </p:spPr>
        <p:txBody>
          <a:bodyPr anchor="ctr"/>
          <a:lstStyle>
            <a:lvl1pPr marL="342900" indent="-342900" algn="l">
              <a:lnSpc>
                <a:spcPct val="150000"/>
              </a:lnSpc>
              <a:buFont typeface="Wingdings" panose="05000000000000000000" pitchFamily="2" charset="2"/>
              <a:buChar char="u"/>
              <a:defRPr sz="1800">
                <a:solidFill>
                  <a:schemeClr val="tx1"/>
                </a:solidFill>
                <a:latin typeface="+mn-ea"/>
                <a:ea typeface="+mn-ea"/>
                <a:cs typeface="阿里巴巴普惠体 Medium" panose="00020600040101010101" pitchFamily="18" charset="-122"/>
              </a:defRPr>
            </a:lvl1pPr>
          </a:lstStyle>
          <a:p>
            <a:pPr lvl="0"/>
            <a:r>
              <a:rPr lang="zh-CN" altLang="en-US" dirty="0"/>
              <a:t>目录样式</a:t>
            </a:r>
            <a:endParaRPr lang="en-US" altLang="zh-CN" dirty="0"/>
          </a:p>
          <a:p>
            <a:pPr lvl="0"/>
            <a:r>
              <a:rPr lang="zh-CN" altLang="en-US" dirty="0"/>
              <a:t>目录样式</a:t>
            </a:r>
            <a:endParaRPr lang="en-US" altLang="zh-CN" dirty="0"/>
          </a:p>
          <a:p>
            <a:pPr lvl="0"/>
            <a:r>
              <a:rPr lang="zh-CN" altLang="en-US" dirty="0"/>
              <a:t>目录样式</a:t>
            </a:r>
            <a:endParaRPr lang="en-US" altLang="zh-CN" dirty="0"/>
          </a:p>
        </p:txBody>
      </p:sp>
      <p:sp>
        <p:nvSpPr>
          <p:cNvPr id="27" name="íşľíďe">
            <a:extLst>
              <a:ext uri="{FF2B5EF4-FFF2-40B4-BE49-F238E27FC236}">
                <a16:creationId xmlns:a16="http://schemas.microsoft.com/office/drawing/2014/main" id="{32B4F824-6998-DCF1-0043-E682C565BE4E}"/>
              </a:ext>
            </a:extLst>
          </p:cNvPr>
          <p:cNvSpPr txBox="1"/>
          <p:nvPr userDrawn="1"/>
        </p:nvSpPr>
        <p:spPr>
          <a:xfrm flipH="1">
            <a:off x="2490825" y="3136611"/>
            <a:ext cx="1806905" cy="584775"/>
          </a:xfrm>
          <a:prstGeom prst="rect">
            <a:avLst/>
          </a:prstGeom>
          <a:noFill/>
        </p:spPr>
        <p:txBody>
          <a:bodyPr wrap="none" rtlCol="0">
            <a:spAutoFit/>
          </a:bodyPr>
          <a:lstStyle/>
          <a:p>
            <a:r>
              <a:rPr lang="zh-CN" altLang="en-US" sz="3200" dirty="0">
                <a:solidFill>
                  <a:schemeClr val="accent1"/>
                </a:solidFill>
                <a:latin typeface="+mj-ea"/>
                <a:ea typeface="+mj-ea"/>
              </a:rPr>
              <a:t>集合框架</a:t>
            </a:r>
          </a:p>
        </p:txBody>
      </p:sp>
    </p:spTree>
    <p:extLst>
      <p:ext uri="{BB962C8B-B14F-4D97-AF65-F5344CB8AC3E}">
        <p14:creationId xmlns:p14="http://schemas.microsoft.com/office/powerpoint/2010/main" val="641220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FE1FF55-183C-B00F-0654-486C51EE46F8}"/>
              </a:ext>
            </a:extLst>
          </p:cNvPr>
          <p:cNvSpPr txBox="1"/>
          <p:nvPr userDrawn="1"/>
        </p:nvSpPr>
        <p:spPr>
          <a:xfrm>
            <a:off x="542133" y="2901905"/>
            <a:ext cx="2167598" cy="523220"/>
          </a:xfrm>
          <a:prstGeom prst="rect">
            <a:avLst/>
          </a:prstGeom>
          <a:noFill/>
        </p:spPr>
        <p:txBody>
          <a:bodyPr wrap="square">
            <a:spAutoFit/>
          </a:bodyPr>
          <a:lstStyle/>
          <a:p>
            <a:pPr algn="l"/>
            <a:r>
              <a:rPr lang="en-US" altLang="zh-CN" sz="2800" b="1" i="0">
                <a:gradFill>
                  <a:gsLst>
                    <a:gs pos="100000">
                      <a:schemeClr val="bg1">
                        <a:alpha val="30000"/>
                      </a:schemeClr>
                    </a:gs>
                    <a:gs pos="0">
                      <a:schemeClr val="bg1">
                        <a:alpha val="0"/>
                      </a:schemeClr>
                    </a:gs>
                  </a:gsLst>
                  <a:lin ang="16200000" scaled="1"/>
                </a:gradFill>
                <a:effectLst/>
                <a:latin typeface="Calisto MT" panose="02040603050505030304" pitchFamily="18" charset="0"/>
              </a:rPr>
              <a:t>QUESTION</a:t>
            </a:r>
          </a:p>
        </p:txBody>
      </p:sp>
      <p:sp>
        <p:nvSpPr>
          <p:cNvPr id="5" name="íşľíďe">
            <a:extLst>
              <a:ext uri="{FF2B5EF4-FFF2-40B4-BE49-F238E27FC236}">
                <a16:creationId xmlns:a16="http://schemas.microsoft.com/office/drawing/2014/main" id="{15262CD2-DC49-591E-1FDE-EF5326FA20FD}"/>
              </a:ext>
            </a:extLst>
          </p:cNvPr>
          <p:cNvSpPr txBox="1"/>
          <p:nvPr userDrawn="1"/>
        </p:nvSpPr>
        <p:spPr>
          <a:xfrm flipH="1">
            <a:off x="1025447" y="3075057"/>
            <a:ext cx="1200970" cy="707886"/>
          </a:xfrm>
          <a:prstGeom prst="rect">
            <a:avLst/>
          </a:prstGeom>
          <a:noFill/>
        </p:spPr>
        <p:txBody>
          <a:bodyPr wrap="none" rtlCol="0">
            <a:spAutoFit/>
          </a:bodyPr>
          <a:lstStyle/>
          <a:p>
            <a:r>
              <a:rPr lang="zh-CN" altLang="en-US" sz="4000" b="1">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思考</a:t>
            </a:r>
            <a:endParaRPr lang="zh-CN" altLang="en-US" sz="4000" b="1"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7" name="文本占位符 13">
            <a:extLst>
              <a:ext uri="{FF2B5EF4-FFF2-40B4-BE49-F238E27FC236}">
                <a16:creationId xmlns:a16="http://schemas.microsoft.com/office/drawing/2014/main" id="{B8ADD725-DDC3-9843-C6D4-70BC53E95D5F}"/>
              </a:ext>
            </a:extLst>
          </p:cNvPr>
          <p:cNvSpPr>
            <a:spLocks noGrp="1"/>
          </p:cNvSpPr>
          <p:nvPr>
            <p:ph type="body" sz="quarter" idx="10" hasCustomPrompt="1"/>
          </p:nvPr>
        </p:nvSpPr>
        <p:spPr>
          <a:xfrm>
            <a:off x="4052236" y="1735810"/>
            <a:ext cx="6967456" cy="3378631"/>
          </a:xfrm>
          <a:prstGeom prst="rect">
            <a:avLst/>
          </a:prstGeom>
        </p:spPr>
        <p:txBody>
          <a:bodyPr anchor="ctr"/>
          <a:lstStyle>
            <a:lvl1pPr marL="0" indent="0">
              <a:lnSpc>
                <a:spcPct val="200000"/>
              </a:lnSpc>
              <a:buNone/>
              <a:defRPr sz="2400"/>
            </a:lvl1pPr>
          </a:lstStyle>
          <a:p>
            <a:pPr lvl="0"/>
            <a:r>
              <a:rPr lang="zh-CN" altLang="en-US"/>
              <a:t>点击输入问题标题，问题描述</a:t>
            </a:r>
          </a:p>
        </p:txBody>
      </p:sp>
    </p:spTree>
    <p:extLst>
      <p:ext uri="{BB962C8B-B14F-4D97-AF65-F5344CB8AC3E}">
        <p14:creationId xmlns:p14="http://schemas.microsoft.com/office/powerpoint/2010/main" val="3817029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小结页">
    <p:spTree>
      <p:nvGrpSpPr>
        <p:cNvPr id="1" name=""/>
        <p:cNvGrpSpPr/>
        <p:nvPr/>
      </p:nvGrpSpPr>
      <p:grpSpPr>
        <a:xfrm>
          <a:off x="0" y="0"/>
          <a:ext cx="0" cy="0"/>
          <a:chOff x="0" y="0"/>
          <a:chExt cx="0" cy="0"/>
        </a:xfrm>
      </p:grpSpPr>
      <p:sp>
        <p:nvSpPr>
          <p:cNvPr id="7" name="文本占位符 13">
            <a:extLst>
              <a:ext uri="{FF2B5EF4-FFF2-40B4-BE49-F238E27FC236}">
                <a16:creationId xmlns:a16="http://schemas.microsoft.com/office/drawing/2014/main" id="{B8ADD725-DDC3-9843-C6D4-70BC53E95D5F}"/>
              </a:ext>
            </a:extLst>
          </p:cNvPr>
          <p:cNvSpPr>
            <a:spLocks noGrp="1"/>
          </p:cNvSpPr>
          <p:nvPr>
            <p:ph type="body" sz="quarter" idx="10" hasCustomPrompt="1"/>
          </p:nvPr>
        </p:nvSpPr>
        <p:spPr>
          <a:xfrm>
            <a:off x="4013735" y="1359878"/>
            <a:ext cx="7170081" cy="3962399"/>
          </a:xfrm>
          <a:prstGeom prst="rect">
            <a:avLst/>
          </a:prstGeom>
        </p:spPr>
        <p:txBody>
          <a:bodyPr anchor="ctr"/>
          <a:lstStyle>
            <a:lvl1pPr marL="0" indent="0">
              <a:lnSpc>
                <a:spcPct val="150000"/>
              </a:lnSpc>
              <a:buNone/>
              <a:defRPr sz="1600"/>
            </a:lvl1pPr>
          </a:lstStyle>
          <a:p>
            <a:pPr lvl="0"/>
            <a:r>
              <a:rPr lang="zh-CN" altLang="en-US"/>
              <a:t>点击输入小结内容</a:t>
            </a:r>
          </a:p>
        </p:txBody>
      </p:sp>
      <p:sp>
        <p:nvSpPr>
          <p:cNvPr id="2" name="文本框 1">
            <a:extLst>
              <a:ext uri="{FF2B5EF4-FFF2-40B4-BE49-F238E27FC236}">
                <a16:creationId xmlns:a16="http://schemas.microsoft.com/office/drawing/2014/main" id="{90828623-64C3-3CF5-C1AD-7CC5E8CC7C5A}"/>
              </a:ext>
            </a:extLst>
          </p:cNvPr>
          <p:cNvSpPr txBox="1"/>
          <p:nvPr userDrawn="1"/>
        </p:nvSpPr>
        <p:spPr>
          <a:xfrm>
            <a:off x="534625" y="2905780"/>
            <a:ext cx="2167598" cy="523220"/>
          </a:xfrm>
          <a:prstGeom prst="rect">
            <a:avLst/>
          </a:prstGeom>
          <a:noFill/>
        </p:spPr>
        <p:txBody>
          <a:bodyPr wrap="square">
            <a:spAutoFit/>
          </a:bodyPr>
          <a:lstStyle/>
          <a:p>
            <a:pPr algn="ctr"/>
            <a:r>
              <a:rPr lang="en-US" altLang="zh-CN" sz="2800" b="1" i="0">
                <a:gradFill>
                  <a:gsLst>
                    <a:gs pos="100000">
                      <a:schemeClr val="bg1">
                        <a:alpha val="30000"/>
                      </a:schemeClr>
                    </a:gs>
                    <a:gs pos="0">
                      <a:schemeClr val="bg1">
                        <a:alpha val="0"/>
                      </a:schemeClr>
                    </a:gs>
                  </a:gsLst>
                  <a:lin ang="16200000" scaled="1"/>
                </a:gradFill>
                <a:effectLst/>
                <a:latin typeface="Calisto MT" panose="02040603050505030304" pitchFamily="18" charset="0"/>
              </a:rPr>
              <a:t>BRIEF</a:t>
            </a:r>
          </a:p>
        </p:txBody>
      </p:sp>
      <p:sp>
        <p:nvSpPr>
          <p:cNvPr id="4" name="íşľíďe">
            <a:extLst>
              <a:ext uri="{FF2B5EF4-FFF2-40B4-BE49-F238E27FC236}">
                <a16:creationId xmlns:a16="http://schemas.microsoft.com/office/drawing/2014/main" id="{0D071958-1775-F474-3CD5-C9E1DEDF630A}"/>
              </a:ext>
            </a:extLst>
          </p:cNvPr>
          <p:cNvSpPr txBox="1"/>
          <p:nvPr userDrawn="1"/>
        </p:nvSpPr>
        <p:spPr>
          <a:xfrm flipH="1">
            <a:off x="1017939" y="3075057"/>
            <a:ext cx="1200970" cy="707886"/>
          </a:xfrm>
          <a:prstGeom prst="rect">
            <a:avLst/>
          </a:prstGeom>
          <a:noFill/>
        </p:spPr>
        <p:txBody>
          <a:bodyPr wrap="none" rtlCol="0">
            <a:spAutoFit/>
          </a:bodyPr>
          <a:lstStyle/>
          <a:p>
            <a:r>
              <a:rPr lang="zh-CN" altLang="en-US" sz="4000" b="1">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小结</a:t>
            </a:r>
            <a:endParaRPr lang="zh-CN" altLang="en-US" sz="4000" b="1"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Tree>
    <p:extLst>
      <p:ext uri="{BB962C8B-B14F-4D97-AF65-F5344CB8AC3E}">
        <p14:creationId xmlns:p14="http://schemas.microsoft.com/office/powerpoint/2010/main" val="24232269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小结页">
    <p:spTree>
      <p:nvGrpSpPr>
        <p:cNvPr id="1" name=""/>
        <p:cNvGrpSpPr/>
        <p:nvPr/>
      </p:nvGrpSpPr>
      <p:grpSpPr>
        <a:xfrm>
          <a:off x="0" y="0"/>
          <a:ext cx="0" cy="0"/>
          <a:chOff x="0" y="0"/>
          <a:chExt cx="0" cy="0"/>
        </a:xfrm>
      </p:grpSpPr>
      <p:sp>
        <p:nvSpPr>
          <p:cNvPr id="7" name="文本占位符 13">
            <a:extLst>
              <a:ext uri="{FF2B5EF4-FFF2-40B4-BE49-F238E27FC236}">
                <a16:creationId xmlns:a16="http://schemas.microsoft.com/office/drawing/2014/main" id="{B8ADD725-DDC3-9843-C6D4-70BC53E95D5F}"/>
              </a:ext>
            </a:extLst>
          </p:cNvPr>
          <p:cNvSpPr>
            <a:spLocks noGrp="1"/>
          </p:cNvSpPr>
          <p:nvPr>
            <p:ph type="body" sz="quarter" idx="10" hasCustomPrompt="1"/>
          </p:nvPr>
        </p:nvSpPr>
        <p:spPr>
          <a:xfrm>
            <a:off x="4013735" y="1359878"/>
            <a:ext cx="7170081" cy="3962399"/>
          </a:xfrm>
          <a:prstGeom prst="rect">
            <a:avLst/>
          </a:prstGeom>
        </p:spPr>
        <p:txBody>
          <a:bodyPr anchor="ctr"/>
          <a:lstStyle>
            <a:lvl1pPr marL="0" indent="0">
              <a:lnSpc>
                <a:spcPct val="150000"/>
              </a:lnSpc>
              <a:buNone/>
              <a:defRPr sz="1600"/>
            </a:lvl1pPr>
          </a:lstStyle>
          <a:p>
            <a:pPr lvl="0"/>
            <a:r>
              <a:rPr lang="zh-CN" altLang="en-US"/>
              <a:t>点击输入小结内容</a:t>
            </a:r>
          </a:p>
        </p:txBody>
      </p:sp>
      <p:sp>
        <p:nvSpPr>
          <p:cNvPr id="2" name="文本框 1">
            <a:extLst>
              <a:ext uri="{FF2B5EF4-FFF2-40B4-BE49-F238E27FC236}">
                <a16:creationId xmlns:a16="http://schemas.microsoft.com/office/drawing/2014/main" id="{90828623-64C3-3CF5-C1AD-7CC5E8CC7C5A}"/>
              </a:ext>
            </a:extLst>
          </p:cNvPr>
          <p:cNvSpPr txBox="1"/>
          <p:nvPr userDrawn="1"/>
        </p:nvSpPr>
        <p:spPr>
          <a:xfrm>
            <a:off x="534625" y="2905780"/>
            <a:ext cx="2167598" cy="523220"/>
          </a:xfrm>
          <a:prstGeom prst="rect">
            <a:avLst/>
          </a:prstGeom>
          <a:noFill/>
        </p:spPr>
        <p:txBody>
          <a:bodyPr wrap="square">
            <a:spAutoFit/>
          </a:bodyPr>
          <a:lstStyle/>
          <a:p>
            <a:pPr algn="ctr"/>
            <a:r>
              <a:rPr lang="en-US" altLang="zh-CN" sz="2800" b="1" i="0">
                <a:gradFill>
                  <a:gsLst>
                    <a:gs pos="100000">
                      <a:schemeClr val="bg1">
                        <a:alpha val="30000"/>
                      </a:schemeClr>
                    </a:gs>
                    <a:gs pos="0">
                      <a:schemeClr val="bg1">
                        <a:alpha val="0"/>
                      </a:schemeClr>
                    </a:gs>
                  </a:gsLst>
                  <a:lin ang="16200000" scaled="1"/>
                </a:gradFill>
                <a:effectLst/>
                <a:latin typeface="Calisto MT" panose="02040603050505030304" pitchFamily="18" charset="0"/>
              </a:rPr>
              <a:t>TARGET</a:t>
            </a:r>
          </a:p>
        </p:txBody>
      </p:sp>
      <p:sp>
        <p:nvSpPr>
          <p:cNvPr id="4" name="íşľíďe">
            <a:extLst>
              <a:ext uri="{FF2B5EF4-FFF2-40B4-BE49-F238E27FC236}">
                <a16:creationId xmlns:a16="http://schemas.microsoft.com/office/drawing/2014/main" id="{0D071958-1775-F474-3CD5-C9E1DEDF630A}"/>
              </a:ext>
            </a:extLst>
          </p:cNvPr>
          <p:cNvSpPr txBox="1"/>
          <p:nvPr userDrawn="1"/>
        </p:nvSpPr>
        <p:spPr>
          <a:xfrm flipH="1">
            <a:off x="1017939" y="3075057"/>
            <a:ext cx="1200970" cy="707886"/>
          </a:xfrm>
          <a:prstGeom prst="rect">
            <a:avLst/>
          </a:prstGeom>
          <a:noFill/>
        </p:spPr>
        <p:txBody>
          <a:bodyPr wrap="none" rtlCol="0">
            <a:spAutoFit/>
          </a:bodyPr>
          <a:lstStyle/>
          <a:p>
            <a:r>
              <a:rPr lang="zh-CN" altLang="en-US" sz="4000" b="1">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目标</a:t>
            </a:r>
            <a:endParaRPr lang="zh-CN" altLang="en-US" sz="4000" b="1"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Tree>
    <p:extLst>
      <p:ext uri="{BB962C8B-B14F-4D97-AF65-F5344CB8AC3E}">
        <p14:creationId xmlns:p14="http://schemas.microsoft.com/office/powerpoint/2010/main" val="38604020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思考页2">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FE1FF55-183C-B00F-0654-486C51EE46F8}"/>
              </a:ext>
            </a:extLst>
          </p:cNvPr>
          <p:cNvSpPr txBox="1"/>
          <p:nvPr userDrawn="1"/>
        </p:nvSpPr>
        <p:spPr>
          <a:xfrm>
            <a:off x="788316" y="2901905"/>
            <a:ext cx="2167598" cy="523220"/>
          </a:xfrm>
          <a:prstGeom prst="rect">
            <a:avLst/>
          </a:prstGeom>
          <a:noFill/>
        </p:spPr>
        <p:txBody>
          <a:bodyPr wrap="square">
            <a:spAutoFit/>
          </a:bodyPr>
          <a:lstStyle/>
          <a:p>
            <a:pPr algn="l"/>
            <a:r>
              <a:rPr lang="en-US" altLang="zh-CN" sz="2800" b="1" i="0">
                <a:gradFill>
                  <a:gsLst>
                    <a:gs pos="100000">
                      <a:schemeClr val="bg1">
                        <a:alpha val="30000"/>
                      </a:schemeClr>
                    </a:gs>
                    <a:gs pos="0">
                      <a:schemeClr val="bg1">
                        <a:alpha val="0"/>
                      </a:schemeClr>
                    </a:gs>
                  </a:gsLst>
                  <a:lin ang="16200000" scaled="1"/>
                </a:gradFill>
                <a:effectLst/>
                <a:latin typeface="Calisto MT" panose="02040603050505030304" pitchFamily="18" charset="0"/>
              </a:rPr>
              <a:t>QUESTION</a:t>
            </a:r>
          </a:p>
        </p:txBody>
      </p:sp>
      <p:sp>
        <p:nvSpPr>
          <p:cNvPr id="5" name="íşľíďe">
            <a:extLst>
              <a:ext uri="{FF2B5EF4-FFF2-40B4-BE49-F238E27FC236}">
                <a16:creationId xmlns:a16="http://schemas.microsoft.com/office/drawing/2014/main" id="{15262CD2-DC49-591E-1FDE-EF5326FA20FD}"/>
              </a:ext>
            </a:extLst>
          </p:cNvPr>
          <p:cNvSpPr txBox="1"/>
          <p:nvPr userDrawn="1"/>
        </p:nvSpPr>
        <p:spPr>
          <a:xfrm flipH="1">
            <a:off x="1271630" y="3071182"/>
            <a:ext cx="1200970" cy="707886"/>
          </a:xfrm>
          <a:prstGeom prst="rect">
            <a:avLst/>
          </a:prstGeom>
          <a:noFill/>
        </p:spPr>
        <p:txBody>
          <a:bodyPr wrap="none" rtlCol="0">
            <a:spAutoFit/>
          </a:bodyPr>
          <a:lstStyle/>
          <a:p>
            <a:pPr algn="ctr"/>
            <a:r>
              <a:rPr lang="zh-CN" altLang="en-US" sz="4000" b="1">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思考</a:t>
            </a:r>
            <a:endParaRPr lang="zh-CN" altLang="en-US" sz="4000" b="1"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7" name="文本占位符 13">
            <a:extLst>
              <a:ext uri="{FF2B5EF4-FFF2-40B4-BE49-F238E27FC236}">
                <a16:creationId xmlns:a16="http://schemas.microsoft.com/office/drawing/2014/main" id="{B8ADD725-DDC3-9843-C6D4-70BC53E95D5F}"/>
              </a:ext>
            </a:extLst>
          </p:cNvPr>
          <p:cNvSpPr>
            <a:spLocks noGrp="1"/>
          </p:cNvSpPr>
          <p:nvPr>
            <p:ph type="body" sz="quarter" idx="10" hasCustomPrompt="1"/>
          </p:nvPr>
        </p:nvSpPr>
        <p:spPr>
          <a:xfrm>
            <a:off x="4052236" y="1735810"/>
            <a:ext cx="6967456" cy="3378631"/>
          </a:xfrm>
          <a:prstGeom prst="rect">
            <a:avLst/>
          </a:prstGeom>
        </p:spPr>
        <p:txBody>
          <a:bodyPr anchor="ctr"/>
          <a:lstStyle>
            <a:lvl1pPr marL="0" indent="0">
              <a:lnSpc>
                <a:spcPct val="200000"/>
              </a:lnSpc>
              <a:buNone/>
              <a:defRPr sz="2400"/>
            </a:lvl1pPr>
          </a:lstStyle>
          <a:p>
            <a:pPr lvl="0"/>
            <a:r>
              <a:rPr lang="zh-CN" altLang="en-US"/>
              <a:t>点击输入问题标题，问题描述</a:t>
            </a:r>
          </a:p>
        </p:txBody>
      </p:sp>
    </p:spTree>
    <p:extLst>
      <p:ext uri="{BB962C8B-B14F-4D97-AF65-F5344CB8AC3E}">
        <p14:creationId xmlns:p14="http://schemas.microsoft.com/office/powerpoint/2010/main" val="32163038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小结页2">
    <p:spTree>
      <p:nvGrpSpPr>
        <p:cNvPr id="1" name=""/>
        <p:cNvGrpSpPr/>
        <p:nvPr/>
      </p:nvGrpSpPr>
      <p:grpSpPr>
        <a:xfrm>
          <a:off x="0" y="0"/>
          <a:ext cx="0" cy="0"/>
          <a:chOff x="0" y="0"/>
          <a:chExt cx="0" cy="0"/>
        </a:xfrm>
      </p:grpSpPr>
      <p:sp>
        <p:nvSpPr>
          <p:cNvPr id="7" name="文本占位符 13">
            <a:extLst>
              <a:ext uri="{FF2B5EF4-FFF2-40B4-BE49-F238E27FC236}">
                <a16:creationId xmlns:a16="http://schemas.microsoft.com/office/drawing/2014/main" id="{B8ADD725-DDC3-9843-C6D4-70BC53E95D5F}"/>
              </a:ext>
            </a:extLst>
          </p:cNvPr>
          <p:cNvSpPr>
            <a:spLocks noGrp="1"/>
          </p:cNvSpPr>
          <p:nvPr>
            <p:ph type="body" sz="quarter" idx="10" hasCustomPrompt="1"/>
          </p:nvPr>
        </p:nvSpPr>
        <p:spPr>
          <a:xfrm>
            <a:off x="4013735" y="1359878"/>
            <a:ext cx="7170081" cy="3962399"/>
          </a:xfrm>
          <a:prstGeom prst="rect">
            <a:avLst/>
          </a:prstGeom>
        </p:spPr>
        <p:txBody>
          <a:bodyPr anchor="ctr"/>
          <a:lstStyle>
            <a:lvl1pPr marL="0" indent="0">
              <a:lnSpc>
                <a:spcPct val="150000"/>
              </a:lnSpc>
              <a:buNone/>
              <a:defRPr sz="1600"/>
            </a:lvl1pPr>
          </a:lstStyle>
          <a:p>
            <a:pPr lvl="0"/>
            <a:r>
              <a:rPr lang="zh-CN" altLang="en-US"/>
              <a:t>点击输入小结内容</a:t>
            </a:r>
          </a:p>
        </p:txBody>
      </p:sp>
      <p:sp>
        <p:nvSpPr>
          <p:cNvPr id="2" name="文本框 1">
            <a:extLst>
              <a:ext uri="{FF2B5EF4-FFF2-40B4-BE49-F238E27FC236}">
                <a16:creationId xmlns:a16="http://schemas.microsoft.com/office/drawing/2014/main" id="{90828623-64C3-3CF5-C1AD-7CC5E8CC7C5A}"/>
              </a:ext>
            </a:extLst>
          </p:cNvPr>
          <p:cNvSpPr txBox="1"/>
          <p:nvPr userDrawn="1"/>
        </p:nvSpPr>
        <p:spPr>
          <a:xfrm>
            <a:off x="757361" y="2905780"/>
            <a:ext cx="2167598" cy="523220"/>
          </a:xfrm>
          <a:prstGeom prst="rect">
            <a:avLst/>
          </a:prstGeom>
          <a:noFill/>
        </p:spPr>
        <p:txBody>
          <a:bodyPr wrap="square">
            <a:spAutoFit/>
          </a:bodyPr>
          <a:lstStyle/>
          <a:p>
            <a:pPr algn="ctr"/>
            <a:r>
              <a:rPr lang="en-US" altLang="zh-CN" sz="2800" b="1" i="0">
                <a:gradFill>
                  <a:gsLst>
                    <a:gs pos="100000">
                      <a:schemeClr val="bg1">
                        <a:alpha val="30000"/>
                      </a:schemeClr>
                    </a:gs>
                    <a:gs pos="0">
                      <a:schemeClr val="bg1">
                        <a:alpha val="0"/>
                      </a:schemeClr>
                    </a:gs>
                  </a:gsLst>
                  <a:lin ang="16200000" scaled="1"/>
                </a:gradFill>
                <a:effectLst/>
                <a:latin typeface="Calisto MT" panose="02040603050505030304" pitchFamily="18" charset="0"/>
              </a:rPr>
              <a:t>BRIEF</a:t>
            </a:r>
          </a:p>
        </p:txBody>
      </p:sp>
      <p:sp>
        <p:nvSpPr>
          <p:cNvPr id="4" name="íşľíďe">
            <a:extLst>
              <a:ext uri="{FF2B5EF4-FFF2-40B4-BE49-F238E27FC236}">
                <a16:creationId xmlns:a16="http://schemas.microsoft.com/office/drawing/2014/main" id="{0D071958-1775-F474-3CD5-C9E1DEDF630A}"/>
              </a:ext>
            </a:extLst>
          </p:cNvPr>
          <p:cNvSpPr txBox="1"/>
          <p:nvPr userDrawn="1"/>
        </p:nvSpPr>
        <p:spPr>
          <a:xfrm flipH="1">
            <a:off x="1240675" y="3075057"/>
            <a:ext cx="1200970" cy="707886"/>
          </a:xfrm>
          <a:prstGeom prst="rect">
            <a:avLst/>
          </a:prstGeom>
          <a:noFill/>
        </p:spPr>
        <p:txBody>
          <a:bodyPr wrap="none" rtlCol="0">
            <a:spAutoFit/>
          </a:bodyPr>
          <a:lstStyle/>
          <a:p>
            <a:r>
              <a:rPr lang="zh-CN" altLang="en-US" sz="4000" b="1">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小结</a:t>
            </a:r>
            <a:endParaRPr lang="zh-CN" altLang="en-US" sz="4000" b="1"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Tree>
    <p:extLst>
      <p:ext uri="{BB962C8B-B14F-4D97-AF65-F5344CB8AC3E}">
        <p14:creationId xmlns:p14="http://schemas.microsoft.com/office/powerpoint/2010/main" val="1104487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小结页2">
    <p:spTree>
      <p:nvGrpSpPr>
        <p:cNvPr id="1" name=""/>
        <p:cNvGrpSpPr/>
        <p:nvPr/>
      </p:nvGrpSpPr>
      <p:grpSpPr>
        <a:xfrm>
          <a:off x="0" y="0"/>
          <a:ext cx="0" cy="0"/>
          <a:chOff x="0" y="0"/>
          <a:chExt cx="0" cy="0"/>
        </a:xfrm>
      </p:grpSpPr>
      <p:sp>
        <p:nvSpPr>
          <p:cNvPr id="7" name="文本占位符 13">
            <a:extLst>
              <a:ext uri="{FF2B5EF4-FFF2-40B4-BE49-F238E27FC236}">
                <a16:creationId xmlns:a16="http://schemas.microsoft.com/office/drawing/2014/main" id="{B8ADD725-DDC3-9843-C6D4-70BC53E95D5F}"/>
              </a:ext>
            </a:extLst>
          </p:cNvPr>
          <p:cNvSpPr>
            <a:spLocks noGrp="1"/>
          </p:cNvSpPr>
          <p:nvPr>
            <p:ph type="body" sz="quarter" idx="10" hasCustomPrompt="1"/>
          </p:nvPr>
        </p:nvSpPr>
        <p:spPr>
          <a:xfrm>
            <a:off x="4013735" y="1359878"/>
            <a:ext cx="7170081" cy="3962399"/>
          </a:xfrm>
          <a:prstGeom prst="rect">
            <a:avLst/>
          </a:prstGeom>
        </p:spPr>
        <p:txBody>
          <a:bodyPr anchor="ctr"/>
          <a:lstStyle>
            <a:lvl1pPr marL="0" indent="0">
              <a:lnSpc>
                <a:spcPct val="150000"/>
              </a:lnSpc>
              <a:buNone/>
              <a:defRPr sz="1600"/>
            </a:lvl1pPr>
          </a:lstStyle>
          <a:p>
            <a:pPr lvl="0"/>
            <a:r>
              <a:rPr lang="zh-CN" altLang="en-US"/>
              <a:t>点击输入小结内容</a:t>
            </a:r>
          </a:p>
        </p:txBody>
      </p:sp>
      <p:sp>
        <p:nvSpPr>
          <p:cNvPr id="2" name="文本框 1">
            <a:extLst>
              <a:ext uri="{FF2B5EF4-FFF2-40B4-BE49-F238E27FC236}">
                <a16:creationId xmlns:a16="http://schemas.microsoft.com/office/drawing/2014/main" id="{90828623-64C3-3CF5-C1AD-7CC5E8CC7C5A}"/>
              </a:ext>
            </a:extLst>
          </p:cNvPr>
          <p:cNvSpPr txBox="1"/>
          <p:nvPr userDrawn="1"/>
        </p:nvSpPr>
        <p:spPr>
          <a:xfrm>
            <a:off x="757361" y="2905780"/>
            <a:ext cx="2167598" cy="523220"/>
          </a:xfrm>
          <a:prstGeom prst="rect">
            <a:avLst/>
          </a:prstGeom>
          <a:noFill/>
        </p:spPr>
        <p:txBody>
          <a:bodyPr wrap="square">
            <a:spAutoFit/>
          </a:bodyPr>
          <a:lstStyle/>
          <a:p>
            <a:pPr algn="ctr"/>
            <a:r>
              <a:rPr lang="en-US" altLang="zh-CN" sz="2800" b="1" i="0">
                <a:gradFill>
                  <a:gsLst>
                    <a:gs pos="100000">
                      <a:schemeClr val="bg1">
                        <a:alpha val="30000"/>
                      </a:schemeClr>
                    </a:gs>
                    <a:gs pos="0">
                      <a:schemeClr val="bg1">
                        <a:alpha val="0"/>
                      </a:schemeClr>
                    </a:gs>
                  </a:gsLst>
                  <a:lin ang="16200000" scaled="1"/>
                </a:gradFill>
                <a:effectLst/>
                <a:latin typeface="Calisto MT" panose="02040603050505030304" pitchFamily="18" charset="0"/>
              </a:rPr>
              <a:t>TARGET</a:t>
            </a:r>
          </a:p>
        </p:txBody>
      </p:sp>
      <p:sp>
        <p:nvSpPr>
          <p:cNvPr id="4" name="íşľíďe">
            <a:extLst>
              <a:ext uri="{FF2B5EF4-FFF2-40B4-BE49-F238E27FC236}">
                <a16:creationId xmlns:a16="http://schemas.microsoft.com/office/drawing/2014/main" id="{0D071958-1775-F474-3CD5-C9E1DEDF630A}"/>
              </a:ext>
            </a:extLst>
          </p:cNvPr>
          <p:cNvSpPr txBox="1"/>
          <p:nvPr userDrawn="1"/>
        </p:nvSpPr>
        <p:spPr>
          <a:xfrm flipH="1">
            <a:off x="1240675" y="3075057"/>
            <a:ext cx="1200970" cy="707886"/>
          </a:xfrm>
          <a:prstGeom prst="rect">
            <a:avLst/>
          </a:prstGeom>
          <a:noFill/>
        </p:spPr>
        <p:txBody>
          <a:bodyPr wrap="none" rtlCol="0">
            <a:spAutoFit/>
          </a:bodyPr>
          <a:lstStyle/>
          <a:p>
            <a:r>
              <a:rPr lang="zh-CN" altLang="en-US" sz="4000" b="1">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目标</a:t>
            </a:r>
            <a:endParaRPr lang="zh-CN" altLang="en-US" sz="4000" b="1"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Tree>
    <p:extLst>
      <p:ext uri="{BB962C8B-B14F-4D97-AF65-F5344CB8AC3E}">
        <p14:creationId xmlns:p14="http://schemas.microsoft.com/office/powerpoint/2010/main" val="956513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无标题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12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27" name="椭圆 26">
            <a:extLst>
              <a:ext uri="{FF2B5EF4-FFF2-40B4-BE49-F238E27FC236}">
                <a16:creationId xmlns:a16="http://schemas.microsoft.com/office/drawing/2014/main" id="{CE1A1E8E-5BFA-290B-CE2D-C63161DD862D}"/>
              </a:ext>
            </a:extLst>
          </p:cNvPr>
          <p:cNvSpPr/>
          <p:nvPr userDrawn="1"/>
        </p:nvSpPr>
        <p:spPr>
          <a:xfrm>
            <a:off x="410285" y="263623"/>
            <a:ext cx="201682" cy="201682"/>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7">
            <a:extLst>
              <a:ext uri="{FF2B5EF4-FFF2-40B4-BE49-F238E27FC236}">
                <a16:creationId xmlns:a16="http://schemas.microsoft.com/office/drawing/2014/main" id="{28157308-7332-F855-6CD5-8994EF9131BA}"/>
              </a:ext>
            </a:extLst>
          </p:cNvPr>
          <p:cNvSpPr>
            <a:spLocks noGrp="1"/>
          </p:cNvSpPr>
          <p:nvPr>
            <p:ph type="title"/>
          </p:nvPr>
        </p:nvSpPr>
        <p:spPr>
          <a:xfrm>
            <a:off x="1753098" y="316670"/>
            <a:ext cx="9735968" cy="474415"/>
          </a:xfrm>
          <a:prstGeom prst="rect">
            <a:avLst/>
          </a:prstGeom>
        </p:spPr>
        <p:txBody>
          <a:bodyPr anchor="ctr"/>
          <a:lstStyle>
            <a:lvl1pPr>
              <a:lnSpc>
                <a:spcPct val="100000"/>
              </a:lnSpc>
              <a:defRPr sz="2400">
                <a:solidFill>
                  <a:schemeClr val="accent1"/>
                </a:solidFill>
              </a:defRPr>
            </a:lvl1pPr>
          </a:lstStyle>
          <a:p>
            <a:r>
              <a:rPr lang="zh-CN" altLang="en-US"/>
              <a:t>单击此处编辑母版标题样式</a:t>
            </a:r>
          </a:p>
        </p:txBody>
      </p:sp>
      <p:pic>
        <p:nvPicPr>
          <p:cNvPr id="14" name="图形 13">
            <a:extLst>
              <a:ext uri="{FF2B5EF4-FFF2-40B4-BE49-F238E27FC236}">
                <a16:creationId xmlns:a16="http://schemas.microsoft.com/office/drawing/2014/main" id="{7C282B3D-F354-6522-5657-ED6D2CE0D84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5779" y="423789"/>
            <a:ext cx="201682" cy="201682"/>
          </a:xfrm>
          <a:prstGeom prst="rect">
            <a:avLst/>
          </a:prstGeom>
        </p:spPr>
      </p:pic>
      <p:sp>
        <p:nvSpPr>
          <p:cNvPr id="18" name="文本占位符 17">
            <a:extLst>
              <a:ext uri="{FF2B5EF4-FFF2-40B4-BE49-F238E27FC236}">
                <a16:creationId xmlns:a16="http://schemas.microsoft.com/office/drawing/2014/main" id="{003B1F35-1C5E-4046-0266-04F81948A3E3}"/>
              </a:ext>
            </a:extLst>
          </p:cNvPr>
          <p:cNvSpPr>
            <a:spLocks noGrp="1"/>
          </p:cNvSpPr>
          <p:nvPr>
            <p:ph type="body" sz="quarter" idx="10" hasCustomPrompt="1"/>
          </p:nvPr>
        </p:nvSpPr>
        <p:spPr>
          <a:xfrm>
            <a:off x="1753099" y="1024932"/>
            <a:ext cx="9570540" cy="4780556"/>
          </a:xfrm>
          <a:prstGeom prst="rect">
            <a:avLst/>
          </a:prstGeom>
        </p:spPr>
        <p:txBody>
          <a:bodyPr/>
          <a:lstStyle>
            <a:lvl1pPr marL="0" indent="0">
              <a:lnSpc>
                <a:spcPct val="150000"/>
              </a:lnSpc>
              <a:buNone/>
              <a:defRPr sz="1600"/>
            </a:lvl1pPr>
          </a:lstStyle>
          <a:p>
            <a:pPr lvl="0"/>
            <a:r>
              <a:rPr lang="zh-CN" altLang="en-US"/>
              <a:t>此处</a:t>
            </a:r>
            <a:r>
              <a:rPr lang="en-US" altLang="zh-CN"/>
              <a:t>weight</a:t>
            </a:r>
            <a:r>
              <a:rPr lang="zh-CN" altLang="en-US"/>
              <a:t>案例内容，字体不可改，阿里巴巴惠普体</a:t>
            </a:r>
            <a:r>
              <a:rPr lang="en-US" altLang="zh-CN"/>
              <a:t>16</a:t>
            </a:r>
            <a:r>
              <a:rPr lang="zh-CN" altLang="en-US"/>
              <a:t>号</a:t>
            </a:r>
          </a:p>
        </p:txBody>
      </p:sp>
      <p:grpSp>
        <p:nvGrpSpPr>
          <p:cNvPr id="26" name="组合 25">
            <a:extLst>
              <a:ext uri="{FF2B5EF4-FFF2-40B4-BE49-F238E27FC236}">
                <a16:creationId xmlns:a16="http://schemas.microsoft.com/office/drawing/2014/main" id="{20A81A7A-9283-4012-AFC4-85E90FC61246}"/>
              </a:ext>
            </a:extLst>
          </p:cNvPr>
          <p:cNvGrpSpPr/>
          <p:nvPr userDrawn="1"/>
        </p:nvGrpSpPr>
        <p:grpSpPr>
          <a:xfrm>
            <a:off x="504134" y="308770"/>
            <a:ext cx="1212680" cy="453281"/>
            <a:chOff x="532462" y="1628775"/>
            <a:chExt cx="1212680" cy="453281"/>
          </a:xfrm>
        </p:grpSpPr>
        <p:sp>
          <p:nvSpPr>
            <p:cNvPr id="24" name="矩形: 圆角 23">
              <a:extLst>
                <a:ext uri="{FF2B5EF4-FFF2-40B4-BE49-F238E27FC236}">
                  <a16:creationId xmlns:a16="http://schemas.microsoft.com/office/drawing/2014/main" id="{54670D28-3CCE-924C-0936-90894593722C}"/>
                </a:ext>
              </a:extLst>
            </p:cNvPr>
            <p:cNvSpPr/>
            <p:nvPr userDrawn="1"/>
          </p:nvSpPr>
          <p:spPr>
            <a:xfrm>
              <a:off x="695616" y="1668659"/>
              <a:ext cx="1031831" cy="373512"/>
            </a:xfrm>
            <a:prstGeom prst="roundRect">
              <a:avLst>
                <a:gd name="adj" fmla="val 15027"/>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5B1B6FC-F79A-9918-E71A-665867D34C18}"/>
                </a:ext>
              </a:extLst>
            </p:cNvPr>
            <p:cNvSpPr/>
            <p:nvPr userDrawn="1"/>
          </p:nvSpPr>
          <p:spPr>
            <a:xfrm>
              <a:off x="532462" y="1628775"/>
              <a:ext cx="453281" cy="45328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形 22">
              <a:extLst>
                <a:ext uri="{FF2B5EF4-FFF2-40B4-BE49-F238E27FC236}">
                  <a16:creationId xmlns:a16="http://schemas.microsoft.com/office/drawing/2014/main" id="{831BBACC-20D7-DBD1-9827-7405F380536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261" y="1754574"/>
              <a:ext cx="201682" cy="201682"/>
            </a:xfrm>
            <a:prstGeom prst="rect">
              <a:avLst/>
            </a:prstGeom>
          </p:spPr>
        </p:pic>
        <p:sp>
          <p:nvSpPr>
            <p:cNvPr id="25" name="文本框 24">
              <a:extLst>
                <a:ext uri="{FF2B5EF4-FFF2-40B4-BE49-F238E27FC236}">
                  <a16:creationId xmlns:a16="http://schemas.microsoft.com/office/drawing/2014/main" id="{92206755-775B-95BA-7085-C3DF286396FF}"/>
                </a:ext>
              </a:extLst>
            </p:cNvPr>
            <p:cNvSpPr txBox="1"/>
            <p:nvPr userDrawn="1"/>
          </p:nvSpPr>
          <p:spPr>
            <a:xfrm>
              <a:off x="1000760" y="1655360"/>
              <a:ext cx="7443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0">
                  <a:solidFill>
                    <a:schemeClr val="accent1"/>
                  </a:solidFill>
                  <a:latin typeface="Alibaba PuHuiTi B" pitchFamily="18" charset="-122"/>
                  <a:ea typeface="Alibaba PuHuiTi B" pitchFamily="18" charset="-122"/>
                  <a:cs typeface="Alibaba PuHuiTi B" pitchFamily="18" charset="-122"/>
                </a:rPr>
                <a:t>案例</a:t>
              </a:r>
              <a:endParaRPr lang="zh-CN" altLang="en-US" sz="2000" b="0"/>
            </a:p>
          </p:txBody>
        </p:sp>
      </p:grpSp>
    </p:spTree>
    <p:extLst>
      <p:ext uri="{BB962C8B-B14F-4D97-AF65-F5344CB8AC3E}">
        <p14:creationId xmlns:p14="http://schemas.microsoft.com/office/powerpoint/2010/main" val="3671635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案例">
    <p:spTree>
      <p:nvGrpSpPr>
        <p:cNvPr id="1" name=""/>
        <p:cNvGrpSpPr/>
        <p:nvPr/>
      </p:nvGrpSpPr>
      <p:grpSpPr>
        <a:xfrm>
          <a:off x="0" y="0"/>
          <a:ext cx="0" cy="0"/>
          <a:chOff x="0" y="0"/>
          <a:chExt cx="0" cy="0"/>
        </a:xfrm>
      </p:grpSpPr>
      <p:sp>
        <p:nvSpPr>
          <p:cNvPr id="27" name="椭圆 26">
            <a:extLst>
              <a:ext uri="{FF2B5EF4-FFF2-40B4-BE49-F238E27FC236}">
                <a16:creationId xmlns:a16="http://schemas.microsoft.com/office/drawing/2014/main" id="{CE1A1E8E-5BFA-290B-CE2D-C63161DD862D}"/>
              </a:ext>
            </a:extLst>
          </p:cNvPr>
          <p:cNvSpPr/>
          <p:nvPr userDrawn="1"/>
        </p:nvSpPr>
        <p:spPr>
          <a:xfrm>
            <a:off x="410285" y="263623"/>
            <a:ext cx="201682" cy="201682"/>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7">
            <a:extLst>
              <a:ext uri="{FF2B5EF4-FFF2-40B4-BE49-F238E27FC236}">
                <a16:creationId xmlns:a16="http://schemas.microsoft.com/office/drawing/2014/main" id="{28157308-7332-F855-6CD5-8994EF9131BA}"/>
              </a:ext>
            </a:extLst>
          </p:cNvPr>
          <p:cNvSpPr>
            <a:spLocks noGrp="1"/>
          </p:cNvSpPr>
          <p:nvPr>
            <p:ph type="title"/>
          </p:nvPr>
        </p:nvSpPr>
        <p:spPr>
          <a:xfrm>
            <a:off x="1753098" y="316670"/>
            <a:ext cx="9735968" cy="474415"/>
          </a:xfrm>
          <a:prstGeom prst="rect">
            <a:avLst/>
          </a:prstGeom>
        </p:spPr>
        <p:txBody>
          <a:bodyPr anchor="ctr"/>
          <a:lstStyle>
            <a:lvl1pPr>
              <a:lnSpc>
                <a:spcPct val="100000"/>
              </a:lnSpc>
              <a:defRPr sz="2400">
                <a:solidFill>
                  <a:schemeClr val="accent1"/>
                </a:solidFill>
              </a:defRPr>
            </a:lvl1pPr>
          </a:lstStyle>
          <a:p>
            <a:r>
              <a:rPr lang="zh-CN" altLang="en-US"/>
              <a:t>单击此处编辑母版标题样式</a:t>
            </a:r>
          </a:p>
        </p:txBody>
      </p:sp>
      <p:pic>
        <p:nvPicPr>
          <p:cNvPr id="14" name="图形 13">
            <a:extLst>
              <a:ext uri="{FF2B5EF4-FFF2-40B4-BE49-F238E27FC236}">
                <a16:creationId xmlns:a16="http://schemas.microsoft.com/office/drawing/2014/main" id="{7C282B3D-F354-6522-5657-ED6D2CE0D84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5779" y="423789"/>
            <a:ext cx="201682" cy="201682"/>
          </a:xfrm>
          <a:prstGeom prst="rect">
            <a:avLst/>
          </a:prstGeom>
        </p:spPr>
      </p:pic>
      <p:sp>
        <p:nvSpPr>
          <p:cNvPr id="18" name="文本占位符 17">
            <a:extLst>
              <a:ext uri="{FF2B5EF4-FFF2-40B4-BE49-F238E27FC236}">
                <a16:creationId xmlns:a16="http://schemas.microsoft.com/office/drawing/2014/main" id="{003B1F35-1C5E-4046-0266-04F81948A3E3}"/>
              </a:ext>
            </a:extLst>
          </p:cNvPr>
          <p:cNvSpPr>
            <a:spLocks noGrp="1"/>
          </p:cNvSpPr>
          <p:nvPr>
            <p:ph type="body" sz="quarter" idx="10" hasCustomPrompt="1"/>
          </p:nvPr>
        </p:nvSpPr>
        <p:spPr>
          <a:xfrm>
            <a:off x="1753099" y="1024932"/>
            <a:ext cx="9570540" cy="4780556"/>
          </a:xfrm>
          <a:prstGeom prst="rect">
            <a:avLst/>
          </a:prstGeom>
        </p:spPr>
        <p:txBody>
          <a:bodyPr/>
          <a:lstStyle>
            <a:lvl1pPr marL="0" indent="0">
              <a:lnSpc>
                <a:spcPct val="150000"/>
              </a:lnSpc>
              <a:buNone/>
              <a:defRPr sz="1600"/>
            </a:lvl1pPr>
          </a:lstStyle>
          <a:p>
            <a:pPr lvl="0"/>
            <a:r>
              <a:rPr lang="zh-CN" altLang="en-US"/>
              <a:t>此处</a:t>
            </a:r>
            <a:r>
              <a:rPr lang="en-US" altLang="zh-CN"/>
              <a:t>weight</a:t>
            </a:r>
            <a:r>
              <a:rPr lang="zh-CN" altLang="en-US"/>
              <a:t>案例内容，字体不可改，阿里巴巴惠普体</a:t>
            </a:r>
            <a:r>
              <a:rPr lang="en-US" altLang="zh-CN"/>
              <a:t>16</a:t>
            </a:r>
            <a:r>
              <a:rPr lang="zh-CN" altLang="en-US"/>
              <a:t>号</a:t>
            </a:r>
          </a:p>
        </p:txBody>
      </p:sp>
      <p:grpSp>
        <p:nvGrpSpPr>
          <p:cNvPr id="26" name="组合 25">
            <a:extLst>
              <a:ext uri="{FF2B5EF4-FFF2-40B4-BE49-F238E27FC236}">
                <a16:creationId xmlns:a16="http://schemas.microsoft.com/office/drawing/2014/main" id="{20A81A7A-9283-4012-AFC4-85E90FC61246}"/>
              </a:ext>
            </a:extLst>
          </p:cNvPr>
          <p:cNvGrpSpPr/>
          <p:nvPr userDrawn="1"/>
        </p:nvGrpSpPr>
        <p:grpSpPr>
          <a:xfrm>
            <a:off x="504134" y="308770"/>
            <a:ext cx="1212680" cy="453281"/>
            <a:chOff x="532462" y="1628775"/>
            <a:chExt cx="1212680" cy="453281"/>
          </a:xfrm>
        </p:grpSpPr>
        <p:sp>
          <p:nvSpPr>
            <p:cNvPr id="24" name="矩形: 圆角 23">
              <a:extLst>
                <a:ext uri="{FF2B5EF4-FFF2-40B4-BE49-F238E27FC236}">
                  <a16:creationId xmlns:a16="http://schemas.microsoft.com/office/drawing/2014/main" id="{54670D28-3CCE-924C-0936-90894593722C}"/>
                </a:ext>
              </a:extLst>
            </p:cNvPr>
            <p:cNvSpPr/>
            <p:nvPr userDrawn="1"/>
          </p:nvSpPr>
          <p:spPr>
            <a:xfrm>
              <a:off x="695616" y="1668659"/>
              <a:ext cx="1031831" cy="373512"/>
            </a:xfrm>
            <a:prstGeom prst="roundRect">
              <a:avLst>
                <a:gd name="adj" fmla="val 15027"/>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5B1B6FC-F79A-9918-E71A-665867D34C18}"/>
                </a:ext>
              </a:extLst>
            </p:cNvPr>
            <p:cNvSpPr/>
            <p:nvPr userDrawn="1"/>
          </p:nvSpPr>
          <p:spPr>
            <a:xfrm>
              <a:off x="532462" y="1628775"/>
              <a:ext cx="453281" cy="45328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形 22">
              <a:extLst>
                <a:ext uri="{FF2B5EF4-FFF2-40B4-BE49-F238E27FC236}">
                  <a16:creationId xmlns:a16="http://schemas.microsoft.com/office/drawing/2014/main" id="{831BBACC-20D7-DBD1-9827-7405F380536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261" y="1754574"/>
              <a:ext cx="201682" cy="201682"/>
            </a:xfrm>
            <a:prstGeom prst="rect">
              <a:avLst/>
            </a:prstGeom>
          </p:spPr>
        </p:pic>
        <p:sp>
          <p:nvSpPr>
            <p:cNvPr id="25" name="文本框 24">
              <a:extLst>
                <a:ext uri="{FF2B5EF4-FFF2-40B4-BE49-F238E27FC236}">
                  <a16:creationId xmlns:a16="http://schemas.microsoft.com/office/drawing/2014/main" id="{92206755-775B-95BA-7085-C3DF286396FF}"/>
                </a:ext>
              </a:extLst>
            </p:cNvPr>
            <p:cNvSpPr txBox="1"/>
            <p:nvPr userDrawn="1"/>
          </p:nvSpPr>
          <p:spPr>
            <a:xfrm>
              <a:off x="1000760" y="1655360"/>
              <a:ext cx="7443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0">
                  <a:solidFill>
                    <a:schemeClr val="accent1"/>
                  </a:solidFill>
                  <a:ea typeface="Alibaba PuHuiTi B" pitchFamily="18" charset="-122"/>
                </a:rPr>
                <a:t>步骤</a:t>
              </a:r>
              <a:endParaRPr lang="zh-CN" altLang="en-US" sz="2000" b="0"/>
            </a:p>
          </p:txBody>
        </p:sp>
      </p:grpSp>
    </p:spTree>
    <p:extLst>
      <p:ext uri="{BB962C8B-B14F-4D97-AF65-F5344CB8AC3E}">
        <p14:creationId xmlns:p14="http://schemas.microsoft.com/office/powerpoint/2010/main" val="1801550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案例">
    <p:spTree>
      <p:nvGrpSpPr>
        <p:cNvPr id="1" name=""/>
        <p:cNvGrpSpPr/>
        <p:nvPr/>
      </p:nvGrpSpPr>
      <p:grpSpPr>
        <a:xfrm>
          <a:off x="0" y="0"/>
          <a:ext cx="0" cy="0"/>
          <a:chOff x="0" y="0"/>
          <a:chExt cx="0" cy="0"/>
        </a:xfrm>
      </p:grpSpPr>
      <p:sp>
        <p:nvSpPr>
          <p:cNvPr id="27" name="椭圆 26">
            <a:extLst>
              <a:ext uri="{FF2B5EF4-FFF2-40B4-BE49-F238E27FC236}">
                <a16:creationId xmlns:a16="http://schemas.microsoft.com/office/drawing/2014/main" id="{CE1A1E8E-5BFA-290B-CE2D-C63161DD862D}"/>
              </a:ext>
            </a:extLst>
          </p:cNvPr>
          <p:cNvSpPr/>
          <p:nvPr userDrawn="1"/>
        </p:nvSpPr>
        <p:spPr>
          <a:xfrm>
            <a:off x="410285" y="263623"/>
            <a:ext cx="201682" cy="201682"/>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7">
            <a:extLst>
              <a:ext uri="{FF2B5EF4-FFF2-40B4-BE49-F238E27FC236}">
                <a16:creationId xmlns:a16="http://schemas.microsoft.com/office/drawing/2014/main" id="{28157308-7332-F855-6CD5-8994EF9131BA}"/>
              </a:ext>
            </a:extLst>
          </p:cNvPr>
          <p:cNvSpPr>
            <a:spLocks noGrp="1"/>
          </p:cNvSpPr>
          <p:nvPr>
            <p:ph type="title"/>
          </p:nvPr>
        </p:nvSpPr>
        <p:spPr>
          <a:xfrm>
            <a:off x="1753098" y="316670"/>
            <a:ext cx="9735968" cy="474415"/>
          </a:xfrm>
          <a:prstGeom prst="rect">
            <a:avLst/>
          </a:prstGeom>
        </p:spPr>
        <p:txBody>
          <a:bodyPr anchor="ctr"/>
          <a:lstStyle>
            <a:lvl1pPr>
              <a:lnSpc>
                <a:spcPct val="100000"/>
              </a:lnSpc>
              <a:defRPr sz="2400">
                <a:solidFill>
                  <a:schemeClr val="accent1"/>
                </a:solidFill>
              </a:defRPr>
            </a:lvl1pPr>
          </a:lstStyle>
          <a:p>
            <a:r>
              <a:rPr lang="zh-CN" altLang="en-US"/>
              <a:t>单击此处编辑母版标题样式</a:t>
            </a:r>
          </a:p>
        </p:txBody>
      </p:sp>
      <p:pic>
        <p:nvPicPr>
          <p:cNvPr id="14" name="图形 13">
            <a:extLst>
              <a:ext uri="{FF2B5EF4-FFF2-40B4-BE49-F238E27FC236}">
                <a16:creationId xmlns:a16="http://schemas.microsoft.com/office/drawing/2014/main" id="{7C282B3D-F354-6522-5657-ED6D2CE0D84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5779" y="423789"/>
            <a:ext cx="201682" cy="201682"/>
          </a:xfrm>
          <a:prstGeom prst="rect">
            <a:avLst/>
          </a:prstGeom>
        </p:spPr>
      </p:pic>
      <p:sp>
        <p:nvSpPr>
          <p:cNvPr id="18" name="文本占位符 17">
            <a:extLst>
              <a:ext uri="{FF2B5EF4-FFF2-40B4-BE49-F238E27FC236}">
                <a16:creationId xmlns:a16="http://schemas.microsoft.com/office/drawing/2014/main" id="{003B1F35-1C5E-4046-0266-04F81948A3E3}"/>
              </a:ext>
            </a:extLst>
          </p:cNvPr>
          <p:cNvSpPr>
            <a:spLocks noGrp="1"/>
          </p:cNvSpPr>
          <p:nvPr>
            <p:ph type="body" sz="quarter" idx="10" hasCustomPrompt="1"/>
          </p:nvPr>
        </p:nvSpPr>
        <p:spPr>
          <a:xfrm>
            <a:off x="1753099" y="1024932"/>
            <a:ext cx="9570540" cy="4780556"/>
          </a:xfrm>
          <a:prstGeom prst="rect">
            <a:avLst/>
          </a:prstGeom>
        </p:spPr>
        <p:txBody>
          <a:bodyPr/>
          <a:lstStyle>
            <a:lvl1pPr marL="0" indent="0">
              <a:lnSpc>
                <a:spcPct val="150000"/>
              </a:lnSpc>
              <a:buNone/>
              <a:defRPr sz="1600"/>
            </a:lvl1pPr>
          </a:lstStyle>
          <a:p>
            <a:pPr lvl="0"/>
            <a:r>
              <a:rPr lang="zh-CN" altLang="en-US"/>
              <a:t>此处</a:t>
            </a:r>
            <a:r>
              <a:rPr lang="en-US" altLang="zh-CN"/>
              <a:t>weight</a:t>
            </a:r>
            <a:r>
              <a:rPr lang="zh-CN" altLang="en-US"/>
              <a:t>案例内容，字体不可改，阿里巴巴惠普体</a:t>
            </a:r>
            <a:r>
              <a:rPr lang="en-US" altLang="zh-CN"/>
              <a:t>16</a:t>
            </a:r>
            <a:r>
              <a:rPr lang="zh-CN" altLang="en-US"/>
              <a:t>号</a:t>
            </a:r>
          </a:p>
        </p:txBody>
      </p:sp>
      <p:grpSp>
        <p:nvGrpSpPr>
          <p:cNvPr id="26" name="组合 25">
            <a:extLst>
              <a:ext uri="{FF2B5EF4-FFF2-40B4-BE49-F238E27FC236}">
                <a16:creationId xmlns:a16="http://schemas.microsoft.com/office/drawing/2014/main" id="{20A81A7A-9283-4012-AFC4-85E90FC61246}"/>
              </a:ext>
            </a:extLst>
          </p:cNvPr>
          <p:cNvGrpSpPr/>
          <p:nvPr userDrawn="1"/>
        </p:nvGrpSpPr>
        <p:grpSpPr>
          <a:xfrm>
            <a:off x="504134" y="308770"/>
            <a:ext cx="1212680" cy="453281"/>
            <a:chOff x="532462" y="1628775"/>
            <a:chExt cx="1212680" cy="453281"/>
          </a:xfrm>
        </p:grpSpPr>
        <p:sp>
          <p:nvSpPr>
            <p:cNvPr id="24" name="矩形: 圆角 23">
              <a:extLst>
                <a:ext uri="{FF2B5EF4-FFF2-40B4-BE49-F238E27FC236}">
                  <a16:creationId xmlns:a16="http://schemas.microsoft.com/office/drawing/2014/main" id="{54670D28-3CCE-924C-0936-90894593722C}"/>
                </a:ext>
              </a:extLst>
            </p:cNvPr>
            <p:cNvSpPr/>
            <p:nvPr userDrawn="1"/>
          </p:nvSpPr>
          <p:spPr>
            <a:xfrm>
              <a:off x="695616" y="1668659"/>
              <a:ext cx="1031831" cy="373512"/>
            </a:xfrm>
            <a:prstGeom prst="roundRect">
              <a:avLst>
                <a:gd name="adj" fmla="val 15027"/>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5B1B6FC-F79A-9918-E71A-665867D34C18}"/>
                </a:ext>
              </a:extLst>
            </p:cNvPr>
            <p:cNvSpPr/>
            <p:nvPr userDrawn="1"/>
          </p:nvSpPr>
          <p:spPr>
            <a:xfrm>
              <a:off x="532462" y="1628775"/>
              <a:ext cx="453281" cy="45328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形 22">
              <a:extLst>
                <a:ext uri="{FF2B5EF4-FFF2-40B4-BE49-F238E27FC236}">
                  <a16:creationId xmlns:a16="http://schemas.microsoft.com/office/drawing/2014/main" id="{831BBACC-20D7-DBD1-9827-7405F380536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261" y="1754574"/>
              <a:ext cx="201682" cy="201682"/>
            </a:xfrm>
            <a:prstGeom prst="rect">
              <a:avLst/>
            </a:prstGeom>
          </p:spPr>
        </p:pic>
        <p:sp>
          <p:nvSpPr>
            <p:cNvPr id="25" name="文本框 24">
              <a:extLst>
                <a:ext uri="{FF2B5EF4-FFF2-40B4-BE49-F238E27FC236}">
                  <a16:creationId xmlns:a16="http://schemas.microsoft.com/office/drawing/2014/main" id="{92206755-775B-95BA-7085-C3DF286396FF}"/>
                </a:ext>
              </a:extLst>
            </p:cNvPr>
            <p:cNvSpPr txBox="1"/>
            <p:nvPr userDrawn="1"/>
          </p:nvSpPr>
          <p:spPr>
            <a:xfrm>
              <a:off x="1000760" y="1655360"/>
              <a:ext cx="7443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0">
                  <a:solidFill>
                    <a:schemeClr val="accent1"/>
                  </a:solidFill>
                  <a:latin typeface="Alibaba PuHuiTi B" pitchFamily="18" charset="-122"/>
                  <a:ea typeface="Alibaba PuHuiTi B" pitchFamily="18" charset="-122"/>
                  <a:cs typeface="Alibaba PuHuiTi B" pitchFamily="18" charset="-122"/>
                </a:rPr>
                <a:t>练习</a:t>
              </a:r>
              <a:endParaRPr lang="zh-CN" altLang="en-US" sz="2000" b="0"/>
            </a:p>
          </p:txBody>
        </p:sp>
      </p:grpSp>
    </p:spTree>
    <p:extLst>
      <p:ext uri="{BB962C8B-B14F-4D97-AF65-F5344CB8AC3E}">
        <p14:creationId xmlns:p14="http://schemas.microsoft.com/office/powerpoint/2010/main" val="3398100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4028986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29505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a16="http://schemas.microsoft.com/office/drawing/2014/main"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378575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2.sv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形 1">
            <a:extLst>
              <a:ext uri="{FF2B5EF4-FFF2-40B4-BE49-F238E27FC236}">
                <a16:creationId xmlns:a16="http://schemas.microsoft.com/office/drawing/2014/main" id="{2AF40A4C-1FC6-C591-0585-7320B21E306A}"/>
              </a:ext>
            </a:extLst>
          </p:cNvPr>
          <p:cNvPicPr>
            <a:picLocks noChangeAspect="1"/>
          </p:cNvPicPr>
          <p:nvPr userDrawn="1"/>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8081" t="21237" r="10346" b="18121"/>
          <a:stretch/>
        </p:blipFill>
        <p:spPr>
          <a:xfrm>
            <a:off x="9956716" y="152244"/>
            <a:ext cx="1848051" cy="605113"/>
          </a:xfrm>
          <a:prstGeom prst="rect">
            <a:avLst/>
          </a:prstGeom>
        </p:spPr>
      </p:pic>
    </p:spTree>
    <p:extLst>
      <p:ext uri="{BB962C8B-B14F-4D97-AF65-F5344CB8AC3E}">
        <p14:creationId xmlns:p14="http://schemas.microsoft.com/office/powerpoint/2010/main" val="1467915953"/>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9" r:id="rId3"/>
    <p:sldLayoutId id="2147483666" r:id="rId4"/>
    <p:sldLayoutId id="2147483677" r:id="rId5"/>
    <p:sldLayoutId id="2147483678" r:id="rId6"/>
    <p:sldLayoutId id="2147483679" r:id="rId7"/>
    <p:sldLayoutId id="2147483680" r:id="rId8"/>
    <p:sldLayoutId id="2147483690" r:id="rId9"/>
    <p:sldLayoutId id="2147483691" r:id="rId10"/>
    <p:sldLayoutId id="2147483692" r:id="rId11"/>
    <p:sldLayoutId id="2147483696" r:id="rId12"/>
    <p:sldLayoutId id="2147483698" r:id="rId13"/>
    <p:sldLayoutId id="2147483702" r:id="rId14"/>
    <p:sldLayoutId id="2147483703" r:id="rId15"/>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950266"/>
      </p:ext>
    </p:extLst>
  </p:cSld>
  <p:clrMap bg1="lt1" tx1="dk1" bg2="lt2" tx2="dk2" accent1="accent1" accent2="accent2" accent3="accent3" accent4="accent4" accent5="accent5" accent6="accent6" hlink="hlink" folHlink="folHlink"/>
  <p:sldLayoutIdLst>
    <p:sldLayoutId id="2147483649" r:id="rId1"/>
    <p:sldLayoutId id="214748366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4" name="六边形 63">
            <a:extLst>
              <a:ext uri="{FF2B5EF4-FFF2-40B4-BE49-F238E27FC236}">
                <a16:creationId xmlns:a16="http://schemas.microsoft.com/office/drawing/2014/main" id="{64701D48-3612-F015-7A0D-8329972945A7}"/>
              </a:ext>
            </a:extLst>
          </p:cNvPr>
          <p:cNvSpPr/>
          <p:nvPr userDrawn="1"/>
        </p:nvSpPr>
        <p:spPr>
          <a:xfrm>
            <a:off x="1182949" y="3529662"/>
            <a:ext cx="414893" cy="357667"/>
          </a:xfrm>
          <a:prstGeom prst="hexagon">
            <a:avLst/>
          </a:prstGeom>
          <a:noFill/>
          <a:ln w="12700">
            <a:gradFill>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38539A05-556B-81A4-0795-3B191CB53943}"/>
              </a:ext>
            </a:extLst>
          </p:cNvPr>
          <p:cNvSpPr/>
          <p:nvPr userDrawn="1"/>
        </p:nvSpPr>
        <p:spPr>
          <a:xfrm>
            <a:off x="1417834" y="1463989"/>
            <a:ext cx="3930021" cy="3930021"/>
          </a:xfrm>
          <a:prstGeom prst="ellipse">
            <a:avLst/>
          </a:prstGeom>
          <a:solidFill>
            <a:schemeClr val="accent1">
              <a:lumMod val="40000"/>
              <a:lumOff val="60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0" name="图片 69">
            <a:extLst>
              <a:ext uri="{FF2B5EF4-FFF2-40B4-BE49-F238E27FC236}">
                <a16:creationId xmlns:a16="http://schemas.microsoft.com/office/drawing/2014/main" id="{7E174D6B-A975-223E-7D47-56F22CD52EDC}"/>
              </a:ext>
            </a:extLst>
          </p:cNvPr>
          <p:cNvPicPr>
            <a:picLocks noChangeAspect="1"/>
          </p:cNvPicPr>
          <p:nvPr userDrawn="1"/>
        </p:nvPicPr>
        <p:blipFill>
          <a:blip r:embed="rId5"/>
          <a:stretch>
            <a:fillRect/>
          </a:stretch>
        </p:blipFill>
        <p:spPr>
          <a:xfrm rot="16200000">
            <a:off x="9714885" y="3956140"/>
            <a:ext cx="3017782" cy="2517866"/>
          </a:xfrm>
          <a:prstGeom prst="rect">
            <a:avLst/>
          </a:prstGeom>
        </p:spPr>
      </p:pic>
      <p:sp>
        <p:nvSpPr>
          <p:cNvPr id="71" name="矩形 70">
            <a:extLst>
              <a:ext uri="{FF2B5EF4-FFF2-40B4-BE49-F238E27FC236}">
                <a16:creationId xmlns:a16="http://schemas.microsoft.com/office/drawing/2014/main" id="{105A365F-E05A-6A26-7E77-E6094786D794}"/>
              </a:ext>
            </a:extLst>
          </p:cNvPr>
          <p:cNvSpPr/>
          <p:nvPr userDrawn="1"/>
        </p:nvSpPr>
        <p:spPr>
          <a:xfrm>
            <a:off x="9005828" y="3429000"/>
            <a:ext cx="3359650" cy="3563035"/>
          </a:xfrm>
          <a:prstGeom prst="rect">
            <a:avLst/>
          </a:prstGeom>
          <a:gradFill flip="none" rotWithShape="1">
            <a:gsLst>
              <a:gs pos="57000">
                <a:schemeClr val="bg1">
                  <a:alpha val="77000"/>
                </a:schemeClr>
              </a:gs>
              <a:gs pos="100000">
                <a:schemeClr val="bg1">
                  <a:alpha val="2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形 7">
            <a:extLst>
              <a:ext uri="{FF2B5EF4-FFF2-40B4-BE49-F238E27FC236}">
                <a16:creationId xmlns:a16="http://schemas.microsoft.com/office/drawing/2014/main" id="{D5FC8854-8C90-CD00-F013-8034EF541B87}"/>
              </a:ext>
            </a:extLst>
          </p:cNvPr>
          <p:cNvPicPr>
            <a:picLocks noChangeAspect="1"/>
          </p:cNvPicPr>
          <p:nvPr userDrawn="1"/>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8081" t="21237" r="10346" b="18121"/>
          <a:stretch/>
        </p:blipFill>
        <p:spPr>
          <a:xfrm>
            <a:off x="9956716" y="152244"/>
            <a:ext cx="1848051" cy="605113"/>
          </a:xfrm>
          <a:prstGeom prst="rect">
            <a:avLst/>
          </a:prstGeom>
        </p:spPr>
      </p:pic>
    </p:spTree>
    <p:extLst>
      <p:ext uri="{BB962C8B-B14F-4D97-AF65-F5344CB8AC3E}">
        <p14:creationId xmlns:p14="http://schemas.microsoft.com/office/powerpoint/2010/main" val="658307751"/>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六边形 15">
            <a:extLst>
              <a:ext uri="{FF2B5EF4-FFF2-40B4-BE49-F238E27FC236}">
                <a16:creationId xmlns:a16="http://schemas.microsoft.com/office/drawing/2014/main" id="{1B81F0E8-945B-4099-5F07-E0BF1C3FBB59}"/>
              </a:ext>
            </a:extLst>
          </p:cNvPr>
          <p:cNvSpPr/>
          <p:nvPr userDrawn="1"/>
        </p:nvSpPr>
        <p:spPr>
          <a:xfrm>
            <a:off x="555427" y="4668099"/>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六边形 16">
            <a:extLst>
              <a:ext uri="{FF2B5EF4-FFF2-40B4-BE49-F238E27FC236}">
                <a16:creationId xmlns:a16="http://schemas.microsoft.com/office/drawing/2014/main" id="{D22DB145-C6D6-05B9-DD0F-B45A661DEDD2}"/>
              </a:ext>
            </a:extLst>
          </p:cNvPr>
          <p:cNvSpPr/>
          <p:nvPr userDrawn="1"/>
        </p:nvSpPr>
        <p:spPr>
          <a:xfrm>
            <a:off x="232092" y="4846932"/>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六边形 17">
            <a:extLst>
              <a:ext uri="{FF2B5EF4-FFF2-40B4-BE49-F238E27FC236}">
                <a16:creationId xmlns:a16="http://schemas.microsoft.com/office/drawing/2014/main" id="{78E05FA1-1830-1163-CFA5-036858DC6EA2}"/>
              </a:ext>
            </a:extLst>
          </p:cNvPr>
          <p:cNvSpPr/>
          <p:nvPr userDrawn="1"/>
        </p:nvSpPr>
        <p:spPr>
          <a:xfrm>
            <a:off x="1955455" y="5706649"/>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六边形 18">
            <a:extLst>
              <a:ext uri="{FF2B5EF4-FFF2-40B4-BE49-F238E27FC236}">
                <a16:creationId xmlns:a16="http://schemas.microsoft.com/office/drawing/2014/main" id="{1D0E7228-5407-1A86-2892-01555374856E}"/>
              </a:ext>
            </a:extLst>
          </p:cNvPr>
          <p:cNvSpPr/>
          <p:nvPr userDrawn="1"/>
        </p:nvSpPr>
        <p:spPr>
          <a:xfrm>
            <a:off x="1627448" y="5881640"/>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六边形 19">
            <a:extLst>
              <a:ext uri="{FF2B5EF4-FFF2-40B4-BE49-F238E27FC236}">
                <a16:creationId xmlns:a16="http://schemas.microsoft.com/office/drawing/2014/main" id="{0CF68392-9E49-E170-4987-E8A7BD1B9171}"/>
              </a:ext>
            </a:extLst>
          </p:cNvPr>
          <p:cNvSpPr/>
          <p:nvPr userDrawn="1"/>
        </p:nvSpPr>
        <p:spPr>
          <a:xfrm>
            <a:off x="1299441" y="6056631"/>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六边形 20">
            <a:extLst>
              <a:ext uri="{FF2B5EF4-FFF2-40B4-BE49-F238E27FC236}">
                <a16:creationId xmlns:a16="http://schemas.microsoft.com/office/drawing/2014/main" id="{BA5C53E6-3097-0BFC-AE3F-DCCC9ABFCC41}"/>
              </a:ext>
            </a:extLst>
          </p:cNvPr>
          <p:cNvSpPr/>
          <p:nvPr userDrawn="1"/>
        </p:nvSpPr>
        <p:spPr>
          <a:xfrm>
            <a:off x="1627447" y="6235464"/>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六边形 21">
            <a:extLst>
              <a:ext uri="{FF2B5EF4-FFF2-40B4-BE49-F238E27FC236}">
                <a16:creationId xmlns:a16="http://schemas.microsoft.com/office/drawing/2014/main" id="{7BB9746F-3D38-1E94-5F40-1229155F902F}"/>
              </a:ext>
            </a:extLst>
          </p:cNvPr>
          <p:cNvSpPr/>
          <p:nvPr userDrawn="1"/>
        </p:nvSpPr>
        <p:spPr>
          <a:xfrm>
            <a:off x="1955453" y="6414297"/>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六边形 22">
            <a:extLst>
              <a:ext uri="{FF2B5EF4-FFF2-40B4-BE49-F238E27FC236}">
                <a16:creationId xmlns:a16="http://schemas.microsoft.com/office/drawing/2014/main" id="{1B13494D-DE3A-78AB-5BF5-FE26BED9B467}"/>
              </a:ext>
            </a:extLst>
          </p:cNvPr>
          <p:cNvSpPr/>
          <p:nvPr userDrawn="1"/>
        </p:nvSpPr>
        <p:spPr>
          <a:xfrm>
            <a:off x="1955452" y="6771964"/>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六边形 23">
            <a:extLst>
              <a:ext uri="{FF2B5EF4-FFF2-40B4-BE49-F238E27FC236}">
                <a16:creationId xmlns:a16="http://schemas.microsoft.com/office/drawing/2014/main" id="{7E64BE27-8CD5-64C8-DA45-C4F450978755}"/>
              </a:ext>
            </a:extLst>
          </p:cNvPr>
          <p:cNvSpPr/>
          <p:nvPr userDrawn="1"/>
        </p:nvSpPr>
        <p:spPr>
          <a:xfrm>
            <a:off x="2339455" y="6414297"/>
            <a:ext cx="877187" cy="75619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39F1A4A4-9140-E9B3-2465-B6C6B116EA24}"/>
              </a:ext>
            </a:extLst>
          </p:cNvPr>
          <p:cNvCxnSpPr>
            <a:cxnSpLocks/>
            <a:stCxn id="17" idx="1"/>
          </p:cNvCxnSpPr>
          <p:nvPr userDrawn="1"/>
        </p:nvCxnSpPr>
        <p:spPr>
          <a:xfrm>
            <a:off x="557568" y="5204599"/>
            <a:ext cx="143106" cy="178833"/>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3816BB5-C9D9-3736-DBE3-5C9D49D12413}"/>
              </a:ext>
            </a:extLst>
          </p:cNvPr>
          <p:cNvCxnSpPr>
            <a:cxnSpLocks/>
          </p:cNvCxnSpPr>
          <p:nvPr userDrawn="1"/>
        </p:nvCxnSpPr>
        <p:spPr>
          <a:xfrm>
            <a:off x="700674" y="5383432"/>
            <a:ext cx="241121" cy="0"/>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DA4CB6C-9F6A-DE38-1CF8-7B044D099826}"/>
              </a:ext>
            </a:extLst>
          </p:cNvPr>
          <p:cNvCxnSpPr>
            <a:cxnSpLocks/>
          </p:cNvCxnSpPr>
          <p:nvPr userDrawn="1"/>
        </p:nvCxnSpPr>
        <p:spPr>
          <a:xfrm>
            <a:off x="941795" y="5383432"/>
            <a:ext cx="340356" cy="0"/>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E7748247-1ADA-2E10-4A56-8C9F5AFFC19E}"/>
              </a:ext>
            </a:extLst>
          </p:cNvPr>
          <p:cNvCxnSpPr>
            <a:cxnSpLocks/>
          </p:cNvCxnSpPr>
          <p:nvPr userDrawn="1"/>
        </p:nvCxnSpPr>
        <p:spPr>
          <a:xfrm>
            <a:off x="1282151" y="5383432"/>
            <a:ext cx="186338" cy="235148"/>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EBDE2CE-D91D-FCC4-65D8-FFE3C343960A}"/>
              </a:ext>
            </a:extLst>
          </p:cNvPr>
          <p:cNvCxnSpPr>
            <a:cxnSpLocks/>
          </p:cNvCxnSpPr>
          <p:nvPr userDrawn="1"/>
        </p:nvCxnSpPr>
        <p:spPr>
          <a:xfrm flipH="1">
            <a:off x="789395" y="5385849"/>
            <a:ext cx="152400" cy="232731"/>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A3CEEE2-A968-7044-8F7E-49924BC5D637}"/>
              </a:ext>
            </a:extLst>
          </p:cNvPr>
          <p:cNvCxnSpPr>
            <a:cxnSpLocks/>
          </p:cNvCxnSpPr>
          <p:nvPr userDrawn="1"/>
        </p:nvCxnSpPr>
        <p:spPr>
          <a:xfrm flipH="1">
            <a:off x="1299441" y="5618580"/>
            <a:ext cx="166612" cy="268941"/>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0E0D50F-A487-0666-EDEC-7D96E6C96427}"/>
              </a:ext>
            </a:extLst>
          </p:cNvPr>
          <p:cNvCxnSpPr>
            <a:cxnSpLocks/>
            <a:endCxn id="20" idx="4"/>
          </p:cNvCxnSpPr>
          <p:nvPr userDrawn="1"/>
        </p:nvCxnSpPr>
        <p:spPr>
          <a:xfrm>
            <a:off x="1298551" y="5885364"/>
            <a:ext cx="90307" cy="171267"/>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11F5436-5727-F27B-A3D5-C50E7C74359F}"/>
              </a:ext>
            </a:extLst>
          </p:cNvPr>
          <p:cNvCxnSpPr>
            <a:cxnSpLocks/>
          </p:cNvCxnSpPr>
          <p:nvPr userDrawn="1"/>
        </p:nvCxnSpPr>
        <p:spPr>
          <a:xfrm>
            <a:off x="1666204" y="5794086"/>
            <a:ext cx="48130" cy="91278"/>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4418B16-5C08-2DCA-1E88-267BD85D21A1}"/>
              </a:ext>
            </a:extLst>
          </p:cNvPr>
          <p:cNvCxnSpPr>
            <a:cxnSpLocks/>
          </p:cNvCxnSpPr>
          <p:nvPr userDrawn="1"/>
        </p:nvCxnSpPr>
        <p:spPr>
          <a:xfrm flipH="1">
            <a:off x="1666204" y="6593130"/>
            <a:ext cx="49118" cy="84228"/>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632BA59-A547-A328-DF46-1D52B8D1655E}"/>
              </a:ext>
            </a:extLst>
          </p:cNvPr>
          <p:cNvCxnSpPr>
            <a:cxnSpLocks/>
          </p:cNvCxnSpPr>
          <p:nvPr userDrawn="1"/>
        </p:nvCxnSpPr>
        <p:spPr>
          <a:xfrm flipH="1">
            <a:off x="1343704" y="6414297"/>
            <a:ext cx="49118" cy="84228"/>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0" name="六边形 49">
            <a:extLst>
              <a:ext uri="{FF2B5EF4-FFF2-40B4-BE49-F238E27FC236}">
                <a16:creationId xmlns:a16="http://schemas.microsoft.com/office/drawing/2014/main" id="{04BF8CAF-E445-183A-C65E-1829BB22BC8B}"/>
              </a:ext>
            </a:extLst>
          </p:cNvPr>
          <p:cNvSpPr/>
          <p:nvPr userDrawn="1"/>
        </p:nvSpPr>
        <p:spPr>
          <a:xfrm>
            <a:off x="974992" y="382040"/>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六边形 50">
            <a:extLst>
              <a:ext uri="{FF2B5EF4-FFF2-40B4-BE49-F238E27FC236}">
                <a16:creationId xmlns:a16="http://schemas.microsoft.com/office/drawing/2014/main" id="{F306C9B1-841C-DF4D-BC43-C866751AD001}"/>
              </a:ext>
            </a:extLst>
          </p:cNvPr>
          <p:cNvSpPr/>
          <p:nvPr userDrawn="1"/>
        </p:nvSpPr>
        <p:spPr>
          <a:xfrm>
            <a:off x="646985" y="557031"/>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六边形 51">
            <a:extLst>
              <a:ext uri="{FF2B5EF4-FFF2-40B4-BE49-F238E27FC236}">
                <a16:creationId xmlns:a16="http://schemas.microsoft.com/office/drawing/2014/main" id="{B44FB676-9474-6E0D-E798-28692E8DD457}"/>
              </a:ext>
            </a:extLst>
          </p:cNvPr>
          <p:cNvSpPr/>
          <p:nvPr userDrawn="1"/>
        </p:nvSpPr>
        <p:spPr>
          <a:xfrm>
            <a:off x="318978" y="732022"/>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六边形 52">
            <a:extLst>
              <a:ext uri="{FF2B5EF4-FFF2-40B4-BE49-F238E27FC236}">
                <a16:creationId xmlns:a16="http://schemas.microsoft.com/office/drawing/2014/main" id="{234CC26C-FACC-3DED-3F34-5D2FBCA21311}"/>
              </a:ext>
            </a:extLst>
          </p:cNvPr>
          <p:cNvSpPr/>
          <p:nvPr userDrawn="1"/>
        </p:nvSpPr>
        <p:spPr>
          <a:xfrm>
            <a:off x="320061" y="1085846"/>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六边形 53">
            <a:extLst>
              <a:ext uri="{FF2B5EF4-FFF2-40B4-BE49-F238E27FC236}">
                <a16:creationId xmlns:a16="http://schemas.microsoft.com/office/drawing/2014/main" id="{27BFDA2D-5453-0AAC-FA6D-80640A23E4CE}"/>
              </a:ext>
            </a:extLst>
          </p:cNvPr>
          <p:cNvSpPr/>
          <p:nvPr userDrawn="1"/>
        </p:nvSpPr>
        <p:spPr>
          <a:xfrm>
            <a:off x="1193162" y="902636"/>
            <a:ext cx="877187" cy="75619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a:extLst>
              <a:ext uri="{FF2B5EF4-FFF2-40B4-BE49-F238E27FC236}">
                <a16:creationId xmlns:a16="http://schemas.microsoft.com/office/drawing/2014/main" id="{D6E4D0E4-FCF3-BB9C-5A85-F8866579A681}"/>
              </a:ext>
            </a:extLst>
          </p:cNvPr>
          <p:cNvCxnSpPr>
            <a:cxnSpLocks/>
            <a:endCxn id="54" idx="4"/>
          </p:cNvCxnSpPr>
          <p:nvPr userDrawn="1"/>
        </p:nvCxnSpPr>
        <p:spPr>
          <a:xfrm>
            <a:off x="1286822" y="737595"/>
            <a:ext cx="95389" cy="165041"/>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5447903-F4ED-0ED7-ACFA-0D1874C73166}"/>
              </a:ext>
            </a:extLst>
          </p:cNvPr>
          <p:cNvCxnSpPr>
            <a:cxnSpLocks/>
          </p:cNvCxnSpPr>
          <p:nvPr userDrawn="1"/>
        </p:nvCxnSpPr>
        <p:spPr>
          <a:xfrm>
            <a:off x="974992" y="900435"/>
            <a:ext cx="95389" cy="165041"/>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B5F0C7E-934E-B416-B2C1-0ED3E1158D1B}"/>
              </a:ext>
            </a:extLst>
          </p:cNvPr>
          <p:cNvCxnSpPr>
            <a:cxnSpLocks/>
            <a:endCxn id="54" idx="5"/>
          </p:cNvCxnSpPr>
          <p:nvPr userDrawn="1"/>
        </p:nvCxnSpPr>
        <p:spPr>
          <a:xfrm flipH="1">
            <a:off x="1881300" y="902636"/>
            <a:ext cx="800116" cy="0"/>
          </a:xfrm>
          <a:prstGeom prst="line">
            <a:avLst/>
          </a:prstGeom>
          <a:ln w="19050" cap="rnd">
            <a:gradFill flip="none" rotWithShape="1">
              <a:gsLst>
                <a:gs pos="0">
                  <a:schemeClr val="accent1">
                    <a:lumMod val="5000"/>
                    <a:lumOff val="9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2" name="六边形 61">
            <a:extLst>
              <a:ext uri="{FF2B5EF4-FFF2-40B4-BE49-F238E27FC236}">
                <a16:creationId xmlns:a16="http://schemas.microsoft.com/office/drawing/2014/main" id="{E92D5E4E-5463-D659-E88A-9B0E73E8F50A}"/>
              </a:ext>
            </a:extLst>
          </p:cNvPr>
          <p:cNvSpPr/>
          <p:nvPr userDrawn="1"/>
        </p:nvSpPr>
        <p:spPr>
          <a:xfrm>
            <a:off x="111531" y="3970983"/>
            <a:ext cx="414893" cy="357667"/>
          </a:xfrm>
          <a:prstGeom prst="hexagon">
            <a:avLst/>
          </a:prstGeom>
          <a:noFill/>
          <a:ln w="12700">
            <a:gradFill>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F6DAED8-09BD-99BA-55B5-30C06550058A}"/>
              </a:ext>
            </a:extLst>
          </p:cNvPr>
          <p:cNvSpPr/>
          <p:nvPr userDrawn="1"/>
        </p:nvSpPr>
        <p:spPr>
          <a:xfrm>
            <a:off x="-13621" y="0"/>
            <a:ext cx="3359650" cy="6858000"/>
          </a:xfrm>
          <a:prstGeom prst="rect">
            <a:avLst/>
          </a:prstGeom>
          <a:gradFill flip="none" rotWithShape="1">
            <a:gsLst>
              <a:gs pos="57000">
                <a:schemeClr val="bg1">
                  <a:alpha val="77000"/>
                </a:schemeClr>
              </a:gs>
              <a:gs pos="100000">
                <a:schemeClr val="bg1">
                  <a:alpha val="2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iṩ1iḍé">
            <a:extLst>
              <a:ext uri="{FF2B5EF4-FFF2-40B4-BE49-F238E27FC236}">
                <a16:creationId xmlns:a16="http://schemas.microsoft.com/office/drawing/2014/main" id="{CC34B1B4-6FB3-BEC2-20A8-5483C6F96776}"/>
              </a:ext>
            </a:extLst>
          </p:cNvPr>
          <p:cNvSpPr/>
          <p:nvPr userDrawn="1"/>
        </p:nvSpPr>
        <p:spPr>
          <a:xfrm>
            <a:off x="0" y="2689964"/>
            <a:ext cx="3798317" cy="1478071"/>
          </a:xfrm>
          <a:prstGeom prst="rect">
            <a:avLst/>
          </a:prstGeom>
          <a:gradFill flip="none" rotWithShape="1">
            <a:gsLst>
              <a:gs pos="0">
                <a:schemeClr val="accent1"/>
              </a:gs>
              <a:gs pos="9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形 2">
            <a:extLst>
              <a:ext uri="{FF2B5EF4-FFF2-40B4-BE49-F238E27FC236}">
                <a16:creationId xmlns:a16="http://schemas.microsoft.com/office/drawing/2014/main" id="{BB2F55FB-496C-E74E-1C82-4652339E01D2}"/>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8081" t="21237" r="10346" b="18121"/>
          <a:stretch/>
        </p:blipFill>
        <p:spPr>
          <a:xfrm>
            <a:off x="9956716" y="152244"/>
            <a:ext cx="1848051" cy="605113"/>
          </a:xfrm>
          <a:prstGeom prst="rect">
            <a:avLst/>
          </a:prstGeom>
        </p:spPr>
      </p:pic>
    </p:spTree>
    <p:extLst>
      <p:ext uri="{BB962C8B-B14F-4D97-AF65-F5344CB8AC3E}">
        <p14:creationId xmlns:p14="http://schemas.microsoft.com/office/powerpoint/2010/main" val="172338020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7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A538EF61-0CF6-2735-4654-C2F60C1B5FB3}"/>
              </a:ext>
            </a:extLst>
          </p:cNvPr>
          <p:cNvSpPr/>
          <p:nvPr userDrawn="1"/>
        </p:nvSpPr>
        <p:spPr>
          <a:xfrm>
            <a:off x="-2775487" y="-1213758"/>
            <a:ext cx="9285508" cy="9285508"/>
          </a:xfrm>
          <a:prstGeom prst="ellipse">
            <a:avLst/>
          </a:prstGeom>
          <a:solidFill>
            <a:schemeClr val="accent1">
              <a:lumMod val="40000"/>
              <a:lumOff val="60000"/>
              <a:alpha val="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9598458E-0E6D-4FB0-21B2-2EA0673032D8}"/>
              </a:ext>
            </a:extLst>
          </p:cNvPr>
          <p:cNvSpPr/>
          <p:nvPr userDrawn="1"/>
        </p:nvSpPr>
        <p:spPr>
          <a:xfrm>
            <a:off x="-1044975" y="516754"/>
            <a:ext cx="5824484" cy="5824484"/>
          </a:xfrm>
          <a:prstGeom prst="ellipse">
            <a:avLst/>
          </a:prstGeom>
          <a:solidFill>
            <a:schemeClr val="accent1">
              <a:lumMod val="40000"/>
              <a:lumOff val="60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C22B59B6-AE89-188C-D588-A8407EC0DAF4}"/>
              </a:ext>
            </a:extLst>
          </p:cNvPr>
          <p:cNvSpPr/>
          <p:nvPr userDrawn="1"/>
        </p:nvSpPr>
        <p:spPr>
          <a:xfrm>
            <a:off x="556957" y="2118686"/>
            <a:ext cx="2620620" cy="262062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74136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ctrTitle"/>
          </p:nvPr>
        </p:nvSpPr>
        <p:spPr>
          <a:xfrm>
            <a:off x="637540" y="2456906"/>
            <a:ext cx="4544060" cy="869023"/>
          </a:xfrm>
        </p:spPr>
        <p:txBody>
          <a:bodyPr>
            <a:normAutofit/>
          </a:bodyPr>
          <a:lstStyle/>
          <a:p>
            <a:r>
              <a:rPr kumimoji="1" lang="zh-CN" altLang="en-US" sz="36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集合框架、</a:t>
            </a:r>
            <a:r>
              <a:rPr kumimoji="1" lang="en-US" altLang="zh-CN" sz="36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Stream</a:t>
            </a:r>
            <a:r>
              <a:rPr kumimoji="1" lang="zh-CN" altLang="en-US" sz="36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流</a:t>
            </a:r>
          </a:p>
        </p:txBody>
      </p:sp>
      <p:sp>
        <p:nvSpPr>
          <p:cNvPr id="3" name="文本占位符 2">
            <a:extLst>
              <a:ext uri="{FF2B5EF4-FFF2-40B4-BE49-F238E27FC236}">
                <a16:creationId xmlns:a16="http://schemas.microsoft.com/office/drawing/2014/main" id="{1875BAF2-ACAF-DBF8-18DF-9DCA44D326B8}"/>
              </a:ext>
            </a:extLst>
          </p:cNvPr>
          <p:cNvSpPr>
            <a:spLocks noGrp="1"/>
          </p:cNvSpPr>
          <p:nvPr>
            <p:ph type="body" sz="quarter" idx="10"/>
          </p:nvPr>
        </p:nvSpPr>
        <p:spPr>
          <a:xfrm>
            <a:off x="706120" y="3525934"/>
            <a:ext cx="4111441" cy="563562"/>
          </a:xfrm>
        </p:spPr>
        <p:txBody>
          <a:bodyPr/>
          <a:lstStyle/>
          <a:p>
            <a:r>
              <a:rPr lang="en-US" altLang="zh-CN" sz="1800" dirty="0"/>
              <a:t> </a:t>
            </a:r>
            <a:endParaRPr lang="zh-CN" altLang="en-US" sz="1800" dirty="0"/>
          </a:p>
        </p:txBody>
      </p:sp>
    </p:spTree>
    <p:extLst>
      <p:ext uri="{BB962C8B-B14F-4D97-AF65-F5344CB8AC3E}">
        <p14:creationId xmlns:p14="http://schemas.microsoft.com/office/powerpoint/2010/main" val="3221279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DBC0FCA-5C40-4FCB-9AF6-A92162AB4D17}"/>
              </a:ext>
            </a:extLst>
          </p:cNvPr>
          <p:cNvCxnSpPr>
            <a:cxnSpLocks/>
          </p:cNvCxnSpPr>
          <p:nvPr/>
        </p:nvCxnSpPr>
        <p:spPr>
          <a:xfrm>
            <a:off x="769618" y="1604432"/>
            <a:ext cx="10805583"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7B8D306-7EE6-4EB6-8BA7-03C1450FB368}"/>
              </a:ext>
            </a:extLst>
          </p:cNvPr>
          <p:cNvCxnSpPr>
            <a:cxnSpLocks/>
          </p:cNvCxnSpPr>
          <p:nvPr/>
        </p:nvCxnSpPr>
        <p:spPr>
          <a:xfrm>
            <a:off x="769618" y="2275416"/>
            <a:ext cx="10805583" cy="6349"/>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0C4FA2C1-7860-479C-8B8B-6EA851A5765A}"/>
              </a:ext>
            </a:extLst>
          </p:cNvPr>
          <p:cNvSpPr/>
          <p:nvPr/>
        </p:nvSpPr>
        <p:spPr>
          <a:xfrm>
            <a:off x="854284"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cxnSp>
        <p:nvCxnSpPr>
          <p:cNvPr id="11" name="直接连接符 10">
            <a:extLst>
              <a:ext uri="{FF2B5EF4-FFF2-40B4-BE49-F238E27FC236}">
                <a16:creationId xmlns:a16="http://schemas.microsoft.com/office/drawing/2014/main" id="{F60FFFF4-97F8-4FBB-BB15-3AB60B9C1165}"/>
              </a:ext>
            </a:extLst>
          </p:cNvPr>
          <p:cNvCxnSpPr>
            <a:cxnSpLocks/>
          </p:cNvCxnSpPr>
          <p:nvPr/>
        </p:nvCxnSpPr>
        <p:spPr>
          <a:xfrm>
            <a:off x="212005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2CF108A7-0299-4135-8F4D-B02F4D108F1D}"/>
              </a:ext>
            </a:extLst>
          </p:cNvPr>
          <p:cNvSpPr/>
          <p:nvPr/>
        </p:nvSpPr>
        <p:spPr>
          <a:xfrm>
            <a:off x="1521034"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cxnSp>
        <p:nvCxnSpPr>
          <p:cNvPr id="13" name="直接连接符 12">
            <a:extLst>
              <a:ext uri="{FF2B5EF4-FFF2-40B4-BE49-F238E27FC236}">
                <a16:creationId xmlns:a16="http://schemas.microsoft.com/office/drawing/2014/main" id="{1BADC812-4777-48E0-947B-95EE7BA02146}"/>
              </a:ext>
            </a:extLst>
          </p:cNvPr>
          <p:cNvCxnSpPr>
            <a:cxnSpLocks/>
          </p:cNvCxnSpPr>
          <p:nvPr/>
        </p:nvCxnSpPr>
        <p:spPr>
          <a:xfrm>
            <a:off x="2791033"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2F86D06-59CB-42F0-9E70-67E4ADFC641F}"/>
              </a:ext>
            </a:extLst>
          </p:cNvPr>
          <p:cNvCxnSpPr>
            <a:cxnSpLocks/>
          </p:cNvCxnSpPr>
          <p:nvPr/>
        </p:nvCxnSpPr>
        <p:spPr>
          <a:xfrm>
            <a:off x="480610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9FC9901-59FE-4843-853D-AD43842D5443}"/>
              </a:ext>
            </a:extLst>
          </p:cNvPr>
          <p:cNvCxnSpPr>
            <a:cxnSpLocks/>
          </p:cNvCxnSpPr>
          <p:nvPr/>
        </p:nvCxnSpPr>
        <p:spPr>
          <a:xfrm>
            <a:off x="547920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C5E0CA6-D141-4B0E-A0C4-EFB5AFB4E3AF}"/>
              </a:ext>
            </a:extLst>
          </p:cNvPr>
          <p:cNvCxnSpPr>
            <a:cxnSpLocks/>
          </p:cNvCxnSpPr>
          <p:nvPr/>
        </p:nvCxnSpPr>
        <p:spPr>
          <a:xfrm>
            <a:off x="6198866"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095D976-BA5F-4898-87F2-A3BCABADC4A9}"/>
              </a:ext>
            </a:extLst>
          </p:cNvPr>
          <p:cNvCxnSpPr>
            <a:cxnSpLocks/>
          </p:cNvCxnSpPr>
          <p:nvPr/>
        </p:nvCxnSpPr>
        <p:spPr>
          <a:xfrm>
            <a:off x="6871966"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944381C-78BD-45AE-8954-913D4A975100}"/>
              </a:ext>
            </a:extLst>
          </p:cNvPr>
          <p:cNvCxnSpPr>
            <a:cxnSpLocks/>
          </p:cNvCxnSpPr>
          <p:nvPr/>
        </p:nvCxnSpPr>
        <p:spPr>
          <a:xfrm>
            <a:off x="754295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23A038D-AEF7-4E5D-B02E-D1644CBDD90E}"/>
              </a:ext>
            </a:extLst>
          </p:cNvPr>
          <p:cNvCxnSpPr>
            <a:cxnSpLocks/>
          </p:cNvCxnSpPr>
          <p:nvPr/>
        </p:nvCxnSpPr>
        <p:spPr>
          <a:xfrm>
            <a:off x="821605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40C2CF7-C9DD-460C-AE31-5CA65F00D200}"/>
              </a:ext>
            </a:extLst>
          </p:cNvPr>
          <p:cNvCxnSpPr>
            <a:cxnSpLocks/>
          </p:cNvCxnSpPr>
          <p:nvPr/>
        </p:nvCxnSpPr>
        <p:spPr>
          <a:xfrm>
            <a:off x="8887033"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2237A86-9C67-43F0-8DDF-D4EFA67C696B}"/>
              </a:ext>
            </a:extLst>
          </p:cNvPr>
          <p:cNvCxnSpPr>
            <a:cxnSpLocks/>
          </p:cNvCxnSpPr>
          <p:nvPr/>
        </p:nvCxnSpPr>
        <p:spPr>
          <a:xfrm>
            <a:off x="9558017"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439C95B-56C7-40E5-AFCA-F40D39C7DD15}"/>
              </a:ext>
            </a:extLst>
          </p:cNvPr>
          <p:cNvCxnSpPr>
            <a:cxnSpLocks/>
          </p:cNvCxnSpPr>
          <p:nvPr/>
        </p:nvCxnSpPr>
        <p:spPr>
          <a:xfrm>
            <a:off x="10231117"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7FC3D32-257C-4F4F-963F-4D70AE49618A}"/>
              </a:ext>
            </a:extLst>
          </p:cNvPr>
          <p:cNvCxnSpPr>
            <a:cxnSpLocks/>
          </p:cNvCxnSpPr>
          <p:nvPr/>
        </p:nvCxnSpPr>
        <p:spPr>
          <a:xfrm>
            <a:off x="1090210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87988F8-E015-4735-87D5-4D316F3C76FE}"/>
              </a:ext>
            </a:extLst>
          </p:cNvPr>
          <p:cNvCxnSpPr>
            <a:cxnSpLocks/>
          </p:cNvCxnSpPr>
          <p:nvPr/>
        </p:nvCxnSpPr>
        <p:spPr>
          <a:xfrm>
            <a:off x="1157520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097D475A-9A47-49BA-8130-9AFBD511AF5B}"/>
              </a:ext>
            </a:extLst>
          </p:cNvPr>
          <p:cNvSpPr/>
          <p:nvPr/>
        </p:nvSpPr>
        <p:spPr>
          <a:xfrm>
            <a:off x="2217418"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28" name="矩形 27">
            <a:extLst>
              <a:ext uri="{FF2B5EF4-FFF2-40B4-BE49-F238E27FC236}">
                <a16:creationId xmlns:a16="http://schemas.microsoft.com/office/drawing/2014/main" id="{3103FC64-A467-49F3-A6B4-BD7BD47B71DD}"/>
              </a:ext>
            </a:extLst>
          </p:cNvPr>
          <p:cNvSpPr/>
          <p:nvPr/>
        </p:nvSpPr>
        <p:spPr>
          <a:xfrm>
            <a:off x="2884167"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29" name="矩形 28">
            <a:extLst>
              <a:ext uri="{FF2B5EF4-FFF2-40B4-BE49-F238E27FC236}">
                <a16:creationId xmlns:a16="http://schemas.microsoft.com/office/drawing/2014/main" id="{5064CD42-8213-47F5-97C5-1C0FF815C725}"/>
              </a:ext>
            </a:extLst>
          </p:cNvPr>
          <p:cNvSpPr/>
          <p:nvPr/>
        </p:nvSpPr>
        <p:spPr>
          <a:xfrm>
            <a:off x="3523400" y="1775884"/>
            <a:ext cx="546945" cy="338554"/>
          </a:xfrm>
          <a:prstGeom prst="rect">
            <a:avLst/>
          </a:prstGeom>
        </p:spPr>
        <p:txBody>
          <a:bodyPr wrap="square">
            <a:spAutoFit/>
          </a:bodyPr>
          <a:lstStyle/>
          <a:p>
            <a:pPr>
              <a:defRPr/>
            </a:pPr>
            <a:r>
              <a:rPr lang="en-US" altLang="zh-CN" sz="1600" dirty="0">
                <a:latin typeface="微软雅黑" panose="020B0503020204020204" pitchFamily="34" charset="-122"/>
                <a:ea typeface="Alibaba PuHuiTi R"/>
              </a:rPr>
              <a:t>null</a:t>
            </a:r>
            <a:endParaRPr lang="zh-CN" altLang="en-US" sz="1600" dirty="0">
              <a:latin typeface="微软雅黑" panose="020B0503020204020204" pitchFamily="34" charset="-122"/>
              <a:ea typeface="Alibaba PuHuiTi R"/>
            </a:endParaRPr>
          </a:p>
        </p:txBody>
      </p:sp>
      <p:sp>
        <p:nvSpPr>
          <p:cNvPr id="30" name="矩形 29">
            <a:extLst>
              <a:ext uri="{FF2B5EF4-FFF2-40B4-BE49-F238E27FC236}">
                <a16:creationId xmlns:a16="http://schemas.microsoft.com/office/drawing/2014/main" id="{5A94079E-3238-40C9-ADA8-9EB79B434288}"/>
              </a:ext>
            </a:extLst>
          </p:cNvPr>
          <p:cNvSpPr/>
          <p:nvPr/>
        </p:nvSpPr>
        <p:spPr>
          <a:xfrm>
            <a:off x="4207084"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1" name="矩形 30">
            <a:extLst>
              <a:ext uri="{FF2B5EF4-FFF2-40B4-BE49-F238E27FC236}">
                <a16:creationId xmlns:a16="http://schemas.microsoft.com/office/drawing/2014/main" id="{64352502-E2A2-403D-A840-ED54DE51F912}"/>
              </a:ext>
            </a:extLst>
          </p:cNvPr>
          <p:cNvSpPr/>
          <p:nvPr/>
        </p:nvSpPr>
        <p:spPr>
          <a:xfrm>
            <a:off x="4903467"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2" name="矩形 31">
            <a:extLst>
              <a:ext uri="{FF2B5EF4-FFF2-40B4-BE49-F238E27FC236}">
                <a16:creationId xmlns:a16="http://schemas.microsoft.com/office/drawing/2014/main" id="{4C301F48-5583-493D-AB1D-1A109DB43325}"/>
              </a:ext>
            </a:extLst>
          </p:cNvPr>
          <p:cNvSpPr/>
          <p:nvPr/>
        </p:nvSpPr>
        <p:spPr>
          <a:xfrm>
            <a:off x="5570218"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3" name="矩形 32">
            <a:extLst>
              <a:ext uri="{FF2B5EF4-FFF2-40B4-BE49-F238E27FC236}">
                <a16:creationId xmlns:a16="http://schemas.microsoft.com/office/drawing/2014/main" id="{C9AA140A-8675-4DB5-AAFD-92B0877C1719}"/>
              </a:ext>
            </a:extLst>
          </p:cNvPr>
          <p:cNvSpPr/>
          <p:nvPr/>
        </p:nvSpPr>
        <p:spPr>
          <a:xfrm>
            <a:off x="6289884"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4" name="矩形 33">
            <a:extLst>
              <a:ext uri="{FF2B5EF4-FFF2-40B4-BE49-F238E27FC236}">
                <a16:creationId xmlns:a16="http://schemas.microsoft.com/office/drawing/2014/main" id="{025458F7-75DA-4E7D-B3F7-E6F31000C97F}"/>
              </a:ext>
            </a:extLst>
          </p:cNvPr>
          <p:cNvSpPr/>
          <p:nvPr/>
        </p:nvSpPr>
        <p:spPr>
          <a:xfrm>
            <a:off x="6954518"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5" name="矩形 34">
            <a:extLst>
              <a:ext uri="{FF2B5EF4-FFF2-40B4-BE49-F238E27FC236}">
                <a16:creationId xmlns:a16="http://schemas.microsoft.com/office/drawing/2014/main" id="{98DA4647-A9AA-41EA-9E54-84F7E5742A6A}"/>
              </a:ext>
            </a:extLst>
          </p:cNvPr>
          <p:cNvSpPr/>
          <p:nvPr/>
        </p:nvSpPr>
        <p:spPr>
          <a:xfrm>
            <a:off x="7653018"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6" name="矩形 35">
            <a:extLst>
              <a:ext uri="{FF2B5EF4-FFF2-40B4-BE49-F238E27FC236}">
                <a16:creationId xmlns:a16="http://schemas.microsoft.com/office/drawing/2014/main" id="{7F418C73-1215-4BAF-9E38-DCEE2E86E16D}"/>
              </a:ext>
            </a:extLst>
          </p:cNvPr>
          <p:cNvSpPr/>
          <p:nvPr/>
        </p:nvSpPr>
        <p:spPr>
          <a:xfrm>
            <a:off x="8317651"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7" name="矩形 36">
            <a:extLst>
              <a:ext uri="{FF2B5EF4-FFF2-40B4-BE49-F238E27FC236}">
                <a16:creationId xmlns:a16="http://schemas.microsoft.com/office/drawing/2014/main" id="{5193202D-B146-4F6C-BF8F-77D538E26E85}"/>
              </a:ext>
            </a:extLst>
          </p:cNvPr>
          <p:cNvSpPr/>
          <p:nvPr/>
        </p:nvSpPr>
        <p:spPr>
          <a:xfrm>
            <a:off x="8975934"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8" name="矩形 37">
            <a:extLst>
              <a:ext uri="{FF2B5EF4-FFF2-40B4-BE49-F238E27FC236}">
                <a16:creationId xmlns:a16="http://schemas.microsoft.com/office/drawing/2014/main" id="{B3D534AD-5842-4631-91EA-1F95E2AC7064}"/>
              </a:ext>
            </a:extLst>
          </p:cNvPr>
          <p:cNvSpPr/>
          <p:nvPr/>
        </p:nvSpPr>
        <p:spPr>
          <a:xfrm>
            <a:off x="9640567"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9" name="矩形 38">
            <a:extLst>
              <a:ext uri="{FF2B5EF4-FFF2-40B4-BE49-F238E27FC236}">
                <a16:creationId xmlns:a16="http://schemas.microsoft.com/office/drawing/2014/main" id="{EF38C6F1-D43E-482A-9A16-7EEACBCAC72A}"/>
              </a:ext>
            </a:extLst>
          </p:cNvPr>
          <p:cNvSpPr/>
          <p:nvPr/>
        </p:nvSpPr>
        <p:spPr>
          <a:xfrm>
            <a:off x="10339067"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40" name="矩形 39">
            <a:extLst>
              <a:ext uri="{FF2B5EF4-FFF2-40B4-BE49-F238E27FC236}">
                <a16:creationId xmlns:a16="http://schemas.microsoft.com/office/drawing/2014/main" id="{403079E0-AB2B-4FE1-8AE2-E5CD0EBE631B}"/>
              </a:ext>
            </a:extLst>
          </p:cNvPr>
          <p:cNvSpPr/>
          <p:nvPr/>
        </p:nvSpPr>
        <p:spPr>
          <a:xfrm>
            <a:off x="11003700"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41" name="矩形 40">
            <a:extLst>
              <a:ext uri="{FF2B5EF4-FFF2-40B4-BE49-F238E27FC236}">
                <a16:creationId xmlns:a16="http://schemas.microsoft.com/office/drawing/2014/main" id="{A269F245-4005-4198-BC4F-9215E2BB440B}"/>
              </a:ext>
            </a:extLst>
          </p:cNvPr>
          <p:cNvSpPr/>
          <p:nvPr/>
        </p:nvSpPr>
        <p:spPr>
          <a:xfrm>
            <a:off x="943184"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0</a:t>
            </a:r>
            <a:endParaRPr lang="zh-CN" altLang="en-US" sz="1600" dirty="0">
              <a:ea typeface="Alibaba PuHuiTi R"/>
            </a:endParaRPr>
          </a:p>
        </p:txBody>
      </p:sp>
      <p:sp>
        <p:nvSpPr>
          <p:cNvPr id="42" name="矩形 41">
            <a:extLst>
              <a:ext uri="{FF2B5EF4-FFF2-40B4-BE49-F238E27FC236}">
                <a16:creationId xmlns:a16="http://schemas.microsoft.com/office/drawing/2014/main" id="{66F71576-7715-4A8E-ABA3-BB090697A0E7}"/>
              </a:ext>
            </a:extLst>
          </p:cNvPr>
          <p:cNvSpPr/>
          <p:nvPr/>
        </p:nvSpPr>
        <p:spPr>
          <a:xfrm>
            <a:off x="160781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a:t>
            </a:r>
            <a:endParaRPr lang="zh-CN" altLang="en-US" sz="1600" dirty="0">
              <a:ea typeface="Alibaba PuHuiTi R"/>
            </a:endParaRPr>
          </a:p>
        </p:txBody>
      </p:sp>
      <p:sp>
        <p:nvSpPr>
          <p:cNvPr id="43" name="矩形 42">
            <a:extLst>
              <a:ext uri="{FF2B5EF4-FFF2-40B4-BE49-F238E27FC236}">
                <a16:creationId xmlns:a16="http://schemas.microsoft.com/office/drawing/2014/main" id="{F448B3C4-BC25-4FA2-93C8-33982661B21C}"/>
              </a:ext>
            </a:extLst>
          </p:cNvPr>
          <p:cNvSpPr/>
          <p:nvPr/>
        </p:nvSpPr>
        <p:spPr>
          <a:xfrm>
            <a:off x="230631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2</a:t>
            </a:r>
            <a:endParaRPr lang="zh-CN" altLang="en-US" sz="1600" dirty="0">
              <a:ea typeface="Alibaba PuHuiTi R"/>
            </a:endParaRPr>
          </a:p>
        </p:txBody>
      </p:sp>
      <p:sp>
        <p:nvSpPr>
          <p:cNvPr id="44" name="矩形 43">
            <a:extLst>
              <a:ext uri="{FF2B5EF4-FFF2-40B4-BE49-F238E27FC236}">
                <a16:creationId xmlns:a16="http://schemas.microsoft.com/office/drawing/2014/main" id="{1D1B81D8-ACF6-418A-A318-D81BD890DC5D}"/>
              </a:ext>
            </a:extLst>
          </p:cNvPr>
          <p:cNvSpPr/>
          <p:nvPr/>
        </p:nvSpPr>
        <p:spPr>
          <a:xfrm>
            <a:off x="2970951"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3</a:t>
            </a:r>
            <a:endParaRPr lang="zh-CN" altLang="en-US" sz="1600" dirty="0">
              <a:ea typeface="Alibaba PuHuiTi R"/>
            </a:endParaRPr>
          </a:p>
        </p:txBody>
      </p:sp>
      <p:sp>
        <p:nvSpPr>
          <p:cNvPr id="45" name="矩形 44">
            <a:extLst>
              <a:ext uri="{FF2B5EF4-FFF2-40B4-BE49-F238E27FC236}">
                <a16:creationId xmlns:a16="http://schemas.microsoft.com/office/drawing/2014/main" id="{189FBC6B-07F1-4D16-94BD-E4EDD8348CB8}"/>
              </a:ext>
            </a:extLst>
          </p:cNvPr>
          <p:cNvSpPr/>
          <p:nvPr/>
        </p:nvSpPr>
        <p:spPr>
          <a:xfrm>
            <a:off x="3629233"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4</a:t>
            </a:r>
            <a:endParaRPr lang="zh-CN" altLang="en-US" sz="1600" dirty="0">
              <a:ea typeface="Alibaba PuHuiTi R"/>
            </a:endParaRPr>
          </a:p>
        </p:txBody>
      </p:sp>
      <p:sp>
        <p:nvSpPr>
          <p:cNvPr id="46" name="矩形 45">
            <a:extLst>
              <a:ext uri="{FF2B5EF4-FFF2-40B4-BE49-F238E27FC236}">
                <a16:creationId xmlns:a16="http://schemas.microsoft.com/office/drawing/2014/main" id="{E0A88931-CE51-4029-8A66-031F513F10AB}"/>
              </a:ext>
            </a:extLst>
          </p:cNvPr>
          <p:cNvSpPr/>
          <p:nvPr/>
        </p:nvSpPr>
        <p:spPr>
          <a:xfrm>
            <a:off x="429386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5</a:t>
            </a:r>
            <a:endParaRPr lang="zh-CN" altLang="en-US" sz="1600" dirty="0">
              <a:ea typeface="Alibaba PuHuiTi R"/>
            </a:endParaRPr>
          </a:p>
        </p:txBody>
      </p:sp>
      <p:sp>
        <p:nvSpPr>
          <p:cNvPr id="47" name="矩形 46">
            <a:extLst>
              <a:ext uri="{FF2B5EF4-FFF2-40B4-BE49-F238E27FC236}">
                <a16:creationId xmlns:a16="http://schemas.microsoft.com/office/drawing/2014/main" id="{BDCD3623-CA44-4CC2-9B40-11483CB4D8F1}"/>
              </a:ext>
            </a:extLst>
          </p:cNvPr>
          <p:cNvSpPr/>
          <p:nvPr/>
        </p:nvSpPr>
        <p:spPr>
          <a:xfrm>
            <a:off x="499236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6</a:t>
            </a:r>
            <a:endParaRPr lang="zh-CN" altLang="en-US" sz="1600" dirty="0">
              <a:ea typeface="Alibaba PuHuiTi R"/>
            </a:endParaRPr>
          </a:p>
        </p:txBody>
      </p:sp>
      <p:sp>
        <p:nvSpPr>
          <p:cNvPr id="48" name="矩形 47">
            <a:extLst>
              <a:ext uri="{FF2B5EF4-FFF2-40B4-BE49-F238E27FC236}">
                <a16:creationId xmlns:a16="http://schemas.microsoft.com/office/drawing/2014/main" id="{805908F3-D2F6-4018-B6C7-2D6F2EA7B499}"/>
              </a:ext>
            </a:extLst>
          </p:cNvPr>
          <p:cNvSpPr/>
          <p:nvPr/>
        </p:nvSpPr>
        <p:spPr>
          <a:xfrm>
            <a:off x="5657000"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7</a:t>
            </a:r>
            <a:endParaRPr lang="zh-CN" altLang="en-US" sz="1600" dirty="0">
              <a:ea typeface="Alibaba PuHuiTi R"/>
            </a:endParaRPr>
          </a:p>
        </p:txBody>
      </p:sp>
      <p:sp>
        <p:nvSpPr>
          <p:cNvPr id="49" name="矩形 48">
            <a:extLst>
              <a:ext uri="{FF2B5EF4-FFF2-40B4-BE49-F238E27FC236}">
                <a16:creationId xmlns:a16="http://schemas.microsoft.com/office/drawing/2014/main" id="{597FA6D2-2906-4390-95EA-73D862DC94FE}"/>
              </a:ext>
            </a:extLst>
          </p:cNvPr>
          <p:cNvSpPr/>
          <p:nvPr/>
        </p:nvSpPr>
        <p:spPr>
          <a:xfrm>
            <a:off x="637666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8</a:t>
            </a:r>
            <a:endParaRPr lang="zh-CN" altLang="en-US" sz="1600" dirty="0">
              <a:ea typeface="Alibaba PuHuiTi R"/>
            </a:endParaRPr>
          </a:p>
        </p:txBody>
      </p:sp>
      <p:sp>
        <p:nvSpPr>
          <p:cNvPr id="50" name="矩形 49">
            <a:extLst>
              <a:ext uri="{FF2B5EF4-FFF2-40B4-BE49-F238E27FC236}">
                <a16:creationId xmlns:a16="http://schemas.microsoft.com/office/drawing/2014/main" id="{1197A8F8-6FB5-4A1D-A672-61C46C6E3966}"/>
              </a:ext>
            </a:extLst>
          </p:cNvPr>
          <p:cNvSpPr/>
          <p:nvPr/>
        </p:nvSpPr>
        <p:spPr>
          <a:xfrm>
            <a:off x="704341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9</a:t>
            </a:r>
            <a:endParaRPr lang="zh-CN" altLang="en-US" sz="1600" dirty="0">
              <a:ea typeface="Alibaba PuHuiTi R"/>
            </a:endParaRPr>
          </a:p>
        </p:txBody>
      </p:sp>
      <p:sp>
        <p:nvSpPr>
          <p:cNvPr id="51" name="矩形 50">
            <a:extLst>
              <a:ext uri="{FF2B5EF4-FFF2-40B4-BE49-F238E27FC236}">
                <a16:creationId xmlns:a16="http://schemas.microsoft.com/office/drawing/2014/main" id="{8E4622E3-8BC2-4C10-A260-4B0B2BFBB1C5}"/>
              </a:ext>
            </a:extLst>
          </p:cNvPr>
          <p:cNvSpPr/>
          <p:nvPr/>
        </p:nvSpPr>
        <p:spPr>
          <a:xfrm>
            <a:off x="7661484"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10</a:t>
            </a:r>
            <a:endParaRPr lang="zh-CN" altLang="en-US" sz="1600" dirty="0">
              <a:ea typeface="Alibaba PuHuiTi R"/>
            </a:endParaRPr>
          </a:p>
        </p:txBody>
      </p:sp>
      <p:sp>
        <p:nvSpPr>
          <p:cNvPr id="52" name="矩形 51">
            <a:extLst>
              <a:ext uri="{FF2B5EF4-FFF2-40B4-BE49-F238E27FC236}">
                <a16:creationId xmlns:a16="http://schemas.microsoft.com/office/drawing/2014/main" id="{5E7A2FA3-2070-487D-B70F-7B77E2ECA6CA}"/>
              </a:ext>
            </a:extLst>
          </p:cNvPr>
          <p:cNvSpPr/>
          <p:nvPr/>
        </p:nvSpPr>
        <p:spPr>
          <a:xfrm>
            <a:off x="8328233"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11</a:t>
            </a:r>
            <a:endParaRPr lang="zh-CN" altLang="en-US" sz="1600" dirty="0">
              <a:ea typeface="Alibaba PuHuiTi R"/>
            </a:endParaRPr>
          </a:p>
        </p:txBody>
      </p:sp>
      <p:sp>
        <p:nvSpPr>
          <p:cNvPr id="53" name="矩形 52">
            <a:extLst>
              <a:ext uri="{FF2B5EF4-FFF2-40B4-BE49-F238E27FC236}">
                <a16:creationId xmlns:a16="http://schemas.microsoft.com/office/drawing/2014/main" id="{39391A35-CFD8-49AD-81D3-36472B9C4ED7}"/>
              </a:ext>
            </a:extLst>
          </p:cNvPr>
          <p:cNvSpPr/>
          <p:nvPr/>
        </p:nvSpPr>
        <p:spPr>
          <a:xfrm>
            <a:off x="8986517"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12</a:t>
            </a:r>
            <a:endParaRPr lang="zh-CN" altLang="en-US" sz="1600" dirty="0">
              <a:ea typeface="Alibaba PuHuiTi R"/>
            </a:endParaRPr>
          </a:p>
        </p:txBody>
      </p:sp>
      <p:sp>
        <p:nvSpPr>
          <p:cNvPr id="54" name="矩形 53">
            <a:extLst>
              <a:ext uri="{FF2B5EF4-FFF2-40B4-BE49-F238E27FC236}">
                <a16:creationId xmlns:a16="http://schemas.microsoft.com/office/drawing/2014/main" id="{06CE39A7-A2B7-4174-A362-2B4DD47368C3}"/>
              </a:ext>
            </a:extLst>
          </p:cNvPr>
          <p:cNvSpPr/>
          <p:nvPr/>
        </p:nvSpPr>
        <p:spPr>
          <a:xfrm>
            <a:off x="9651151"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13</a:t>
            </a:r>
            <a:endParaRPr lang="zh-CN" altLang="en-US" sz="1600" dirty="0">
              <a:ea typeface="Alibaba PuHuiTi R"/>
            </a:endParaRPr>
          </a:p>
        </p:txBody>
      </p:sp>
      <p:sp>
        <p:nvSpPr>
          <p:cNvPr id="55" name="矩形 54">
            <a:extLst>
              <a:ext uri="{FF2B5EF4-FFF2-40B4-BE49-F238E27FC236}">
                <a16:creationId xmlns:a16="http://schemas.microsoft.com/office/drawing/2014/main" id="{2ACD3C91-D719-47AA-BE19-EE1069C67352}"/>
              </a:ext>
            </a:extLst>
          </p:cNvPr>
          <p:cNvSpPr/>
          <p:nvPr/>
        </p:nvSpPr>
        <p:spPr>
          <a:xfrm>
            <a:off x="10349651"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14</a:t>
            </a:r>
            <a:endParaRPr lang="zh-CN" altLang="en-US" sz="1600" dirty="0">
              <a:ea typeface="Alibaba PuHuiTi R"/>
            </a:endParaRPr>
          </a:p>
        </p:txBody>
      </p:sp>
      <p:sp>
        <p:nvSpPr>
          <p:cNvPr id="56" name="矩形 55">
            <a:extLst>
              <a:ext uri="{FF2B5EF4-FFF2-40B4-BE49-F238E27FC236}">
                <a16:creationId xmlns:a16="http://schemas.microsoft.com/office/drawing/2014/main" id="{62993B67-AA05-4911-8E25-2158D6DF5F10}"/>
              </a:ext>
            </a:extLst>
          </p:cNvPr>
          <p:cNvSpPr/>
          <p:nvPr/>
        </p:nvSpPr>
        <p:spPr>
          <a:xfrm>
            <a:off x="11014284"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15</a:t>
            </a:r>
            <a:endParaRPr lang="zh-CN" altLang="en-US" sz="1600" dirty="0">
              <a:ea typeface="Alibaba PuHuiTi R"/>
            </a:endParaRPr>
          </a:p>
        </p:txBody>
      </p:sp>
      <p:sp>
        <p:nvSpPr>
          <p:cNvPr id="2" name="矩形 1">
            <a:extLst>
              <a:ext uri="{FF2B5EF4-FFF2-40B4-BE49-F238E27FC236}">
                <a16:creationId xmlns:a16="http://schemas.microsoft.com/office/drawing/2014/main" id="{860589D5-1847-42D9-8DAE-F5A00A5BCE2A}"/>
              </a:ext>
            </a:extLst>
          </p:cNvPr>
          <p:cNvSpPr/>
          <p:nvPr/>
        </p:nvSpPr>
        <p:spPr>
          <a:xfrm>
            <a:off x="10576134" y="1079500"/>
            <a:ext cx="816249"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table[]</a:t>
            </a:r>
            <a:endParaRPr lang="zh-CN" altLang="en-US" sz="1600" dirty="0">
              <a:ea typeface="Alibaba PuHuiTi R"/>
            </a:endParaRPr>
          </a:p>
        </p:txBody>
      </p:sp>
      <p:cxnSp>
        <p:nvCxnSpPr>
          <p:cNvPr id="15" name="直接连接符 14">
            <a:extLst>
              <a:ext uri="{FF2B5EF4-FFF2-40B4-BE49-F238E27FC236}">
                <a16:creationId xmlns:a16="http://schemas.microsoft.com/office/drawing/2014/main" id="{D671929C-2148-49E8-A006-C260BCD403FD}"/>
              </a:ext>
            </a:extLst>
          </p:cNvPr>
          <p:cNvCxnSpPr>
            <a:cxnSpLocks/>
          </p:cNvCxnSpPr>
          <p:nvPr/>
        </p:nvCxnSpPr>
        <p:spPr>
          <a:xfrm>
            <a:off x="4135117"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DF6C1CE-FD63-4075-9399-FE636D792325}"/>
              </a:ext>
            </a:extLst>
          </p:cNvPr>
          <p:cNvCxnSpPr>
            <a:cxnSpLocks/>
          </p:cNvCxnSpPr>
          <p:nvPr/>
        </p:nvCxnSpPr>
        <p:spPr>
          <a:xfrm>
            <a:off x="3462017"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AF49D4C-23B2-49F7-88D1-1BD9681222EB}"/>
              </a:ext>
            </a:extLst>
          </p:cNvPr>
          <p:cNvCxnSpPr>
            <a:cxnSpLocks/>
          </p:cNvCxnSpPr>
          <p:nvPr/>
        </p:nvCxnSpPr>
        <p:spPr>
          <a:xfrm>
            <a:off x="769617"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8D7D69A-1253-4BDF-B027-ACF7E4A1A313}"/>
              </a:ext>
            </a:extLst>
          </p:cNvPr>
          <p:cNvCxnSpPr>
            <a:cxnSpLocks/>
          </p:cNvCxnSpPr>
          <p:nvPr/>
        </p:nvCxnSpPr>
        <p:spPr>
          <a:xfrm>
            <a:off x="144695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3256291A-6447-4C28-90F2-B0D1AF805C66}"/>
              </a:ext>
            </a:extLst>
          </p:cNvPr>
          <p:cNvSpPr/>
          <p:nvPr/>
        </p:nvSpPr>
        <p:spPr>
          <a:xfrm>
            <a:off x="5409012" y="2814631"/>
            <a:ext cx="6889663" cy="1996765"/>
          </a:xfrm>
          <a:prstGeom prst="rect">
            <a:avLst/>
          </a:prstGeom>
        </p:spPr>
        <p:txBody>
          <a:bodyPr wrap="square">
            <a:spAutoFit/>
          </a:bodyPr>
          <a:lstStyle/>
          <a:p>
            <a:pPr marL="342900" indent="-342900">
              <a:lnSpc>
                <a:spcPct val="200000"/>
              </a:lnSpc>
              <a:buFont typeface="+mj-ea"/>
              <a:buAutoNum type="circleNumDbPlain"/>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创建一个默认长度</a:t>
            </a: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16</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的数组，默认加载因子为</a:t>
            </a: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0.75</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，数组名</a:t>
            </a:r>
            <a:r>
              <a:rPr lang="en-US" altLang="zh-CN"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table</a:t>
            </a:r>
          </a:p>
          <a:p>
            <a:pPr marL="342900" indent="-342900">
              <a:lnSpc>
                <a:spcPct val="200000"/>
              </a:lnSpc>
              <a:buFont typeface="+mj-ea"/>
              <a:buAutoNum type="circleNumDbPlain"/>
              <a:defRPr/>
            </a:pPr>
            <a:r>
              <a:rPr lang="zh-CN" altLang="en-US"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使用元素的</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哈希值</a:t>
            </a:r>
            <a:r>
              <a:rPr lang="zh-CN" altLang="en-US"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对</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数组的长度做运算</a:t>
            </a:r>
            <a:r>
              <a:rPr lang="zh-CN" altLang="en-US"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计算出应存入的位置</a:t>
            </a:r>
            <a:endParaRPr lang="en-US" altLang="zh-CN"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42900" indent="-342900">
              <a:lnSpc>
                <a:spcPct val="200000"/>
              </a:lnSpc>
              <a:buFont typeface="+mj-ea"/>
              <a:buAutoNum type="circleNumDbPlain"/>
              <a:defRPr/>
            </a:pPr>
            <a:r>
              <a:rPr lang="zh-CN" altLang="en-US"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判断当前位置是否为</a:t>
            </a:r>
            <a:r>
              <a:rPr lang="en-US" altLang="zh-CN"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null</a:t>
            </a:r>
            <a:r>
              <a:rPr lang="zh-CN" altLang="en-US"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，如果是</a:t>
            </a:r>
            <a:r>
              <a:rPr lang="en-US" altLang="zh-CN"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null</a:t>
            </a:r>
            <a:r>
              <a:rPr lang="zh-CN" altLang="en-US"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直接存入</a:t>
            </a:r>
            <a:endPar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00000"/>
              </a:lnSpc>
              <a:defRPr/>
            </a:pP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p>
        </p:txBody>
      </p:sp>
      <p:sp>
        <p:nvSpPr>
          <p:cNvPr id="59" name="椭圆 58">
            <a:extLst>
              <a:ext uri="{FF2B5EF4-FFF2-40B4-BE49-F238E27FC236}">
                <a16:creationId xmlns:a16="http://schemas.microsoft.com/office/drawing/2014/main" id="{2AB34BD7-EE35-479F-91DF-69B6E01DE61E}"/>
              </a:ext>
            </a:extLst>
          </p:cNvPr>
          <p:cNvSpPr/>
          <p:nvPr/>
        </p:nvSpPr>
        <p:spPr>
          <a:xfrm>
            <a:off x="647273" y="3149787"/>
            <a:ext cx="480483" cy="480483"/>
          </a:xfrm>
          <a:prstGeom prst="ellipse">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0000"/>
              </a:solidFill>
            </a:endParaRPr>
          </a:p>
        </p:txBody>
      </p:sp>
      <p:cxnSp>
        <p:nvCxnSpPr>
          <p:cNvPr id="60" name="直接箭头连接符 59">
            <a:extLst>
              <a:ext uri="{FF2B5EF4-FFF2-40B4-BE49-F238E27FC236}">
                <a16:creationId xmlns:a16="http://schemas.microsoft.com/office/drawing/2014/main" id="{8566AAEB-B478-492B-B2AC-72BE325959B3}"/>
              </a:ext>
            </a:extLst>
          </p:cNvPr>
          <p:cNvCxnSpPr>
            <a:cxnSpLocks/>
            <a:endCxn id="44" idx="1"/>
          </p:cNvCxnSpPr>
          <p:nvPr/>
        </p:nvCxnSpPr>
        <p:spPr>
          <a:xfrm flipV="1">
            <a:off x="1127756" y="2446810"/>
            <a:ext cx="1843195" cy="85102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0" name="椭圆 69">
            <a:extLst>
              <a:ext uri="{FF2B5EF4-FFF2-40B4-BE49-F238E27FC236}">
                <a16:creationId xmlns:a16="http://schemas.microsoft.com/office/drawing/2014/main" id="{2C79F28C-65A9-4EC3-9DDE-C60156CCEA2E}"/>
              </a:ext>
            </a:extLst>
          </p:cNvPr>
          <p:cNvSpPr/>
          <p:nvPr/>
        </p:nvSpPr>
        <p:spPr>
          <a:xfrm>
            <a:off x="1432736" y="4224854"/>
            <a:ext cx="480483" cy="480483"/>
          </a:xfrm>
          <a:prstGeom prst="ellips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0000"/>
              </a:solidFill>
            </a:endParaRPr>
          </a:p>
        </p:txBody>
      </p:sp>
      <p:cxnSp>
        <p:nvCxnSpPr>
          <p:cNvPr id="71" name="直接箭头连接符 70">
            <a:extLst>
              <a:ext uri="{FF2B5EF4-FFF2-40B4-BE49-F238E27FC236}">
                <a16:creationId xmlns:a16="http://schemas.microsoft.com/office/drawing/2014/main" id="{CADCDFEF-4FD3-4E4E-A611-94D8E177301A}"/>
              </a:ext>
            </a:extLst>
          </p:cNvPr>
          <p:cNvCxnSpPr>
            <a:cxnSpLocks/>
          </p:cNvCxnSpPr>
          <p:nvPr/>
        </p:nvCxnSpPr>
        <p:spPr>
          <a:xfrm flipH="1" flipV="1">
            <a:off x="1092589" y="2531449"/>
            <a:ext cx="501239" cy="17171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36954E6-3D11-8955-F27C-89DCB8C3E7F9}"/>
              </a:ext>
            </a:extLst>
          </p:cNvPr>
          <p:cNvSpPr txBox="1"/>
          <p:nvPr/>
        </p:nvSpPr>
        <p:spPr>
          <a:xfrm>
            <a:off x="769618" y="934083"/>
            <a:ext cx="6731845" cy="466652"/>
          </a:xfrm>
          <a:prstGeom prst="rect">
            <a:avLst/>
          </a:prstGeom>
          <a:noFill/>
        </p:spPr>
        <p:txBody>
          <a:bodyPr wrap="square">
            <a:spAutoFit/>
          </a:bodyPr>
          <a:lstStyle/>
          <a:p>
            <a:pPr>
              <a:lnSpc>
                <a:spcPct val="150000"/>
              </a:lnSpc>
              <a:defRPr/>
            </a:pPr>
            <a:r>
              <a:rPr lang="en-US" altLang="zh-CN"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JDK8</a:t>
            </a: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之前的哈希表：</a:t>
            </a:r>
            <a:r>
              <a:rPr lang="zh-CN" altLang="en-US" sz="18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a:t>
            </a:r>
            <a:r>
              <a:rPr lang="en-US" altLang="zh-CN" sz="18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8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链表</a:t>
            </a:r>
            <a:endParaRPr lang="zh-CN" altLang="en-US"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a:extLst>
              <a:ext uri="{FF2B5EF4-FFF2-40B4-BE49-F238E27FC236}">
                <a16:creationId xmlns:a16="http://schemas.microsoft.com/office/drawing/2014/main" id="{C96C0AF7-755F-E7E8-DAFC-811A134A015F}"/>
              </a:ext>
            </a:extLst>
          </p:cNvPr>
          <p:cNvSpPr>
            <a:spLocks noGrp="1"/>
          </p:cNvSpPr>
          <p:nvPr>
            <p:ph type="title"/>
          </p:nvPr>
        </p:nvSpPr>
        <p:spPr/>
        <p:txBody>
          <a:bodyPr/>
          <a:lstStyle/>
          <a:p>
            <a:r>
              <a:rPr lang="en-US" altLang="zh-CN" dirty="0"/>
              <a:t>HashSet</a:t>
            </a:r>
            <a:r>
              <a:rPr lang="zh-CN" altLang="en-US" dirty="0"/>
              <a:t>集合的底层原理</a:t>
            </a:r>
          </a:p>
        </p:txBody>
      </p:sp>
    </p:spTree>
    <p:extLst>
      <p:ext uri="{BB962C8B-B14F-4D97-AF65-F5344CB8AC3E}">
        <p14:creationId xmlns:p14="http://schemas.microsoft.com/office/powerpoint/2010/main" val="23555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xEl>
                                              <p:pRg st="1" end="1"/>
                                            </p:txEl>
                                          </p:spTgt>
                                        </p:tgtEl>
                                        <p:attrNameLst>
                                          <p:attrName>style.visibility</p:attrName>
                                        </p:attrNameLst>
                                      </p:cBhvr>
                                      <p:to>
                                        <p:strVal val="visible"/>
                                      </p:to>
                                    </p:set>
                                    <p:animEffect transition="in" filter="wipe(left)">
                                      <p:cBhvr>
                                        <p:cTn id="12" dur="500"/>
                                        <p:tgtEl>
                                          <p:spTgt spid="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down)">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8">
                                            <p:txEl>
                                              <p:pRg st="2" end="2"/>
                                            </p:txEl>
                                          </p:spTgt>
                                        </p:tgtEl>
                                        <p:attrNameLst>
                                          <p:attrName>style.visibility</p:attrName>
                                        </p:attrNameLst>
                                      </p:cBhvr>
                                      <p:to>
                                        <p:strVal val="visible"/>
                                      </p:to>
                                    </p:set>
                                    <p:animEffect transition="in" filter="wipe(left)">
                                      <p:cBhvr>
                                        <p:cTn id="22" dur="500"/>
                                        <p:tgtEl>
                                          <p:spTgt spid="7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hidden"/>
                                      </p:to>
                                    </p:set>
                                  </p:childTnLst>
                                </p:cTn>
                              </p:par>
                              <p:par>
                                <p:cTn id="27" presetID="22" presetClass="exit" presetSubtype="4" fill="hold" nodeType="withEffect">
                                  <p:stCondLst>
                                    <p:cond delay="0"/>
                                  </p:stCondLst>
                                  <p:childTnLst>
                                    <p:animEffect transition="out" filter="wipe(down)">
                                      <p:cBhvr>
                                        <p:cTn id="28" dur="500"/>
                                        <p:tgtEl>
                                          <p:spTgt spid="60"/>
                                        </p:tgtEl>
                                      </p:cBhvr>
                                    </p:animEffect>
                                    <p:set>
                                      <p:cBhvr>
                                        <p:cTn id="29" dur="1" fill="hold">
                                          <p:stCondLst>
                                            <p:cond delay="499"/>
                                          </p:stCondLst>
                                        </p:cTn>
                                        <p:tgtEl>
                                          <p:spTgt spid="60"/>
                                        </p:tgtEl>
                                        <p:attrNameLst>
                                          <p:attrName>style.visibility</p:attrName>
                                        </p:attrNameLst>
                                      </p:cBhvr>
                                      <p:to>
                                        <p:strVal val="hidden"/>
                                      </p:to>
                                    </p:set>
                                  </p:childTnLst>
                                </p:cTn>
                              </p:par>
                              <p:par>
                                <p:cTn id="30" presetID="42" presetClass="path" presetSubtype="0" accel="50000" decel="50000" fill="hold" grpId="1" nodeType="withEffect">
                                  <p:stCondLst>
                                    <p:cond delay="0"/>
                                  </p:stCondLst>
                                  <p:childTnLst>
                                    <p:animMotion origin="layout" path="M 3.54167E-6 -2.96296E-6 L 0.18554 -0.21203 " pathEditMode="relative" rAng="0" ptsTypes="AA">
                                      <p:cBhvr>
                                        <p:cTn id="31" dur="2000" fill="hold"/>
                                        <p:tgtEl>
                                          <p:spTgt spid="59"/>
                                        </p:tgtEl>
                                        <p:attrNameLst>
                                          <p:attrName>ppt_x</p:attrName>
                                          <p:attrName>ppt_y</p:attrName>
                                        </p:attrNameLst>
                                      </p:cBhvr>
                                      <p:rCtr x="9271" y="-10602"/>
                                    </p:animMotion>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ipe(down)">
                                      <p:cBhvr>
                                        <p:cTn id="40" dur="500"/>
                                        <p:tgtEl>
                                          <p:spTgt spid="7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71"/>
                                        </p:tgtEl>
                                        <p:attrNameLst>
                                          <p:attrName>style.visibility</p:attrName>
                                        </p:attrNameLst>
                                      </p:cBhvr>
                                      <p:to>
                                        <p:strVal val="hidden"/>
                                      </p:to>
                                    </p:set>
                                  </p:childTnLst>
                                </p:cTn>
                              </p:par>
                            </p:childTnLst>
                          </p:cTn>
                        </p:par>
                        <p:par>
                          <p:cTn id="45" fill="hold">
                            <p:stCondLst>
                              <p:cond delay="0"/>
                            </p:stCondLst>
                            <p:childTnLst>
                              <p:par>
                                <p:cTn id="46" presetID="1" presetClass="exit" presetSubtype="0" fill="hold" grpId="0" nodeType="afterEffect">
                                  <p:stCondLst>
                                    <p:cond delay="0"/>
                                  </p:stCondLst>
                                  <p:childTnLst>
                                    <p:set>
                                      <p:cBhvr>
                                        <p:cTn id="47" dur="1" fill="hold">
                                          <p:stCondLst>
                                            <p:cond delay="0"/>
                                          </p:stCondLst>
                                        </p:cTn>
                                        <p:tgtEl>
                                          <p:spTgt spid="10"/>
                                        </p:tgtEl>
                                        <p:attrNameLst>
                                          <p:attrName>style.visibility</p:attrName>
                                        </p:attrNameLst>
                                      </p:cBhvr>
                                      <p:to>
                                        <p:strVal val="hidden"/>
                                      </p:to>
                                    </p:set>
                                  </p:childTnLst>
                                </p:cTn>
                              </p:par>
                            </p:childTnLst>
                          </p:cTn>
                        </p:par>
                        <p:par>
                          <p:cTn id="48" fill="hold">
                            <p:stCondLst>
                              <p:cond delay="0"/>
                            </p:stCondLst>
                            <p:childTnLst>
                              <p:par>
                                <p:cTn id="49" presetID="42" presetClass="path" presetSubtype="0" accel="50000" decel="50000" fill="hold" grpId="1" nodeType="afterEffect">
                                  <p:stCondLst>
                                    <p:cond delay="0"/>
                                  </p:stCondLst>
                                  <p:childTnLst>
                                    <p:animMotion origin="layout" path="M 4.16667E-7 4.07407E-6 L -0.04766 -0.3625 " pathEditMode="relative" rAng="0" ptsTypes="AA">
                                      <p:cBhvr>
                                        <p:cTn id="50" dur="2000" fill="hold"/>
                                        <p:tgtEl>
                                          <p:spTgt spid="70"/>
                                        </p:tgtEl>
                                        <p:attrNameLst>
                                          <p:attrName>ppt_x</p:attrName>
                                          <p:attrName>ppt_y</p:attrName>
                                        </p:attrNameLst>
                                      </p:cBhvr>
                                      <p:rCtr x="-2383" y="-181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59" grpId="0" animBg="1"/>
      <p:bldP spid="59" grpId="1" animBg="1"/>
      <p:bldP spid="70" grpId="0" animBg="1"/>
      <p:bldP spid="7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椭圆 62">
            <a:extLst>
              <a:ext uri="{FF2B5EF4-FFF2-40B4-BE49-F238E27FC236}">
                <a16:creationId xmlns:a16="http://schemas.microsoft.com/office/drawing/2014/main" id="{7F6BE9D5-6E71-4F3C-B3A6-5D8661C9AEB9}"/>
              </a:ext>
            </a:extLst>
          </p:cNvPr>
          <p:cNvSpPr/>
          <p:nvPr/>
        </p:nvSpPr>
        <p:spPr>
          <a:xfrm>
            <a:off x="2888935" y="1682430"/>
            <a:ext cx="480483" cy="480483"/>
          </a:xfrm>
          <a:prstGeom prst="ellipse">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0000"/>
              </a:solidFill>
            </a:endParaRPr>
          </a:p>
        </p:txBody>
      </p:sp>
      <p:cxnSp>
        <p:nvCxnSpPr>
          <p:cNvPr id="5" name="直接连接符 4">
            <a:extLst>
              <a:ext uri="{FF2B5EF4-FFF2-40B4-BE49-F238E27FC236}">
                <a16:creationId xmlns:a16="http://schemas.microsoft.com/office/drawing/2014/main" id="{8DBC0FCA-5C40-4FCB-9AF6-A92162AB4D17}"/>
              </a:ext>
            </a:extLst>
          </p:cNvPr>
          <p:cNvCxnSpPr>
            <a:cxnSpLocks/>
          </p:cNvCxnSpPr>
          <p:nvPr/>
        </p:nvCxnSpPr>
        <p:spPr>
          <a:xfrm>
            <a:off x="769618" y="1604432"/>
            <a:ext cx="10805583"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7B8D306-7EE6-4EB6-8BA7-03C1450FB368}"/>
              </a:ext>
            </a:extLst>
          </p:cNvPr>
          <p:cNvCxnSpPr>
            <a:cxnSpLocks/>
          </p:cNvCxnSpPr>
          <p:nvPr/>
        </p:nvCxnSpPr>
        <p:spPr>
          <a:xfrm>
            <a:off x="769618" y="2275416"/>
            <a:ext cx="10805583" cy="6349"/>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0C4FA2C1-7860-479C-8B8B-6EA851A5765A}"/>
              </a:ext>
            </a:extLst>
          </p:cNvPr>
          <p:cNvSpPr/>
          <p:nvPr/>
        </p:nvSpPr>
        <p:spPr>
          <a:xfrm>
            <a:off x="854284"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cxnSp>
        <p:nvCxnSpPr>
          <p:cNvPr id="11" name="直接连接符 10">
            <a:extLst>
              <a:ext uri="{FF2B5EF4-FFF2-40B4-BE49-F238E27FC236}">
                <a16:creationId xmlns:a16="http://schemas.microsoft.com/office/drawing/2014/main" id="{F60FFFF4-97F8-4FBB-BB15-3AB60B9C1165}"/>
              </a:ext>
            </a:extLst>
          </p:cNvPr>
          <p:cNvCxnSpPr>
            <a:cxnSpLocks/>
          </p:cNvCxnSpPr>
          <p:nvPr/>
        </p:nvCxnSpPr>
        <p:spPr>
          <a:xfrm>
            <a:off x="212005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2CF108A7-0299-4135-8F4D-B02F4D108F1D}"/>
              </a:ext>
            </a:extLst>
          </p:cNvPr>
          <p:cNvSpPr/>
          <p:nvPr/>
        </p:nvSpPr>
        <p:spPr>
          <a:xfrm>
            <a:off x="1521034"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cxnSp>
        <p:nvCxnSpPr>
          <p:cNvPr id="13" name="直接连接符 12">
            <a:extLst>
              <a:ext uri="{FF2B5EF4-FFF2-40B4-BE49-F238E27FC236}">
                <a16:creationId xmlns:a16="http://schemas.microsoft.com/office/drawing/2014/main" id="{1BADC812-4777-48E0-947B-95EE7BA02146}"/>
              </a:ext>
            </a:extLst>
          </p:cNvPr>
          <p:cNvCxnSpPr>
            <a:cxnSpLocks/>
          </p:cNvCxnSpPr>
          <p:nvPr/>
        </p:nvCxnSpPr>
        <p:spPr>
          <a:xfrm>
            <a:off x="2791033"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2F86D06-59CB-42F0-9E70-67E4ADFC641F}"/>
              </a:ext>
            </a:extLst>
          </p:cNvPr>
          <p:cNvCxnSpPr>
            <a:cxnSpLocks/>
          </p:cNvCxnSpPr>
          <p:nvPr/>
        </p:nvCxnSpPr>
        <p:spPr>
          <a:xfrm>
            <a:off x="480610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9FC9901-59FE-4843-853D-AD43842D5443}"/>
              </a:ext>
            </a:extLst>
          </p:cNvPr>
          <p:cNvCxnSpPr>
            <a:cxnSpLocks/>
          </p:cNvCxnSpPr>
          <p:nvPr/>
        </p:nvCxnSpPr>
        <p:spPr>
          <a:xfrm>
            <a:off x="547920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C5E0CA6-D141-4B0E-A0C4-EFB5AFB4E3AF}"/>
              </a:ext>
            </a:extLst>
          </p:cNvPr>
          <p:cNvCxnSpPr>
            <a:cxnSpLocks/>
          </p:cNvCxnSpPr>
          <p:nvPr/>
        </p:nvCxnSpPr>
        <p:spPr>
          <a:xfrm>
            <a:off x="6198866"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095D976-BA5F-4898-87F2-A3BCABADC4A9}"/>
              </a:ext>
            </a:extLst>
          </p:cNvPr>
          <p:cNvCxnSpPr>
            <a:cxnSpLocks/>
          </p:cNvCxnSpPr>
          <p:nvPr/>
        </p:nvCxnSpPr>
        <p:spPr>
          <a:xfrm>
            <a:off x="6871966"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944381C-78BD-45AE-8954-913D4A975100}"/>
              </a:ext>
            </a:extLst>
          </p:cNvPr>
          <p:cNvCxnSpPr>
            <a:cxnSpLocks/>
          </p:cNvCxnSpPr>
          <p:nvPr/>
        </p:nvCxnSpPr>
        <p:spPr>
          <a:xfrm>
            <a:off x="754295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23A038D-AEF7-4E5D-B02E-D1644CBDD90E}"/>
              </a:ext>
            </a:extLst>
          </p:cNvPr>
          <p:cNvCxnSpPr>
            <a:cxnSpLocks/>
          </p:cNvCxnSpPr>
          <p:nvPr/>
        </p:nvCxnSpPr>
        <p:spPr>
          <a:xfrm>
            <a:off x="821605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40C2CF7-C9DD-460C-AE31-5CA65F00D200}"/>
              </a:ext>
            </a:extLst>
          </p:cNvPr>
          <p:cNvCxnSpPr>
            <a:cxnSpLocks/>
          </p:cNvCxnSpPr>
          <p:nvPr/>
        </p:nvCxnSpPr>
        <p:spPr>
          <a:xfrm>
            <a:off x="8887033"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2237A86-9C67-43F0-8DDF-D4EFA67C696B}"/>
              </a:ext>
            </a:extLst>
          </p:cNvPr>
          <p:cNvCxnSpPr>
            <a:cxnSpLocks/>
          </p:cNvCxnSpPr>
          <p:nvPr/>
        </p:nvCxnSpPr>
        <p:spPr>
          <a:xfrm>
            <a:off x="9558017"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439C95B-56C7-40E5-AFCA-F40D39C7DD15}"/>
              </a:ext>
            </a:extLst>
          </p:cNvPr>
          <p:cNvCxnSpPr>
            <a:cxnSpLocks/>
          </p:cNvCxnSpPr>
          <p:nvPr/>
        </p:nvCxnSpPr>
        <p:spPr>
          <a:xfrm>
            <a:off x="10231117"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7FC3D32-257C-4F4F-963F-4D70AE49618A}"/>
              </a:ext>
            </a:extLst>
          </p:cNvPr>
          <p:cNvCxnSpPr>
            <a:cxnSpLocks/>
          </p:cNvCxnSpPr>
          <p:nvPr/>
        </p:nvCxnSpPr>
        <p:spPr>
          <a:xfrm>
            <a:off x="1090210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87988F8-E015-4735-87D5-4D316F3C76FE}"/>
              </a:ext>
            </a:extLst>
          </p:cNvPr>
          <p:cNvCxnSpPr>
            <a:cxnSpLocks/>
          </p:cNvCxnSpPr>
          <p:nvPr/>
        </p:nvCxnSpPr>
        <p:spPr>
          <a:xfrm>
            <a:off x="1157520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097D475A-9A47-49BA-8130-9AFBD511AF5B}"/>
              </a:ext>
            </a:extLst>
          </p:cNvPr>
          <p:cNvSpPr/>
          <p:nvPr/>
        </p:nvSpPr>
        <p:spPr>
          <a:xfrm>
            <a:off x="2217418"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29" name="矩形 28">
            <a:extLst>
              <a:ext uri="{FF2B5EF4-FFF2-40B4-BE49-F238E27FC236}">
                <a16:creationId xmlns:a16="http://schemas.microsoft.com/office/drawing/2014/main" id="{5064CD42-8213-47F5-97C5-1C0FF815C725}"/>
              </a:ext>
            </a:extLst>
          </p:cNvPr>
          <p:cNvSpPr/>
          <p:nvPr/>
        </p:nvSpPr>
        <p:spPr>
          <a:xfrm>
            <a:off x="3523400" y="1775884"/>
            <a:ext cx="546945" cy="338554"/>
          </a:xfrm>
          <a:prstGeom prst="rect">
            <a:avLst/>
          </a:prstGeom>
        </p:spPr>
        <p:txBody>
          <a:bodyPr wrap="square">
            <a:spAutoFit/>
          </a:bodyPr>
          <a:lstStyle/>
          <a:p>
            <a:pPr>
              <a:defRPr/>
            </a:pPr>
            <a:r>
              <a:rPr lang="en-US" altLang="zh-CN" sz="1600" dirty="0">
                <a:latin typeface="微软雅黑" panose="020B0503020204020204" pitchFamily="34" charset="-122"/>
                <a:ea typeface="Alibaba PuHuiTi R"/>
              </a:rPr>
              <a:t>null</a:t>
            </a:r>
            <a:endParaRPr lang="zh-CN" altLang="en-US" sz="1600" dirty="0">
              <a:latin typeface="微软雅黑" panose="020B0503020204020204" pitchFamily="34" charset="-122"/>
              <a:ea typeface="Alibaba PuHuiTi R"/>
            </a:endParaRPr>
          </a:p>
        </p:txBody>
      </p:sp>
      <p:sp>
        <p:nvSpPr>
          <p:cNvPr id="30" name="矩形 29">
            <a:extLst>
              <a:ext uri="{FF2B5EF4-FFF2-40B4-BE49-F238E27FC236}">
                <a16:creationId xmlns:a16="http://schemas.microsoft.com/office/drawing/2014/main" id="{5A94079E-3238-40C9-ADA8-9EB79B434288}"/>
              </a:ext>
            </a:extLst>
          </p:cNvPr>
          <p:cNvSpPr/>
          <p:nvPr/>
        </p:nvSpPr>
        <p:spPr>
          <a:xfrm>
            <a:off x="4207084"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1" name="矩形 30">
            <a:extLst>
              <a:ext uri="{FF2B5EF4-FFF2-40B4-BE49-F238E27FC236}">
                <a16:creationId xmlns:a16="http://schemas.microsoft.com/office/drawing/2014/main" id="{64352502-E2A2-403D-A840-ED54DE51F912}"/>
              </a:ext>
            </a:extLst>
          </p:cNvPr>
          <p:cNvSpPr/>
          <p:nvPr/>
        </p:nvSpPr>
        <p:spPr>
          <a:xfrm>
            <a:off x="4903467"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2" name="矩形 31">
            <a:extLst>
              <a:ext uri="{FF2B5EF4-FFF2-40B4-BE49-F238E27FC236}">
                <a16:creationId xmlns:a16="http://schemas.microsoft.com/office/drawing/2014/main" id="{4C301F48-5583-493D-AB1D-1A109DB43325}"/>
              </a:ext>
            </a:extLst>
          </p:cNvPr>
          <p:cNvSpPr/>
          <p:nvPr/>
        </p:nvSpPr>
        <p:spPr>
          <a:xfrm>
            <a:off x="5570218"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3" name="矩形 32">
            <a:extLst>
              <a:ext uri="{FF2B5EF4-FFF2-40B4-BE49-F238E27FC236}">
                <a16:creationId xmlns:a16="http://schemas.microsoft.com/office/drawing/2014/main" id="{C9AA140A-8675-4DB5-AAFD-92B0877C1719}"/>
              </a:ext>
            </a:extLst>
          </p:cNvPr>
          <p:cNvSpPr/>
          <p:nvPr/>
        </p:nvSpPr>
        <p:spPr>
          <a:xfrm>
            <a:off x="6289884"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4" name="矩形 33">
            <a:extLst>
              <a:ext uri="{FF2B5EF4-FFF2-40B4-BE49-F238E27FC236}">
                <a16:creationId xmlns:a16="http://schemas.microsoft.com/office/drawing/2014/main" id="{025458F7-75DA-4E7D-B3F7-E6F31000C97F}"/>
              </a:ext>
            </a:extLst>
          </p:cNvPr>
          <p:cNvSpPr/>
          <p:nvPr/>
        </p:nvSpPr>
        <p:spPr>
          <a:xfrm>
            <a:off x="6954518"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5" name="矩形 34">
            <a:extLst>
              <a:ext uri="{FF2B5EF4-FFF2-40B4-BE49-F238E27FC236}">
                <a16:creationId xmlns:a16="http://schemas.microsoft.com/office/drawing/2014/main" id="{98DA4647-A9AA-41EA-9E54-84F7E5742A6A}"/>
              </a:ext>
            </a:extLst>
          </p:cNvPr>
          <p:cNvSpPr/>
          <p:nvPr/>
        </p:nvSpPr>
        <p:spPr>
          <a:xfrm>
            <a:off x="7653018"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6" name="矩形 35">
            <a:extLst>
              <a:ext uri="{FF2B5EF4-FFF2-40B4-BE49-F238E27FC236}">
                <a16:creationId xmlns:a16="http://schemas.microsoft.com/office/drawing/2014/main" id="{7F418C73-1215-4BAF-9E38-DCEE2E86E16D}"/>
              </a:ext>
            </a:extLst>
          </p:cNvPr>
          <p:cNvSpPr/>
          <p:nvPr/>
        </p:nvSpPr>
        <p:spPr>
          <a:xfrm>
            <a:off x="8317651"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7" name="矩形 36">
            <a:extLst>
              <a:ext uri="{FF2B5EF4-FFF2-40B4-BE49-F238E27FC236}">
                <a16:creationId xmlns:a16="http://schemas.microsoft.com/office/drawing/2014/main" id="{5193202D-B146-4F6C-BF8F-77D538E26E85}"/>
              </a:ext>
            </a:extLst>
          </p:cNvPr>
          <p:cNvSpPr/>
          <p:nvPr/>
        </p:nvSpPr>
        <p:spPr>
          <a:xfrm>
            <a:off x="8975934"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8" name="矩形 37">
            <a:extLst>
              <a:ext uri="{FF2B5EF4-FFF2-40B4-BE49-F238E27FC236}">
                <a16:creationId xmlns:a16="http://schemas.microsoft.com/office/drawing/2014/main" id="{B3D534AD-5842-4631-91EA-1F95E2AC7064}"/>
              </a:ext>
            </a:extLst>
          </p:cNvPr>
          <p:cNvSpPr/>
          <p:nvPr/>
        </p:nvSpPr>
        <p:spPr>
          <a:xfrm>
            <a:off x="9640567"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9" name="矩形 38">
            <a:extLst>
              <a:ext uri="{FF2B5EF4-FFF2-40B4-BE49-F238E27FC236}">
                <a16:creationId xmlns:a16="http://schemas.microsoft.com/office/drawing/2014/main" id="{EF38C6F1-D43E-482A-9A16-7EEACBCAC72A}"/>
              </a:ext>
            </a:extLst>
          </p:cNvPr>
          <p:cNvSpPr/>
          <p:nvPr/>
        </p:nvSpPr>
        <p:spPr>
          <a:xfrm>
            <a:off x="10339067"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40" name="矩形 39">
            <a:extLst>
              <a:ext uri="{FF2B5EF4-FFF2-40B4-BE49-F238E27FC236}">
                <a16:creationId xmlns:a16="http://schemas.microsoft.com/office/drawing/2014/main" id="{403079E0-AB2B-4FE1-8AE2-E5CD0EBE631B}"/>
              </a:ext>
            </a:extLst>
          </p:cNvPr>
          <p:cNvSpPr/>
          <p:nvPr/>
        </p:nvSpPr>
        <p:spPr>
          <a:xfrm>
            <a:off x="11003700"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41" name="矩形 40">
            <a:extLst>
              <a:ext uri="{FF2B5EF4-FFF2-40B4-BE49-F238E27FC236}">
                <a16:creationId xmlns:a16="http://schemas.microsoft.com/office/drawing/2014/main" id="{A269F245-4005-4198-BC4F-9215E2BB440B}"/>
              </a:ext>
            </a:extLst>
          </p:cNvPr>
          <p:cNvSpPr/>
          <p:nvPr/>
        </p:nvSpPr>
        <p:spPr>
          <a:xfrm>
            <a:off x="943184"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0</a:t>
            </a:r>
            <a:endParaRPr lang="zh-CN" altLang="en-US" sz="1600" dirty="0">
              <a:ea typeface="Alibaba PuHuiTi R"/>
            </a:endParaRPr>
          </a:p>
        </p:txBody>
      </p:sp>
      <p:sp>
        <p:nvSpPr>
          <p:cNvPr id="42" name="矩形 41">
            <a:extLst>
              <a:ext uri="{FF2B5EF4-FFF2-40B4-BE49-F238E27FC236}">
                <a16:creationId xmlns:a16="http://schemas.microsoft.com/office/drawing/2014/main" id="{66F71576-7715-4A8E-ABA3-BB090697A0E7}"/>
              </a:ext>
            </a:extLst>
          </p:cNvPr>
          <p:cNvSpPr/>
          <p:nvPr/>
        </p:nvSpPr>
        <p:spPr>
          <a:xfrm>
            <a:off x="160781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a:t>
            </a:r>
            <a:endParaRPr lang="zh-CN" altLang="en-US" sz="1600" dirty="0">
              <a:ea typeface="Alibaba PuHuiTi R"/>
            </a:endParaRPr>
          </a:p>
        </p:txBody>
      </p:sp>
      <p:sp>
        <p:nvSpPr>
          <p:cNvPr id="43" name="矩形 42">
            <a:extLst>
              <a:ext uri="{FF2B5EF4-FFF2-40B4-BE49-F238E27FC236}">
                <a16:creationId xmlns:a16="http://schemas.microsoft.com/office/drawing/2014/main" id="{F448B3C4-BC25-4FA2-93C8-33982661B21C}"/>
              </a:ext>
            </a:extLst>
          </p:cNvPr>
          <p:cNvSpPr/>
          <p:nvPr/>
        </p:nvSpPr>
        <p:spPr>
          <a:xfrm>
            <a:off x="230631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2</a:t>
            </a:r>
            <a:endParaRPr lang="zh-CN" altLang="en-US" sz="1600" dirty="0">
              <a:ea typeface="Alibaba PuHuiTi R"/>
            </a:endParaRPr>
          </a:p>
        </p:txBody>
      </p:sp>
      <p:sp>
        <p:nvSpPr>
          <p:cNvPr id="44" name="矩形 43">
            <a:extLst>
              <a:ext uri="{FF2B5EF4-FFF2-40B4-BE49-F238E27FC236}">
                <a16:creationId xmlns:a16="http://schemas.microsoft.com/office/drawing/2014/main" id="{1D1B81D8-ACF6-418A-A318-D81BD890DC5D}"/>
              </a:ext>
            </a:extLst>
          </p:cNvPr>
          <p:cNvSpPr/>
          <p:nvPr/>
        </p:nvSpPr>
        <p:spPr>
          <a:xfrm>
            <a:off x="2970951"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3</a:t>
            </a:r>
            <a:endParaRPr lang="zh-CN" altLang="en-US" sz="1600" dirty="0">
              <a:ea typeface="Alibaba PuHuiTi R"/>
            </a:endParaRPr>
          </a:p>
        </p:txBody>
      </p:sp>
      <p:sp>
        <p:nvSpPr>
          <p:cNvPr id="45" name="矩形 44">
            <a:extLst>
              <a:ext uri="{FF2B5EF4-FFF2-40B4-BE49-F238E27FC236}">
                <a16:creationId xmlns:a16="http://schemas.microsoft.com/office/drawing/2014/main" id="{189FBC6B-07F1-4D16-94BD-E4EDD8348CB8}"/>
              </a:ext>
            </a:extLst>
          </p:cNvPr>
          <p:cNvSpPr/>
          <p:nvPr/>
        </p:nvSpPr>
        <p:spPr>
          <a:xfrm>
            <a:off x="3629233"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4</a:t>
            </a:r>
            <a:endParaRPr lang="zh-CN" altLang="en-US" sz="1600" dirty="0">
              <a:ea typeface="Alibaba PuHuiTi R"/>
            </a:endParaRPr>
          </a:p>
        </p:txBody>
      </p:sp>
      <p:sp>
        <p:nvSpPr>
          <p:cNvPr id="46" name="矩形 45">
            <a:extLst>
              <a:ext uri="{FF2B5EF4-FFF2-40B4-BE49-F238E27FC236}">
                <a16:creationId xmlns:a16="http://schemas.microsoft.com/office/drawing/2014/main" id="{E0A88931-CE51-4029-8A66-031F513F10AB}"/>
              </a:ext>
            </a:extLst>
          </p:cNvPr>
          <p:cNvSpPr/>
          <p:nvPr/>
        </p:nvSpPr>
        <p:spPr>
          <a:xfrm>
            <a:off x="429386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5</a:t>
            </a:r>
            <a:endParaRPr lang="zh-CN" altLang="en-US" sz="1600" dirty="0">
              <a:ea typeface="Alibaba PuHuiTi R"/>
            </a:endParaRPr>
          </a:p>
        </p:txBody>
      </p:sp>
      <p:sp>
        <p:nvSpPr>
          <p:cNvPr id="47" name="矩形 46">
            <a:extLst>
              <a:ext uri="{FF2B5EF4-FFF2-40B4-BE49-F238E27FC236}">
                <a16:creationId xmlns:a16="http://schemas.microsoft.com/office/drawing/2014/main" id="{BDCD3623-CA44-4CC2-9B40-11483CB4D8F1}"/>
              </a:ext>
            </a:extLst>
          </p:cNvPr>
          <p:cNvSpPr/>
          <p:nvPr/>
        </p:nvSpPr>
        <p:spPr>
          <a:xfrm>
            <a:off x="499236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6</a:t>
            </a:r>
            <a:endParaRPr lang="zh-CN" altLang="en-US" sz="1600" dirty="0">
              <a:ea typeface="Alibaba PuHuiTi R"/>
            </a:endParaRPr>
          </a:p>
        </p:txBody>
      </p:sp>
      <p:sp>
        <p:nvSpPr>
          <p:cNvPr id="48" name="矩形 47">
            <a:extLst>
              <a:ext uri="{FF2B5EF4-FFF2-40B4-BE49-F238E27FC236}">
                <a16:creationId xmlns:a16="http://schemas.microsoft.com/office/drawing/2014/main" id="{805908F3-D2F6-4018-B6C7-2D6F2EA7B499}"/>
              </a:ext>
            </a:extLst>
          </p:cNvPr>
          <p:cNvSpPr/>
          <p:nvPr/>
        </p:nvSpPr>
        <p:spPr>
          <a:xfrm>
            <a:off x="5657000"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7</a:t>
            </a:r>
            <a:endParaRPr lang="zh-CN" altLang="en-US" sz="1600" dirty="0">
              <a:ea typeface="Alibaba PuHuiTi R"/>
            </a:endParaRPr>
          </a:p>
        </p:txBody>
      </p:sp>
      <p:sp>
        <p:nvSpPr>
          <p:cNvPr id="49" name="矩形 48">
            <a:extLst>
              <a:ext uri="{FF2B5EF4-FFF2-40B4-BE49-F238E27FC236}">
                <a16:creationId xmlns:a16="http://schemas.microsoft.com/office/drawing/2014/main" id="{597FA6D2-2906-4390-95EA-73D862DC94FE}"/>
              </a:ext>
            </a:extLst>
          </p:cNvPr>
          <p:cNvSpPr/>
          <p:nvPr/>
        </p:nvSpPr>
        <p:spPr>
          <a:xfrm>
            <a:off x="637666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8</a:t>
            </a:r>
            <a:endParaRPr lang="zh-CN" altLang="en-US" sz="1600" dirty="0">
              <a:ea typeface="Alibaba PuHuiTi R"/>
            </a:endParaRPr>
          </a:p>
        </p:txBody>
      </p:sp>
      <p:sp>
        <p:nvSpPr>
          <p:cNvPr id="50" name="矩形 49">
            <a:extLst>
              <a:ext uri="{FF2B5EF4-FFF2-40B4-BE49-F238E27FC236}">
                <a16:creationId xmlns:a16="http://schemas.microsoft.com/office/drawing/2014/main" id="{1197A8F8-6FB5-4A1D-A672-61C46C6E3966}"/>
              </a:ext>
            </a:extLst>
          </p:cNvPr>
          <p:cNvSpPr/>
          <p:nvPr/>
        </p:nvSpPr>
        <p:spPr>
          <a:xfrm>
            <a:off x="704341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9</a:t>
            </a:r>
            <a:endParaRPr lang="zh-CN" altLang="en-US" sz="1600" dirty="0">
              <a:ea typeface="Alibaba PuHuiTi R"/>
            </a:endParaRPr>
          </a:p>
        </p:txBody>
      </p:sp>
      <p:sp>
        <p:nvSpPr>
          <p:cNvPr id="51" name="矩形 50">
            <a:extLst>
              <a:ext uri="{FF2B5EF4-FFF2-40B4-BE49-F238E27FC236}">
                <a16:creationId xmlns:a16="http://schemas.microsoft.com/office/drawing/2014/main" id="{8E4622E3-8BC2-4C10-A260-4B0B2BFBB1C5}"/>
              </a:ext>
            </a:extLst>
          </p:cNvPr>
          <p:cNvSpPr/>
          <p:nvPr/>
        </p:nvSpPr>
        <p:spPr>
          <a:xfrm>
            <a:off x="7661484"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10</a:t>
            </a:r>
            <a:endParaRPr lang="zh-CN" altLang="en-US" sz="1600" dirty="0">
              <a:ea typeface="Alibaba PuHuiTi R"/>
            </a:endParaRPr>
          </a:p>
        </p:txBody>
      </p:sp>
      <p:sp>
        <p:nvSpPr>
          <p:cNvPr id="52" name="矩形 51">
            <a:extLst>
              <a:ext uri="{FF2B5EF4-FFF2-40B4-BE49-F238E27FC236}">
                <a16:creationId xmlns:a16="http://schemas.microsoft.com/office/drawing/2014/main" id="{5E7A2FA3-2070-487D-B70F-7B77E2ECA6CA}"/>
              </a:ext>
            </a:extLst>
          </p:cNvPr>
          <p:cNvSpPr/>
          <p:nvPr/>
        </p:nvSpPr>
        <p:spPr>
          <a:xfrm>
            <a:off x="8328233"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11</a:t>
            </a:r>
            <a:endParaRPr lang="zh-CN" altLang="en-US" sz="1600" dirty="0">
              <a:ea typeface="Alibaba PuHuiTi R"/>
            </a:endParaRPr>
          </a:p>
        </p:txBody>
      </p:sp>
      <p:sp>
        <p:nvSpPr>
          <p:cNvPr id="53" name="矩形 52">
            <a:extLst>
              <a:ext uri="{FF2B5EF4-FFF2-40B4-BE49-F238E27FC236}">
                <a16:creationId xmlns:a16="http://schemas.microsoft.com/office/drawing/2014/main" id="{39391A35-CFD8-49AD-81D3-36472B9C4ED7}"/>
              </a:ext>
            </a:extLst>
          </p:cNvPr>
          <p:cNvSpPr/>
          <p:nvPr/>
        </p:nvSpPr>
        <p:spPr>
          <a:xfrm>
            <a:off x="8986517"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12</a:t>
            </a:r>
            <a:endParaRPr lang="zh-CN" altLang="en-US" sz="1600" dirty="0">
              <a:ea typeface="Alibaba PuHuiTi R"/>
            </a:endParaRPr>
          </a:p>
        </p:txBody>
      </p:sp>
      <p:sp>
        <p:nvSpPr>
          <p:cNvPr id="54" name="矩形 53">
            <a:extLst>
              <a:ext uri="{FF2B5EF4-FFF2-40B4-BE49-F238E27FC236}">
                <a16:creationId xmlns:a16="http://schemas.microsoft.com/office/drawing/2014/main" id="{06CE39A7-A2B7-4174-A362-2B4DD47368C3}"/>
              </a:ext>
            </a:extLst>
          </p:cNvPr>
          <p:cNvSpPr/>
          <p:nvPr/>
        </p:nvSpPr>
        <p:spPr>
          <a:xfrm>
            <a:off x="9651151"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13</a:t>
            </a:r>
            <a:endParaRPr lang="zh-CN" altLang="en-US" sz="1600" dirty="0">
              <a:ea typeface="Alibaba PuHuiTi R"/>
            </a:endParaRPr>
          </a:p>
        </p:txBody>
      </p:sp>
      <p:sp>
        <p:nvSpPr>
          <p:cNvPr id="55" name="矩形 54">
            <a:extLst>
              <a:ext uri="{FF2B5EF4-FFF2-40B4-BE49-F238E27FC236}">
                <a16:creationId xmlns:a16="http://schemas.microsoft.com/office/drawing/2014/main" id="{2ACD3C91-D719-47AA-BE19-EE1069C67352}"/>
              </a:ext>
            </a:extLst>
          </p:cNvPr>
          <p:cNvSpPr/>
          <p:nvPr/>
        </p:nvSpPr>
        <p:spPr>
          <a:xfrm>
            <a:off x="10349651"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14</a:t>
            </a:r>
            <a:endParaRPr lang="zh-CN" altLang="en-US" sz="1600" dirty="0">
              <a:ea typeface="Alibaba PuHuiTi R"/>
            </a:endParaRPr>
          </a:p>
        </p:txBody>
      </p:sp>
      <p:sp>
        <p:nvSpPr>
          <p:cNvPr id="56" name="矩形 55">
            <a:extLst>
              <a:ext uri="{FF2B5EF4-FFF2-40B4-BE49-F238E27FC236}">
                <a16:creationId xmlns:a16="http://schemas.microsoft.com/office/drawing/2014/main" id="{62993B67-AA05-4911-8E25-2158D6DF5F10}"/>
              </a:ext>
            </a:extLst>
          </p:cNvPr>
          <p:cNvSpPr/>
          <p:nvPr/>
        </p:nvSpPr>
        <p:spPr>
          <a:xfrm>
            <a:off x="11014284"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15</a:t>
            </a:r>
            <a:endParaRPr lang="zh-CN" altLang="en-US" sz="1600" dirty="0">
              <a:ea typeface="Alibaba PuHuiTi R"/>
            </a:endParaRPr>
          </a:p>
        </p:txBody>
      </p:sp>
      <p:sp>
        <p:nvSpPr>
          <p:cNvPr id="2" name="矩形 1">
            <a:extLst>
              <a:ext uri="{FF2B5EF4-FFF2-40B4-BE49-F238E27FC236}">
                <a16:creationId xmlns:a16="http://schemas.microsoft.com/office/drawing/2014/main" id="{860589D5-1847-42D9-8DAE-F5A00A5BCE2A}"/>
              </a:ext>
            </a:extLst>
          </p:cNvPr>
          <p:cNvSpPr/>
          <p:nvPr/>
        </p:nvSpPr>
        <p:spPr>
          <a:xfrm>
            <a:off x="10576134" y="1079500"/>
            <a:ext cx="816249"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table[]</a:t>
            </a:r>
            <a:endParaRPr lang="zh-CN" altLang="en-US" sz="1600" dirty="0">
              <a:ea typeface="Alibaba PuHuiTi R"/>
            </a:endParaRPr>
          </a:p>
        </p:txBody>
      </p:sp>
      <p:cxnSp>
        <p:nvCxnSpPr>
          <p:cNvPr id="15" name="直接连接符 14">
            <a:extLst>
              <a:ext uri="{FF2B5EF4-FFF2-40B4-BE49-F238E27FC236}">
                <a16:creationId xmlns:a16="http://schemas.microsoft.com/office/drawing/2014/main" id="{D671929C-2148-49E8-A006-C260BCD403FD}"/>
              </a:ext>
            </a:extLst>
          </p:cNvPr>
          <p:cNvCxnSpPr>
            <a:cxnSpLocks/>
          </p:cNvCxnSpPr>
          <p:nvPr/>
        </p:nvCxnSpPr>
        <p:spPr>
          <a:xfrm>
            <a:off x="4135117"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DF6C1CE-FD63-4075-9399-FE636D792325}"/>
              </a:ext>
            </a:extLst>
          </p:cNvPr>
          <p:cNvCxnSpPr>
            <a:cxnSpLocks/>
          </p:cNvCxnSpPr>
          <p:nvPr/>
        </p:nvCxnSpPr>
        <p:spPr>
          <a:xfrm>
            <a:off x="3462017"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AF49D4C-23B2-49F7-88D1-1BD9681222EB}"/>
              </a:ext>
            </a:extLst>
          </p:cNvPr>
          <p:cNvCxnSpPr>
            <a:cxnSpLocks/>
          </p:cNvCxnSpPr>
          <p:nvPr/>
        </p:nvCxnSpPr>
        <p:spPr>
          <a:xfrm>
            <a:off x="769617"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8D7D69A-1253-4BDF-B027-ACF7E4A1A313}"/>
              </a:ext>
            </a:extLst>
          </p:cNvPr>
          <p:cNvCxnSpPr>
            <a:cxnSpLocks/>
          </p:cNvCxnSpPr>
          <p:nvPr/>
        </p:nvCxnSpPr>
        <p:spPr>
          <a:xfrm>
            <a:off x="144695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3256291A-6447-4C28-90F2-B0D1AF805C66}"/>
              </a:ext>
            </a:extLst>
          </p:cNvPr>
          <p:cNvSpPr/>
          <p:nvPr/>
        </p:nvSpPr>
        <p:spPr>
          <a:xfrm>
            <a:off x="5409012" y="2814631"/>
            <a:ext cx="6889663" cy="3966535"/>
          </a:xfrm>
          <a:prstGeom prst="rect">
            <a:avLst/>
          </a:prstGeom>
        </p:spPr>
        <p:txBody>
          <a:bodyPr wrap="square">
            <a:spAutoFit/>
          </a:bodyPr>
          <a:lstStyle/>
          <a:p>
            <a:pPr marL="342900" indent="-342900">
              <a:lnSpc>
                <a:spcPct val="200000"/>
              </a:lnSpc>
              <a:buFont typeface="+mj-ea"/>
              <a:buAutoNum type="circleNumDbPlain"/>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创建一个默认长度</a:t>
            </a: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16</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的数组，默认加载因子为</a:t>
            </a: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0.75</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，数组名</a:t>
            </a:r>
            <a:r>
              <a:rPr lang="en-US" altLang="zh-CN"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table</a:t>
            </a:r>
          </a:p>
          <a:p>
            <a:pPr marL="342900" indent="-342900">
              <a:lnSpc>
                <a:spcPct val="200000"/>
              </a:lnSpc>
              <a:buFont typeface="+mj-ea"/>
              <a:buAutoNum type="circleNumDbPlain"/>
              <a:defRPr/>
            </a:pPr>
            <a:r>
              <a:rPr lang="zh-CN" altLang="en-US"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使用元素的</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哈希值</a:t>
            </a:r>
            <a:r>
              <a:rPr lang="zh-CN" altLang="en-US"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对</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数组的长度做运算</a:t>
            </a:r>
            <a:r>
              <a:rPr lang="zh-CN" altLang="en-US"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计算出应存入的位置</a:t>
            </a:r>
            <a:endParaRPr lang="en-US" altLang="zh-CN"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42900" indent="-342900">
              <a:lnSpc>
                <a:spcPct val="200000"/>
              </a:lnSpc>
              <a:buFont typeface="+mj-ea"/>
              <a:buAutoNum type="circleNumDbPlain"/>
              <a:defRPr/>
            </a:pPr>
            <a:r>
              <a:rPr lang="zh-CN" altLang="en-US"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判断当前位置是否为</a:t>
            </a:r>
            <a:r>
              <a:rPr lang="en-US" altLang="zh-CN"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null</a:t>
            </a:r>
            <a:r>
              <a:rPr lang="zh-CN" altLang="en-US"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，如果是</a:t>
            </a:r>
            <a:r>
              <a:rPr lang="en-US" altLang="zh-CN"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null</a:t>
            </a:r>
            <a:r>
              <a:rPr lang="zh-CN" altLang="en-US"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直接存入</a:t>
            </a:r>
            <a:endPar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42900" indent="-342900">
              <a:lnSpc>
                <a:spcPct val="200000"/>
              </a:lnSpc>
              <a:buFont typeface="+mj-ea"/>
              <a:buAutoNum type="circleNumDbPlain"/>
              <a:defRPr/>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如果不为</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null</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，表示有元素，则调用</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equals</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方法比较</a:t>
            </a:r>
            <a:endPar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00000"/>
              </a:lnSpc>
              <a:defRPr/>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相等，则不存；不相等，则存入数组</a:t>
            </a:r>
            <a:endPar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742950" lvl="1" indent="-285750">
              <a:lnSpc>
                <a:spcPct val="200000"/>
              </a:lnSpc>
              <a:buFont typeface="Wingdings" panose="05000000000000000000" pitchFamily="2" charset="2"/>
              <a:buChar char="l"/>
              <a:defRPr/>
            </a:pP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JDK 8</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之前，新元素存入数组，占老元素位置，老元素挂下面</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742950" lvl="1" indent="-285750">
              <a:lnSpc>
                <a:spcPct val="200000"/>
              </a:lnSpc>
              <a:buFont typeface="Wingdings" panose="05000000000000000000" pitchFamily="2" charset="2"/>
              <a:buChar char="l"/>
              <a:defRPr/>
            </a:pP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JDK 8</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开始之后，新元素直接挂在老元素下面</a:t>
            </a:r>
            <a:endPar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00000"/>
              </a:lnSpc>
              <a:defRPr/>
            </a:pP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p>
        </p:txBody>
      </p:sp>
      <p:sp>
        <p:nvSpPr>
          <p:cNvPr id="69" name="TextBox 2">
            <a:extLst>
              <a:ext uri="{FF2B5EF4-FFF2-40B4-BE49-F238E27FC236}">
                <a16:creationId xmlns:a16="http://schemas.microsoft.com/office/drawing/2014/main" id="{17972C20-5260-48C9-A184-040B336042A1}"/>
              </a:ext>
            </a:extLst>
          </p:cNvPr>
          <p:cNvSpPr txBox="1"/>
          <p:nvPr/>
        </p:nvSpPr>
        <p:spPr>
          <a:xfrm>
            <a:off x="769618" y="934083"/>
            <a:ext cx="6731845" cy="466652"/>
          </a:xfrm>
          <a:prstGeom prst="rect">
            <a:avLst/>
          </a:prstGeom>
          <a:noFill/>
        </p:spPr>
        <p:txBody>
          <a:bodyPr wrap="square">
            <a:spAutoFit/>
          </a:bodyPr>
          <a:lstStyle/>
          <a:p>
            <a:pPr>
              <a:lnSpc>
                <a:spcPct val="150000"/>
              </a:lnSpc>
              <a:defRPr/>
            </a:pPr>
            <a:r>
              <a:rPr lang="en-US" altLang="zh-CN"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JDK8</a:t>
            </a: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之前的哈希表：</a:t>
            </a:r>
            <a:r>
              <a:rPr lang="zh-CN" altLang="en-US" sz="18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a:t>
            </a:r>
            <a:r>
              <a:rPr lang="en-US" altLang="zh-CN" sz="18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8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链表</a:t>
            </a:r>
            <a:endParaRPr lang="zh-CN" altLang="en-US"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4" name="椭圆 63">
            <a:extLst>
              <a:ext uri="{FF2B5EF4-FFF2-40B4-BE49-F238E27FC236}">
                <a16:creationId xmlns:a16="http://schemas.microsoft.com/office/drawing/2014/main" id="{81023B18-1DE5-420A-A677-29DEB93EFBD9}"/>
              </a:ext>
            </a:extLst>
          </p:cNvPr>
          <p:cNvSpPr/>
          <p:nvPr/>
        </p:nvSpPr>
        <p:spPr>
          <a:xfrm>
            <a:off x="881802" y="1700852"/>
            <a:ext cx="480483" cy="480483"/>
          </a:xfrm>
          <a:prstGeom prst="ellips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0000"/>
              </a:solidFill>
            </a:endParaRPr>
          </a:p>
        </p:txBody>
      </p:sp>
      <p:sp>
        <p:nvSpPr>
          <p:cNvPr id="65" name="椭圆 64">
            <a:extLst>
              <a:ext uri="{FF2B5EF4-FFF2-40B4-BE49-F238E27FC236}">
                <a16:creationId xmlns:a16="http://schemas.microsoft.com/office/drawing/2014/main" id="{A876341D-16F4-43BF-95F8-65CEDD582CA7}"/>
              </a:ext>
            </a:extLst>
          </p:cNvPr>
          <p:cNvSpPr/>
          <p:nvPr/>
        </p:nvSpPr>
        <p:spPr>
          <a:xfrm>
            <a:off x="1367875" y="3813273"/>
            <a:ext cx="478367" cy="480484"/>
          </a:xfrm>
          <a:prstGeom prst="ellipse">
            <a:avLst/>
          </a:prstGeom>
          <a:solidFill>
            <a:srgbClr val="79A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0000"/>
              </a:solidFill>
            </a:endParaRPr>
          </a:p>
        </p:txBody>
      </p:sp>
      <p:cxnSp>
        <p:nvCxnSpPr>
          <p:cNvPr id="66" name="直接箭头连接符 65">
            <a:extLst>
              <a:ext uri="{FF2B5EF4-FFF2-40B4-BE49-F238E27FC236}">
                <a16:creationId xmlns:a16="http://schemas.microsoft.com/office/drawing/2014/main" id="{F2A15DBF-D58C-486E-82D1-CB2E0D7A7B3E}"/>
              </a:ext>
            </a:extLst>
          </p:cNvPr>
          <p:cNvCxnSpPr>
            <a:stCxn id="65" idx="7"/>
          </p:cNvCxnSpPr>
          <p:nvPr/>
        </p:nvCxnSpPr>
        <p:spPr>
          <a:xfrm flipV="1">
            <a:off x="1776187" y="2560207"/>
            <a:ext cx="1299019" cy="132343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接箭头连接符 3">
            <a:extLst>
              <a:ext uri="{FF2B5EF4-FFF2-40B4-BE49-F238E27FC236}">
                <a16:creationId xmlns:a16="http://schemas.microsoft.com/office/drawing/2014/main" id="{6C802B25-8977-48ED-9B8D-14FB81972CFF}"/>
              </a:ext>
            </a:extLst>
          </p:cNvPr>
          <p:cNvCxnSpPr>
            <a:cxnSpLocks/>
          </p:cNvCxnSpPr>
          <p:nvPr/>
        </p:nvCxnSpPr>
        <p:spPr>
          <a:xfrm>
            <a:off x="3123397" y="2162913"/>
            <a:ext cx="0" cy="8238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标题 2">
            <a:extLst>
              <a:ext uri="{FF2B5EF4-FFF2-40B4-BE49-F238E27FC236}">
                <a16:creationId xmlns:a16="http://schemas.microsoft.com/office/drawing/2014/main" id="{887214C5-6EF4-FB29-43EC-D2A72D46C3FD}"/>
              </a:ext>
            </a:extLst>
          </p:cNvPr>
          <p:cNvSpPr>
            <a:spLocks noGrp="1"/>
          </p:cNvSpPr>
          <p:nvPr>
            <p:ph type="title"/>
          </p:nvPr>
        </p:nvSpPr>
        <p:spPr/>
        <p:txBody>
          <a:bodyPr/>
          <a:lstStyle/>
          <a:p>
            <a:r>
              <a:rPr lang="en-US" altLang="zh-CN" dirty="0"/>
              <a:t>HashSet</a:t>
            </a:r>
            <a:r>
              <a:rPr lang="zh-CN" altLang="en-US" dirty="0"/>
              <a:t>集合的底层原理</a:t>
            </a:r>
          </a:p>
        </p:txBody>
      </p:sp>
    </p:spTree>
    <p:extLst>
      <p:ext uri="{BB962C8B-B14F-4D97-AF65-F5344CB8AC3E}">
        <p14:creationId xmlns:p14="http://schemas.microsoft.com/office/powerpoint/2010/main" val="268337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down)">
                                      <p:cBhvr>
                                        <p:cTn id="11" dur="500"/>
                                        <p:tgtEl>
                                          <p:spTgt spid="6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8">
                                            <p:txEl>
                                              <p:pRg st="3" end="3"/>
                                            </p:txEl>
                                          </p:spTgt>
                                        </p:tgtEl>
                                        <p:attrNameLst>
                                          <p:attrName>style.visibility</p:attrName>
                                        </p:attrNameLst>
                                      </p:cBhvr>
                                      <p:to>
                                        <p:strVal val="visible"/>
                                      </p:to>
                                    </p:set>
                                    <p:animEffect transition="in" filter="wipe(left)">
                                      <p:cBhvr>
                                        <p:cTn id="16" dur="500"/>
                                        <p:tgtEl>
                                          <p:spTgt spid="7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8">
                                            <p:txEl>
                                              <p:pRg st="4" end="4"/>
                                            </p:txEl>
                                          </p:spTgt>
                                        </p:tgtEl>
                                        <p:attrNameLst>
                                          <p:attrName>style.visibility</p:attrName>
                                        </p:attrNameLst>
                                      </p:cBhvr>
                                      <p:to>
                                        <p:strVal val="visible"/>
                                      </p:to>
                                    </p:set>
                                    <p:animEffect transition="in" filter="wipe(left)">
                                      <p:cBhvr>
                                        <p:cTn id="21" dur="500"/>
                                        <p:tgtEl>
                                          <p:spTgt spid="7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8">
                                            <p:txEl>
                                              <p:pRg st="5" end="5"/>
                                            </p:txEl>
                                          </p:spTgt>
                                        </p:tgtEl>
                                        <p:attrNameLst>
                                          <p:attrName>style.visibility</p:attrName>
                                        </p:attrNameLst>
                                      </p:cBhvr>
                                      <p:to>
                                        <p:strVal val="visible"/>
                                      </p:to>
                                    </p:set>
                                    <p:animEffect transition="in" filter="wipe(left)">
                                      <p:cBhvr>
                                        <p:cTn id="26" dur="500"/>
                                        <p:tgtEl>
                                          <p:spTgt spid="78">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8">
                                            <p:txEl>
                                              <p:pRg st="6" end="6"/>
                                            </p:txEl>
                                          </p:spTgt>
                                        </p:tgtEl>
                                        <p:attrNameLst>
                                          <p:attrName>style.visibility</p:attrName>
                                        </p:attrNameLst>
                                      </p:cBhvr>
                                      <p:to>
                                        <p:strVal val="visible"/>
                                      </p:to>
                                    </p:set>
                                    <p:animEffect transition="in" filter="wipe(left)">
                                      <p:cBhvr>
                                        <p:cTn id="31" dur="500"/>
                                        <p:tgtEl>
                                          <p:spTgt spid="78">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0" nodeType="clickEffect">
                                  <p:stCondLst>
                                    <p:cond delay="0"/>
                                  </p:stCondLst>
                                  <p:childTnLst>
                                    <p:animMotion origin="layout" path="M -1.875E-6 3.7037E-7 L -0.00338 0.19306 " pathEditMode="relative" rAng="0" ptsTypes="AA">
                                      <p:cBhvr>
                                        <p:cTn id="35" dur="2000" fill="hold"/>
                                        <p:tgtEl>
                                          <p:spTgt spid="63"/>
                                        </p:tgtEl>
                                        <p:attrNameLst>
                                          <p:attrName>ppt_x</p:attrName>
                                          <p:attrName>ppt_y</p:attrName>
                                        </p:attrNameLst>
                                      </p:cBhvr>
                                      <p:rCtr x="-169" y="9653"/>
                                    </p:animMotion>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1" nodeType="clickEffect">
                                  <p:stCondLst>
                                    <p:cond delay="0"/>
                                  </p:stCondLst>
                                  <p:childTnLst>
                                    <p:animMotion origin="layout" path="M -8.33333E-7 -2.22222E-6 L 0.12566 -0.31134 " pathEditMode="relative" rAng="0" ptsTypes="AA">
                                      <p:cBhvr>
                                        <p:cTn id="39" dur="2000" fill="hold"/>
                                        <p:tgtEl>
                                          <p:spTgt spid="65"/>
                                        </p:tgtEl>
                                        <p:attrNameLst>
                                          <p:attrName>ppt_x</p:attrName>
                                          <p:attrName>ppt_y</p:attrName>
                                        </p:attrNameLst>
                                      </p:cBhvr>
                                      <p:rCtr x="6380" y="-15509"/>
                                    </p:animMotion>
                                  </p:childTnLst>
                                </p:cTn>
                              </p:par>
                              <p:par>
                                <p:cTn id="40" presetID="22" presetClass="exit" presetSubtype="4" fill="hold" nodeType="withEffect">
                                  <p:stCondLst>
                                    <p:cond delay="0"/>
                                  </p:stCondLst>
                                  <p:childTnLst>
                                    <p:animEffect transition="out" filter="wipe(down)">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up)">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5" grpId="0" animBg="1"/>
      <p:bldP spid="6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椭圆 64">
            <a:extLst>
              <a:ext uri="{FF2B5EF4-FFF2-40B4-BE49-F238E27FC236}">
                <a16:creationId xmlns:a16="http://schemas.microsoft.com/office/drawing/2014/main" id="{A876341D-16F4-43BF-95F8-65CEDD582CA7}"/>
              </a:ext>
            </a:extLst>
          </p:cNvPr>
          <p:cNvSpPr/>
          <p:nvPr/>
        </p:nvSpPr>
        <p:spPr>
          <a:xfrm>
            <a:off x="2879934" y="1676083"/>
            <a:ext cx="478367" cy="480484"/>
          </a:xfrm>
          <a:prstGeom prst="ellipse">
            <a:avLst/>
          </a:prstGeom>
          <a:solidFill>
            <a:srgbClr val="79A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0000"/>
              </a:solidFill>
            </a:endParaRPr>
          </a:p>
        </p:txBody>
      </p:sp>
      <p:cxnSp>
        <p:nvCxnSpPr>
          <p:cNvPr id="5" name="直接连接符 4">
            <a:extLst>
              <a:ext uri="{FF2B5EF4-FFF2-40B4-BE49-F238E27FC236}">
                <a16:creationId xmlns:a16="http://schemas.microsoft.com/office/drawing/2014/main" id="{8DBC0FCA-5C40-4FCB-9AF6-A92162AB4D17}"/>
              </a:ext>
            </a:extLst>
          </p:cNvPr>
          <p:cNvCxnSpPr>
            <a:cxnSpLocks/>
          </p:cNvCxnSpPr>
          <p:nvPr/>
        </p:nvCxnSpPr>
        <p:spPr>
          <a:xfrm>
            <a:off x="769618" y="1604432"/>
            <a:ext cx="10805583"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7B8D306-7EE6-4EB6-8BA7-03C1450FB368}"/>
              </a:ext>
            </a:extLst>
          </p:cNvPr>
          <p:cNvCxnSpPr>
            <a:cxnSpLocks/>
          </p:cNvCxnSpPr>
          <p:nvPr/>
        </p:nvCxnSpPr>
        <p:spPr>
          <a:xfrm>
            <a:off x="769618" y="2275416"/>
            <a:ext cx="10805583" cy="6349"/>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0C4FA2C1-7860-479C-8B8B-6EA851A5765A}"/>
              </a:ext>
            </a:extLst>
          </p:cNvPr>
          <p:cNvSpPr/>
          <p:nvPr/>
        </p:nvSpPr>
        <p:spPr>
          <a:xfrm>
            <a:off x="854284"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cxnSp>
        <p:nvCxnSpPr>
          <p:cNvPr id="11" name="直接连接符 10">
            <a:extLst>
              <a:ext uri="{FF2B5EF4-FFF2-40B4-BE49-F238E27FC236}">
                <a16:creationId xmlns:a16="http://schemas.microsoft.com/office/drawing/2014/main" id="{F60FFFF4-97F8-4FBB-BB15-3AB60B9C1165}"/>
              </a:ext>
            </a:extLst>
          </p:cNvPr>
          <p:cNvCxnSpPr>
            <a:cxnSpLocks/>
          </p:cNvCxnSpPr>
          <p:nvPr/>
        </p:nvCxnSpPr>
        <p:spPr>
          <a:xfrm>
            <a:off x="212005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2CF108A7-0299-4135-8F4D-B02F4D108F1D}"/>
              </a:ext>
            </a:extLst>
          </p:cNvPr>
          <p:cNvSpPr/>
          <p:nvPr/>
        </p:nvSpPr>
        <p:spPr>
          <a:xfrm>
            <a:off x="1521034"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cxnSp>
        <p:nvCxnSpPr>
          <p:cNvPr id="13" name="直接连接符 12">
            <a:extLst>
              <a:ext uri="{FF2B5EF4-FFF2-40B4-BE49-F238E27FC236}">
                <a16:creationId xmlns:a16="http://schemas.microsoft.com/office/drawing/2014/main" id="{1BADC812-4777-48E0-947B-95EE7BA02146}"/>
              </a:ext>
            </a:extLst>
          </p:cNvPr>
          <p:cNvCxnSpPr>
            <a:cxnSpLocks/>
          </p:cNvCxnSpPr>
          <p:nvPr/>
        </p:nvCxnSpPr>
        <p:spPr>
          <a:xfrm>
            <a:off x="2791033"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2F86D06-59CB-42F0-9E70-67E4ADFC641F}"/>
              </a:ext>
            </a:extLst>
          </p:cNvPr>
          <p:cNvCxnSpPr>
            <a:cxnSpLocks/>
          </p:cNvCxnSpPr>
          <p:nvPr/>
        </p:nvCxnSpPr>
        <p:spPr>
          <a:xfrm>
            <a:off x="480610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9FC9901-59FE-4843-853D-AD43842D5443}"/>
              </a:ext>
            </a:extLst>
          </p:cNvPr>
          <p:cNvCxnSpPr>
            <a:cxnSpLocks/>
          </p:cNvCxnSpPr>
          <p:nvPr/>
        </p:nvCxnSpPr>
        <p:spPr>
          <a:xfrm>
            <a:off x="547920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C5E0CA6-D141-4B0E-A0C4-EFB5AFB4E3AF}"/>
              </a:ext>
            </a:extLst>
          </p:cNvPr>
          <p:cNvCxnSpPr>
            <a:cxnSpLocks/>
          </p:cNvCxnSpPr>
          <p:nvPr/>
        </p:nvCxnSpPr>
        <p:spPr>
          <a:xfrm>
            <a:off x="6198866"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095D976-BA5F-4898-87F2-A3BCABADC4A9}"/>
              </a:ext>
            </a:extLst>
          </p:cNvPr>
          <p:cNvCxnSpPr>
            <a:cxnSpLocks/>
          </p:cNvCxnSpPr>
          <p:nvPr/>
        </p:nvCxnSpPr>
        <p:spPr>
          <a:xfrm>
            <a:off x="6871966"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944381C-78BD-45AE-8954-913D4A975100}"/>
              </a:ext>
            </a:extLst>
          </p:cNvPr>
          <p:cNvCxnSpPr>
            <a:cxnSpLocks/>
          </p:cNvCxnSpPr>
          <p:nvPr/>
        </p:nvCxnSpPr>
        <p:spPr>
          <a:xfrm>
            <a:off x="754295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23A038D-AEF7-4E5D-B02E-D1644CBDD90E}"/>
              </a:ext>
            </a:extLst>
          </p:cNvPr>
          <p:cNvCxnSpPr>
            <a:cxnSpLocks/>
          </p:cNvCxnSpPr>
          <p:nvPr/>
        </p:nvCxnSpPr>
        <p:spPr>
          <a:xfrm>
            <a:off x="821605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40C2CF7-C9DD-460C-AE31-5CA65F00D200}"/>
              </a:ext>
            </a:extLst>
          </p:cNvPr>
          <p:cNvCxnSpPr>
            <a:cxnSpLocks/>
          </p:cNvCxnSpPr>
          <p:nvPr/>
        </p:nvCxnSpPr>
        <p:spPr>
          <a:xfrm>
            <a:off x="8887033"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2237A86-9C67-43F0-8DDF-D4EFA67C696B}"/>
              </a:ext>
            </a:extLst>
          </p:cNvPr>
          <p:cNvCxnSpPr>
            <a:cxnSpLocks/>
          </p:cNvCxnSpPr>
          <p:nvPr/>
        </p:nvCxnSpPr>
        <p:spPr>
          <a:xfrm>
            <a:off x="9558017"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439C95B-56C7-40E5-AFCA-F40D39C7DD15}"/>
              </a:ext>
            </a:extLst>
          </p:cNvPr>
          <p:cNvCxnSpPr>
            <a:cxnSpLocks/>
          </p:cNvCxnSpPr>
          <p:nvPr/>
        </p:nvCxnSpPr>
        <p:spPr>
          <a:xfrm>
            <a:off x="10231117"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7FC3D32-257C-4F4F-963F-4D70AE49618A}"/>
              </a:ext>
            </a:extLst>
          </p:cNvPr>
          <p:cNvCxnSpPr>
            <a:cxnSpLocks/>
          </p:cNvCxnSpPr>
          <p:nvPr/>
        </p:nvCxnSpPr>
        <p:spPr>
          <a:xfrm>
            <a:off x="1090210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87988F8-E015-4735-87D5-4D316F3C76FE}"/>
              </a:ext>
            </a:extLst>
          </p:cNvPr>
          <p:cNvCxnSpPr>
            <a:cxnSpLocks/>
          </p:cNvCxnSpPr>
          <p:nvPr/>
        </p:nvCxnSpPr>
        <p:spPr>
          <a:xfrm>
            <a:off x="1157520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097D475A-9A47-49BA-8130-9AFBD511AF5B}"/>
              </a:ext>
            </a:extLst>
          </p:cNvPr>
          <p:cNvSpPr/>
          <p:nvPr/>
        </p:nvSpPr>
        <p:spPr>
          <a:xfrm>
            <a:off x="2217418"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29" name="矩形 28">
            <a:extLst>
              <a:ext uri="{FF2B5EF4-FFF2-40B4-BE49-F238E27FC236}">
                <a16:creationId xmlns:a16="http://schemas.microsoft.com/office/drawing/2014/main" id="{5064CD42-8213-47F5-97C5-1C0FF815C725}"/>
              </a:ext>
            </a:extLst>
          </p:cNvPr>
          <p:cNvSpPr/>
          <p:nvPr/>
        </p:nvSpPr>
        <p:spPr>
          <a:xfrm>
            <a:off x="3523400" y="1775884"/>
            <a:ext cx="546945" cy="338554"/>
          </a:xfrm>
          <a:prstGeom prst="rect">
            <a:avLst/>
          </a:prstGeom>
        </p:spPr>
        <p:txBody>
          <a:bodyPr wrap="square">
            <a:spAutoFit/>
          </a:bodyPr>
          <a:lstStyle/>
          <a:p>
            <a:pPr>
              <a:defRPr/>
            </a:pPr>
            <a:r>
              <a:rPr lang="en-US" altLang="zh-CN" sz="1600" dirty="0">
                <a:latin typeface="微软雅黑" panose="020B0503020204020204" pitchFamily="34" charset="-122"/>
                <a:ea typeface="Alibaba PuHuiTi R"/>
              </a:rPr>
              <a:t>null</a:t>
            </a:r>
            <a:endParaRPr lang="zh-CN" altLang="en-US" sz="1600" dirty="0">
              <a:latin typeface="微软雅黑" panose="020B0503020204020204" pitchFamily="34" charset="-122"/>
              <a:ea typeface="Alibaba PuHuiTi R"/>
            </a:endParaRPr>
          </a:p>
        </p:txBody>
      </p:sp>
      <p:sp>
        <p:nvSpPr>
          <p:cNvPr id="30" name="矩形 29">
            <a:extLst>
              <a:ext uri="{FF2B5EF4-FFF2-40B4-BE49-F238E27FC236}">
                <a16:creationId xmlns:a16="http://schemas.microsoft.com/office/drawing/2014/main" id="{5A94079E-3238-40C9-ADA8-9EB79B434288}"/>
              </a:ext>
            </a:extLst>
          </p:cNvPr>
          <p:cNvSpPr/>
          <p:nvPr/>
        </p:nvSpPr>
        <p:spPr>
          <a:xfrm>
            <a:off x="4207084"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1" name="矩形 30">
            <a:extLst>
              <a:ext uri="{FF2B5EF4-FFF2-40B4-BE49-F238E27FC236}">
                <a16:creationId xmlns:a16="http://schemas.microsoft.com/office/drawing/2014/main" id="{64352502-E2A2-403D-A840-ED54DE51F912}"/>
              </a:ext>
            </a:extLst>
          </p:cNvPr>
          <p:cNvSpPr/>
          <p:nvPr/>
        </p:nvSpPr>
        <p:spPr>
          <a:xfrm>
            <a:off x="4903467"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2" name="矩形 31">
            <a:extLst>
              <a:ext uri="{FF2B5EF4-FFF2-40B4-BE49-F238E27FC236}">
                <a16:creationId xmlns:a16="http://schemas.microsoft.com/office/drawing/2014/main" id="{4C301F48-5583-493D-AB1D-1A109DB43325}"/>
              </a:ext>
            </a:extLst>
          </p:cNvPr>
          <p:cNvSpPr/>
          <p:nvPr/>
        </p:nvSpPr>
        <p:spPr>
          <a:xfrm>
            <a:off x="5570218"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3" name="矩形 32">
            <a:extLst>
              <a:ext uri="{FF2B5EF4-FFF2-40B4-BE49-F238E27FC236}">
                <a16:creationId xmlns:a16="http://schemas.microsoft.com/office/drawing/2014/main" id="{C9AA140A-8675-4DB5-AAFD-92B0877C1719}"/>
              </a:ext>
            </a:extLst>
          </p:cNvPr>
          <p:cNvSpPr/>
          <p:nvPr/>
        </p:nvSpPr>
        <p:spPr>
          <a:xfrm>
            <a:off x="6289884"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4" name="矩形 33">
            <a:extLst>
              <a:ext uri="{FF2B5EF4-FFF2-40B4-BE49-F238E27FC236}">
                <a16:creationId xmlns:a16="http://schemas.microsoft.com/office/drawing/2014/main" id="{025458F7-75DA-4E7D-B3F7-E6F31000C97F}"/>
              </a:ext>
            </a:extLst>
          </p:cNvPr>
          <p:cNvSpPr/>
          <p:nvPr/>
        </p:nvSpPr>
        <p:spPr>
          <a:xfrm>
            <a:off x="6954518"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5" name="矩形 34">
            <a:extLst>
              <a:ext uri="{FF2B5EF4-FFF2-40B4-BE49-F238E27FC236}">
                <a16:creationId xmlns:a16="http://schemas.microsoft.com/office/drawing/2014/main" id="{98DA4647-A9AA-41EA-9E54-84F7E5742A6A}"/>
              </a:ext>
            </a:extLst>
          </p:cNvPr>
          <p:cNvSpPr/>
          <p:nvPr/>
        </p:nvSpPr>
        <p:spPr>
          <a:xfrm>
            <a:off x="7653018"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6" name="矩形 35">
            <a:extLst>
              <a:ext uri="{FF2B5EF4-FFF2-40B4-BE49-F238E27FC236}">
                <a16:creationId xmlns:a16="http://schemas.microsoft.com/office/drawing/2014/main" id="{7F418C73-1215-4BAF-9E38-DCEE2E86E16D}"/>
              </a:ext>
            </a:extLst>
          </p:cNvPr>
          <p:cNvSpPr/>
          <p:nvPr/>
        </p:nvSpPr>
        <p:spPr>
          <a:xfrm>
            <a:off x="8317651"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7" name="矩形 36">
            <a:extLst>
              <a:ext uri="{FF2B5EF4-FFF2-40B4-BE49-F238E27FC236}">
                <a16:creationId xmlns:a16="http://schemas.microsoft.com/office/drawing/2014/main" id="{5193202D-B146-4F6C-BF8F-77D538E26E85}"/>
              </a:ext>
            </a:extLst>
          </p:cNvPr>
          <p:cNvSpPr/>
          <p:nvPr/>
        </p:nvSpPr>
        <p:spPr>
          <a:xfrm>
            <a:off x="8975934"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8" name="矩形 37">
            <a:extLst>
              <a:ext uri="{FF2B5EF4-FFF2-40B4-BE49-F238E27FC236}">
                <a16:creationId xmlns:a16="http://schemas.microsoft.com/office/drawing/2014/main" id="{B3D534AD-5842-4631-91EA-1F95E2AC7064}"/>
              </a:ext>
            </a:extLst>
          </p:cNvPr>
          <p:cNvSpPr/>
          <p:nvPr/>
        </p:nvSpPr>
        <p:spPr>
          <a:xfrm>
            <a:off x="9640567"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9" name="矩形 38">
            <a:extLst>
              <a:ext uri="{FF2B5EF4-FFF2-40B4-BE49-F238E27FC236}">
                <a16:creationId xmlns:a16="http://schemas.microsoft.com/office/drawing/2014/main" id="{EF38C6F1-D43E-482A-9A16-7EEACBCAC72A}"/>
              </a:ext>
            </a:extLst>
          </p:cNvPr>
          <p:cNvSpPr/>
          <p:nvPr/>
        </p:nvSpPr>
        <p:spPr>
          <a:xfrm>
            <a:off x="10339067"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40" name="矩形 39">
            <a:extLst>
              <a:ext uri="{FF2B5EF4-FFF2-40B4-BE49-F238E27FC236}">
                <a16:creationId xmlns:a16="http://schemas.microsoft.com/office/drawing/2014/main" id="{403079E0-AB2B-4FE1-8AE2-E5CD0EBE631B}"/>
              </a:ext>
            </a:extLst>
          </p:cNvPr>
          <p:cNvSpPr/>
          <p:nvPr/>
        </p:nvSpPr>
        <p:spPr>
          <a:xfrm>
            <a:off x="11003700"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41" name="矩形 40">
            <a:extLst>
              <a:ext uri="{FF2B5EF4-FFF2-40B4-BE49-F238E27FC236}">
                <a16:creationId xmlns:a16="http://schemas.microsoft.com/office/drawing/2014/main" id="{A269F245-4005-4198-BC4F-9215E2BB440B}"/>
              </a:ext>
            </a:extLst>
          </p:cNvPr>
          <p:cNvSpPr/>
          <p:nvPr/>
        </p:nvSpPr>
        <p:spPr>
          <a:xfrm>
            <a:off x="943184"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0</a:t>
            </a:r>
            <a:endParaRPr lang="zh-CN" altLang="en-US" sz="1600" dirty="0">
              <a:ea typeface="Alibaba PuHuiTi R"/>
            </a:endParaRPr>
          </a:p>
        </p:txBody>
      </p:sp>
      <p:sp>
        <p:nvSpPr>
          <p:cNvPr id="42" name="矩形 41">
            <a:extLst>
              <a:ext uri="{FF2B5EF4-FFF2-40B4-BE49-F238E27FC236}">
                <a16:creationId xmlns:a16="http://schemas.microsoft.com/office/drawing/2014/main" id="{66F71576-7715-4A8E-ABA3-BB090697A0E7}"/>
              </a:ext>
            </a:extLst>
          </p:cNvPr>
          <p:cNvSpPr/>
          <p:nvPr/>
        </p:nvSpPr>
        <p:spPr>
          <a:xfrm>
            <a:off x="160781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a:t>
            </a:r>
            <a:endParaRPr lang="zh-CN" altLang="en-US" sz="1600" dirty="0">
              <a:ea typeface="Alibaba PuHuiTi R"/>
            </a:endParaRPr>
          </a:p>
        </p:txBody>
      </p:sp>
      <p:sp>
        <p:nvSpPr>
          <p:cNvPr id="43" name="矩形 42">
            <a:extLst>
              <a:ext uri="{FF2B5EF4-FFF2-40B4-BE49-F238E27FC236}">
                <a16:creationId xmlns:a16="http://schemas.microsoft.com/office/drawing/2014/main" id="{F448B3C4-BC25-4FA2-93C8-33982661B21C}"/>
              </a:ext>
            </a:extLst>
          </p:cNvPr>
          <p:cNvSpPr/>
          <p:nvPr/>
        </p:nvSpPr>
        <p:spPr>
          <a:xfrm>
            <a:off x="230631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2</a:t>
            </a:r>
            <a:endParaRPr lang="zh-CN" altLang="en-US" sz="1600" dirty="0">
              <a:ea typeface="Alibaba PuHuiTi R"/>
            </a:endParaRPr>
          </a:p>
        </p:txBody>
      </p:sp>
      <p:sp>
        <p:nvSpPr>
          <p:cNvPr id="44" name="矩形 43">
            <a:extLst>
              <a:ext uri="{FF2B5EF4-FFF2-40B4-BE49-F238E27FC236}">
                <a16:creationId xmlns:a16="http://schemas.microsoft.com/office/drawing/2014/main" id="{1D1B81D8-ACF6-418A-A318-D81BD890DC5D}"/>
              </a:ext>
            </a:extLst>
          </p:cNvPr>
          <p:cNvSpPr/>
          <p:nvPr/>
        </p:nvSpPr>
        <p:spPr>
          <a:xfrm>
            <a:off x="2970951"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3</a:t>
            </a:r>
            <a:endParaRPr lang="zh-CN" altLang="en-US" sz="1600" dirty="0">
              <a:ea typeface="Alibaba PuHuiTi R"/>
            </a:endParaRPr>
          </a:p>
        </p:txBody>
      </p:sp>
      <p:sp>
        <p:nvSpPr>
          <p:cNvPr id="45" name="矩形 44">
            <a:extLst>
              <a:ext uri="{FF2B5EF4-FFF2-40B4-BE49-F238E27FC236}">
                <a16:creationId xmlns:a16="http://schemas.microsoft.com/office/drawing/2014/main" id="{189FBC6B-07F1-4D16-94BD-E4EDD8348CB8}"/>
              </a:ext>
            </a:extLst>
          </p:cNvPr>
          <p:cNvSpPr/>
          <p:nvPr/>
        </p:nvSpPr>
        <p:spPr>
          <a:xfrm>
            <a:off x="3629233"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4</a:t>
            </a:r>
            <a:endParaRPr lang="zh-CN" altLang="en-US" sz="1600" dirty="0">
              <a:ea typeface="Alibaba PuHuiTi R"/>
            </a:endParaRPr>
          </a:p>
        </p:txBody>
      </p:sp>
      <p:sp>
        <p:nvSpPr>
          <p:cNvPr id="46" name="矩形 45">
            <a:extLst>
              <a:ext uri="{FF2B5EF4-FFF2-40B4-BE49-F238E27FC236}">
                <a16:creationId xmlns:a16="http://schemas.microsoft.com/office/drawing/2014/main" id="{E0A88931-CE51-4029-8A66-031F513F10AB}"/>
              </a:ext>
            </a:extLst>
          </p:cNvPr>
          <p:cNvSpPr/>
          <p:nvPr/>
        </p:nvSpPr>
        <p:spPr>
          <a:xfrm>
            <a:off x="429386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5</a:t>
            </a:r>
            <a:endParaRPr lang="zh-CN" altLang="en-US" sz="1600" dirty="0">
              <a:ea typeface="Alibaba PuHuiTi R"/>
            </a:endParaRPr>
          </a:p>
        </p:txBody>
      </p:sp>
      <p:sp>
        <p:nvSpPr>
          <p:cNvPr id="47" name="矩形 46">
            <a:extLst>
              <a:ext uri="{FF2B5EF4-FFF2-40B4-BE49-F238E27FC236}">
                <a16:creationId xmlns:a16="http://schemas.microsoft.com/office/drawing/2014/main" id="{BDCD3623-CA44-4CC2-9B40-11483CB4D8F1}"/>
              </a:ext>
            </a:extLst>
          </p:cNvPr>
          <p:cNvSpPr/>
          <p:nvPr/>
        </p:nvSpPr>
        <p:spPr>
          <a:xfrm>
            <a:off x="499236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6</a:t>
            </a:r>
            <a:endParaRPr lang="zh-CN" altLang="en-US" sz="1600" dirty="0">
              <a:ea typeface="Alibaba PuHuiTi R"/>
            </a:endParaRPr>
          </a:p>
        </p:txBody>
      </p:sp>
      <p:sp>
        <p:nvSpPr>
          <p:cNvPr id="48" name="矩形 47">
            <a:extLst>
              <a:ext uri="{FF2B5EF4-FFF2-40B4-BE49-F238E27FC236}">
                <a16:creationId xmlns:a16="http://schemas.microsoft.com/office/drawing/2014/main" id="{805908F3-D2F6-4018-B6C7-2D6F2EA7B499}"/>
              </a:ext>
            </a:extLst>
          </p:cNvPr>
          <p:cNvSpPr/>
          <p:nvPr/>
        </p:nvSpPr>
        <p:spPr>
          <a:xfrm>
            <a:off x="5657000"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7</a:t>
            </a:r>
            <a:endParaRPr lang="zh-CN" altLang="en-US" sz="1600" dirty="0">
              <a:ea typeface="Alibaba PuHuiTi R"/>
            </a:endParaRPr>
          </a:p>
        </p:txBody>
      </p:sp>
      <p:sp>
        <p:nvSpPr>
          <p:cNvPr id="49" name="矩形 48">
            <a:extLst>
              <a:ext uri="{FF2B5EF4-FFF2-40B4-BE49-F238E27FC236}">
                <a16:creationId xmlns:a16="http://schemas.microsoft.com/office/drawing/2014/main" id="{597FA6D2-2906-4390-95EA-73D862DC94FE}"/>
              </a:ext>
            </a:extLst>
          </p:cNvPr>
          <p:cNvSpPr/>
          <p:nvPr/>
        </p:nvSpPr>
        <p:spPr>
          <a:xfrm>
            <a:off x="637666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8</a:t>
            </a:r>
            <a:endParaRPr lang="zh-CN" altLang="en-US" sz="1600" dirty="0">
              <a:ea typeface="Alibaba PuHuiTi R"/>
            </a:endParaRPr>
          </a:p>
        </p:txBody>
      </p:sp>
      <p:sp>
        <p:nvSpPr>
          <p:cNvPr id="50" name="矩形 49">
            <a:extLst>
              <a:ext uri="{FF2B5EF4-FFF2-40B4-BE49-F238E27FC236}">
                <a16:creationId xmlns:a16="http://schemas.microsoft.com/office/drawing/2014/main" id="{1197A8F8-6FB5-4A1D-A672-61C46C6E3966}"/>
              </a:ext>
            </a:extLst>
          </p:cNvPr>
          <p:cNvSpPr/>
          <p:nvPr/>
        </p:nvSpPr>
        <p:spPr>
          <a:xfrm>
            <a:off x="704341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9</a:t>
            </a:r>
            <a:endParaRPr lang="zh-CN" altLang="en-US" sz="1600" dirty="0">
              <a:ea typeface="Alibaba PuHuiTi R"/>
            </a:endParaRPr>
          </a:p>
        </p:txBody>
      </p:sp>
      <p:sp>
        <p:nvSpPr>
          <p:cNvPr id="51" name="矩形 50">
            <a:extLst>
              <a:ext uri="{FF2B5EF4-FFF2-40B4-BE49-F238E27FC236}">
                <a16:creationId xmlns:a16="http://schemas.microsoft.com/office/drawing/2014/main" id="{8E4622E3-8BC2-4C10-A260-4B0B2BFBB1C5}"/>
              </a:ext>
            </a:extLst>
          </p:cNvPr>
          <p:cNvSpPr/>
          <p:nvPr/>
        </p:nvSpPr>
        <p:spPr>
          <a:xfrm>
            <a:off x="7661484"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10</a:t>
            </a:r>
            <a:endParaRPr lang="zh-CN" altLang="en-US" sz="1600" dirty="0">
              <a:ea typeface="Alibaba PuHuiTi R"/>
            </a:endParaRPr>
          </a:p>
        </p:txBody>
      </p:sp>
      <p:sp>
        <p:nvSpPr>
          <p:cNvPr id="52" name="矩形 51">
            <a:extLst>
              <a:ext uri="{FF2B5EF4-FFF2-40B4-BE49-F238E27FC236}">
                <a16:creationId xmlns:a16="http://schemas.microsoft.com/office/drawing/2014/main" id="{5E7A2FA3-2070-487D-B70F-7B77E2ECA6CA}"/>
              </a:ext>
            </a:extLst>
          </p:cNvPr>
          <p:cNvSpPr/>
          <p:nvPr/>
        </p:nvSpPr>
        <p:spPr>
          <a:xfrm>
            <a:off x="8328233"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11</a:t>
            </a:r>
            <a:endParaRPr lang="zh-CN" altLang="en-US" sz="1600" dirty="0">
              <a:ea typeface="Alibaba PuHuiTi R"/>
            </a:endParaRPr>
          </a:p>
        </p:txBody>
      </p:sp>
      <p:sp>
        <p:nvSpPr>
          <p:cNvPr id="53" name="矩形 52">
            <a:extLst>
              <a:ext uri="{FF2B5EF4-FFF2-40B4-BE49-F238E27FC236}">
                <a16:creationId xmlns:a16="http://schemas.microsoft.com/office/drawing/2014/main" id="{39391A35-CFD8-49AD-81D3-36472B9C4ED7}"/>
              </a:ext>
            </a:extLst>
          </p:cNvPr>
          <p:cNvSpPr/>
          <p:nvPr/>
        </p:nvSpPr>
        <p:spPr>
          <a:xfrm>
            <a:off x="8986517"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12</a:t>
            </a:r>
            <a:endParaRPr lang="zh-CN" altLang="en-US" sz="1600" dirty="0">
              <a:ea typeface="Alibaba PuHuiTi R"/>
            </a:endParaRPr>
          </a:p>
        </p:txBody>
      </p:sp>
      <p:sp>
        <p:nvSpPr>
          <p:cNvPr id="54" name="矩形 53">
            <a:extLst>
              <a:ext uri="{FF2B5EF4-FFF2-40B4-BE49-F238E27FC236}">
                <a16:creationId xmlns:a16="http://schemas.microsoft.com/office/drawing/2014/main" id="{06CE39A7-A2B7-4174-A362-2B4DD47368C3}"/>
              </a:ext>
            </a:extLst>
          </p:cNvPr>
          <p:cNvSpPr/>
          <p:nvPr/>
        </p:nvSpPr>
        <p:spPr>
          <a:xfrm>
            <a:off x="9651151"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13</a:t>
            </a:r>
            <a:endParaRPr lang="zh-CN" altLang="en-US" sz="1600" dirty="0">
              <a:ea typeface="Alibaba PuHuiTi R"/>
            </a:endParaRPr>
          </a:p>
        </p:txBody>
      </p:sp>
      <p:sp>
        <p:nvSpPr>
          <p:cNvPr id="55" name="矩形 54">
            <a:extLst>
              <a:ext uri="{FF2B5EF4-FFF2-40B4-BE49-F238E27FC236}">
                <a16:creationId xmlns:a16="http://schemas.microsoft.com/office/drawing/2014/main" id="{2ACD3C91-D719-47AA-BE19-EE1069C67352}"/>
              </a:ext>
            </a:extLst>
          </p:cNvPr>
          <p:cNvSpPr/>
          <p:nvPr/>
        </p:nvSpPr>
        <p:spPr>
          <a:xfrm>
            <a:off x="10349651"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14</a:t>
            </a:r>
            <a:endParaRPr lang="zh-CN" altLang="en-US" sz="1600" dirty="0">
              <a:ea typeface="Alibaba PuHuiTi R"/>
            </a:endParaRPr>
          </a:p>
        </p:txBody>
      </p:sp>
      <p:sp>
        <p:nvSpPr>
          <p:cNvPr id="56" name="矩形 55">
            <a:extLst>
              <a:ext uri="{FF2B5EF4-FFF2-40B4-BE49-F238E27FC236}">
                <a16:creationId xmlns:a16="http://schemas.microsoft.com/office/drawing/2014/main" id="{62993B67-AA05-4911-8E25-2158D6DF5F10}"/>
              </a:ext>
            </a:extLst>
          </p:cNvPr>
          <p:cNvSpPr/>
          <p:nvPr/>
        </p:nvSpPr>
        <p:spPr>
          <a:xfrm>
            <a:off x="11014284"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15</a:t>
            </a:r>
            <a:endParaRPr lang="zh-CN" altLang="en-US" sz="1600" dirty="0">
              <a:ea typeface="Alibaba PuHuiTi R"/>
            </a:endParaRPr>
          </a:p>
        </p:txBody>
      </p:sp>
      <p:sp>
        <p:nvSpPr>
          <p:cNvPr id="2" name="矩形 1">
            <a:extLst>
              <a:ext uri="{FF2B5EF4-FFF2-40B4-BE49-F238E27FC236}">
                <a16:creationId xmlns:a16="http://schemas.microsoft.com/office/drawing/2014/main" id="{860589D5-1847-42D9-8DAE-F5A00A5BCE2A}"/>
              </a:ext>
            </a:extLst>
          </p:cNvPr>
          <p:cNvSpPr/>
          <p:nvPr/>
        </p:nvSpPr>
        <p:spPr>
          <a:xfrm>
            <a:off x="10576134" y="1079500"/>
            <a:ext cx="816249"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table[]</a:t>
            </a:r>
            <a:endParaRPr lang="zh-CN" altLang="en-US" sz="1600" dirty="0">
              <a:ea typeface="Alibaba PuHuiTi R"/>
            </a:endParaRPr>
          </a:p>
        </p:txBody>
      </p:sp>
      <p:cxnSp>
        <p:nvCxnSpPr>
          <p:cNvPr id="15" name="直接连接符 14">
            <a:extLst>
              <a:ext uri="{FF2B5EF4-FFF2-40B4-BE49-F238E27FC236}">
                <a16:creationId xmlns:a16="http://schemas.microsoft.com/office/drawing/2014/main" id="{D671929C-2148-49E8-A006-C260BCD403FD}"/>
              </a:ext>
            </a:extLst>
          </p:cNvPr>
          <p:cNvCxnSpPr>
            <a:cxnSpLocks/>
          </p:cNvCxnSpPr>
          <p:nvPr/>
        </p:nvCxnSpPr>
        <p:spPr>
          <a:xfrm>
            <a:off x="4135117"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DF6C1CE-FD63-4075-9399-FE636D792325}"/>
              </a:ext>
            </a:extLst>
          </p:cNvPr>
          <p:cNvCxnSpPr>
            <a:cxnSpLocks/>
          </p:cNvCxnSpPr>
          <p:nvPr/>
        </p:nvCxnSpPr>
        <p:spPr>
          <a:xfrm>
            <a:off x="3462017"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AF49D4C-23B2-49F7-88D1-1BD9681222EB}"/>
              </a:ext>
            </a:extLst>
          </p:cNvPr>
          <p:cNvCxnSpPr>
            <a:cxnSpLocks/>
          </p:cNvCxnSpPr>
          <p:nvPr/>
        </p:nvCxnSpPr>
        <p:spPr>
          <a:xfrm>
            <a:off x="769617"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8D7D69A-1253-4BDF-B027-ACF7E4A1A313}"/>
              </a:ext>
            </a:extLst>
          </p:cNvPr>
          <p:cNvCxnSpPr>
            <a:cxnSpLocks/>
          </p:cNvCxnSpPr>
          <p:nvPr/>
        </p:nvCxnSpPr>
        <p:spPr>
          <a:xfrm>
            <a:off x="144695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extBox 2">
            <a:extLst>
              <a:ext uri="{FF2B5EF4-FFF2-40B4-BE49-F238E27FC236}">
                <a16:creationId xmlns:a16="http://schemas.microsoft.com/office/drawing/2014/main" id="{17972C20-5260-48C9-A184-040B336042A1}"/>
              </a:ext>
            </a:extLst>
          </p:cNvPr>
          <p:cNvSpPr txBox="1"/>
          <p:nvPr/>
        </p:nvSpPr>
        <p:spPr>
          <a:xfrm>
            <a:off x="769618" y="934083"/>
            <a:ext cx="6731845" cy="466652"/>
          </a:xfrm>
          <a:prstGeom prst="rect">
            <a:avLst/>
          </a:prstGeom>
          <a:noFill/>
        </p:spPr>
        <p:txBody>
          <a:bodyPr wrap="square">
            <a:spAutoFit/>
          </a:bodyPr>
          <a:lstStyle/>
          <a:p>
            <a:pPr>
              <a:lnSpc>
                <a:spcPct val="150000"/>
              </a:lnSpc>
              <a:defRPr/>
            </a:pPr>
            <a:r>
              <a:rPr lang="en-US" altLang="zh-CN"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JDK8</a:t>
            </a: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之前的哈希表：</a:t>
            </a:r>
            <a:r>
              <a:rPr lang="zh-CN" altLang="en-US" sz="18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a:t>
            </a:r>
            <a:r>
              <a:rPr lang="en-US" altLang="zh-CN" sz="18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8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链表</a:t>
            </a:r>
            <a:endParaRPr lang="zh-CN" altLang="en-US"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4" name="椭圆 63">
            <a:extLst>
              <a:ext uri="{FF2B5EF4-FFF2-40B4-BE49-F238E27FC236}">
                <a16:creationId xmlns:a16="http://schemas.microsoft.com/office/drawing/2014/main" id="{81023B18-1DE5-420A-A677-29DEB93EFBD9}"/>
              </a:ext>
            </a:extLst>
          </p:cNvPr>
          <p:cNvSpPr/>
          <p:nvPr/>
        </p:nvSpPr>
        <p:spPr>
          <a:xfrm>
            <a:off x="879937" y="1664495"/>
            <a:ext cx="480483" cy="480483"/>
          </a:xfrm>
          <a:prstGeom prst="ellips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0000"/>
              </a:solidFill>
            </a:endParaRPr>
          </a:p>
        </p:txBody>
      </p:sp>
      <p:cxnSp>
        <p:nvCxnSpPr>
          <p:cNvPr id="4" name="直接箭头连接符 3">
            <a:extLst>
              <a:ext uri="{FF2B5EF4-FFF2-40B4-BE49-F238E27FC236}">
                <a16:creationId xmlns:a16="http://schemas.microsoft.com/office/drawing/2014/main" id="{6C802B25-8977-48ED-9B8D-14FB81972CFF}"/>
              </a:ext>
            </a:extLst>
          </p:cNvPr>
          <p:cNvCxnSpPr>
            <a:cxnSpLocks/>
            <a:stCxn id="65" idx="4"/>
            <a:endCxn id="70" idx="0"/>
          </p:cNvCxnSpPr>
          <p:nvPr/>
        </p:nvCxnSpPr>
        <p:spPr>
          <a:xfrm flipH="1">
            <a:off x="3116572" y="2156567"/>
            <a:ext cx="2546" cy="8431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直接箭头连接符 60">
            <a:extLst>
              <a:ext uri="{FF2B5EF4-FFF2-40B4-BE49-F238E27FC236}">
                <a16:creationId xmlns:a16="http://schemas.microsoft.com/office/drawing/2014/main" id="{F8EE1F10-ECD6-4226-9E3A-855A319826A8}"/>
              </a:ext>
            </a:extLst>
          </p:cNvPr>
          <p:cNvCxnSpPr>
            <a:cxnSpLocks/>
            <a:endCxn id="70" idx="2"/>
          </p:cNvCxnSpPr>
          <p:nvPr/>
        </p:nvCxnSpPr>
        <p:spPr>
          <a:xfrm flipV="1">
            <a:off x="1697347" y="3239984"/>
            <a:ext cx="1178983" cy="45528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椭圆 61">
            <a:extLst>
              <a:ext uri="{FF2B5EF4-FFF2-40B4-BE49-F238E27FC236}">
                <a16:creationId xmlns:a16="http://schemas.microsoft.com/office/drawing/2014/main" id="{E8F581AB-2BB6-46BA-9F79-3D678311FB13}"/>
              </a:ext>
            </a:extLst>
          </p:cNvPr>
          <p:cNvSpPr/>
          <p:nvPr/>
        </p:nvSpPr>
        <p:spPr>
          <a:xfrm>
            <a:off x="1241115" y="3618016"/>
            <a:ext cx="480483" cy="480484"/>
          </a:xfrm>
          <a:prstGeom prst="ellipse">
            <a:avLst/>
          </a:prstGeom>
          <a:solidFill>
            <a:srgbClr val="0000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rgbClr val="FF0000"/>
              </a:solidFill>
            </a:endParaRPr>
          </a:p>
        </p:txBody>
      </p:sp>
      <p:cxnSp>
        <p:nvCxnSpPr>
          <p:cNvPr id="67" name="直接箭头连接符 66">
            <a:extLst>
              <a:ext uri="{FF2B5EF4-FFF2-40B4-BE49-F238E27FC236}">
                <a16:creationId xmlns:a16="http://schemas.microsoft.com/office/drawing/2014/main" id="{F0D3ECFF-D816-4480-AA5D-5F7032AD854C}"/>
              </a:ext>
            </a:extLst>
          </p:cNvPr>
          <p:cNvCxnSpPr>
            <a:cxnSpLocks/>
            <a:stCxn id="62" idx="7"/>
          </p:cNvCxnSpPr>
          <p:nvPr/>
        </p:nvCxnSpPr>
        <p:spPr>
          <a:xfrm flipV="1">
            <a:off x="1651233" y="2013583"/>
            <a:ext cx="1312848" cy="167479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椭圆 69">
            <a:extLst>
              <a:ext uri="{FF2B5EF4-FFF2-40B4-BE49-F238E27FC236}">
                <a16:creationId xmlns:a16="http://schemas.microsoft.com/office/drawing/2014/main" id="{4D266506-F9D9-4F66-9066-33E4E51E3F6D}"/>
              </a:ext>
            </a:extLst>
          </p:cNvPr>
          <p:cNvSpPr/>
          <p:nvPr/>
        </p:nvSpPr>
        <p:spPr>
          <a:xfrm>
            <a:off x="2876330" y="2999742"/>
            <a:ext cx="480483" cy="480483"/>
          </a:xfrm>
          <a:prstGeom prst="ellipse">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0000"/>
              </a:solidFill>
            </a:endParaRPr>
          </a:p>
        </p:txBody>
      </p:sp>
      <p:cxnSp>
        <p:nvCxnSpPr>
          <p:cNvPr id="75" name="直接箭头连接符 74">
            <a:extLst>
              <a:ext uri="{FF2B5EF4-FFF2-40B4-BE49-F238E27FC236}">
                <a16:creationId xmlns:a16="http://schemas.microsoft.com/office/drawing/2014/main" id="{42846E6B-CE31-4FB5-8AB5-4BA8F0FC9DAF}"/>
              </a:ext>
            </a:extLst>
          </p:cNvPr>
          <p:cNvCxnSpPr>
            <a:cxnSpLocks/>
            <a:stCxn id="65" idx="4"/>
          </p:cNvCxnSpPr>
          <p:nvPr/>
        </p:nvCxnSpPr>
        <p:spPr>
          <a:xfrm>
            <a:off x="3119118" y="2156567"/>
            <a:ext cx="0" cy="11931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6" name="矩形 65">
            <a:extLst>
              <a:ext uri="{FF2B5EF4-FFF2-40B4-BE49-F238E27FC236}">
                <a16:creationId xmlns:a16="http://schemas.microsoft.com/office/drawing/2014/main" id="{D9D13A8D-EC8D-9D4E-87AD-36EB9B1EEA49}"/>
              </a:ext>
            </a:extLst>
          </p:cNvPr>
          <p:cNvSpPr/>
          <p:nvPr/>
        </p:nvSpPr>
        <p:spPr>
          <a:xfrm>
            <a:off x="5409012" y="2814631"/>
            <a:ext cx="6889663" cy="3474093"/>
          </a:xfrm>
          <a:prstGeom prst="rect">
            <a:avLst/>
          </a:prstGeom>
        </p:spPr>
        <p:txBody>
          <a:bodyPr wrap="square">
            <a:spAutoFit/>
          </a:bodyPr>
          <a:lstStyle/>
          <a:p>
            <a:pPr marL="342900" indent="-342900">
              <a:lnSpc>
                <a:spcPct val="200000"/>
              </a:lnSpc>
              <a:buFont typeface="+mj-ea"/>
              <a:buAutoNum type="circleNumDbPlain"/>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创建一个默认长度</a:t>
            </a: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16</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的数组，默认加载因子为</a:t>
            </a: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0.75</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，数组名</a:t>
            </a:r>
            <a:r>
              <a:rPr lang="en-US" altLang="zh-CN"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table</a:t>
            </a:r>
          </a:p>
          <a:p>
            <a:pPr marL="342900" indent="-342900">
              <a:lnSpc>
                <a:spcPct val="200000"/>
              </a:lnSpc>
              <a:buFont typeface="+mj-ea"/>
              <a:buAutoNum type="circleNumDbPlain"/>
              <a:defRPr/>
            </a:pPr>
            <a:r>
              <a:rPr lang="zh-CN" altLang="en-US"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使用元素的</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哈希值</a:t>
            </a:r>
            <a:r>
              <a:rPr lang="zh-CN" altLang="en-US"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对</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数组的长度做运算</a:t>
            </a:r>
            <a:r>
              <a:rPr lang="zh-CN" altLang="en-US"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计算出应存入的位置</a:t>
            </a:r>
            <a:endParaRPr lang="en-US" altLang="zh-CN"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42900" indent="-342900">
              <a:lnSpc>
                <a:spcPct val="200000"/>
              </a:lnSpc>
              <a:buFont typeface="+mj-ea"/>
              <a:buAutoNum type="circleNumDbPlain"/>
              <a:defRPr/>
            </a:pPr>
            <a:r>
              <a:rPr lang="zh-CN" altLang="en-US"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判断当前位置是否为</a:t>
            </a:r>
            <a:r>
              <a:rPr lang="en-US" altLang="zh-CN"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null</a:t>
            </a:r>
            <a:r>
              <a:rPr lang="zh-CN" altLang="en-US"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，如果是</a:t>
            </a:r>
            <a:r>
              <a:rPr lang="en-US" altLang="zh-CN"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null</a:t>
            </a:r>
            <a:r>
              <a:rPr lang="zh-CN" altLang="en-US"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直接存入</a:t>
            </a:r>
            <a:endPar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42900" indent="-342900">
              <a:lnSpc>
                <a:spcPct val="200000"/>
              </a:lnSpc>
              <a:buFont typeface="+mj-ea"/>
              <a:buAutoNum type="circleNumDbPlain"/>
              <a:defRPr/>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如果不为</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null</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，表示有元素，则调用</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equals</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方法比较</a:t>
            </a:r>
            <a:endPar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00000"/>
              </a:lnSpc>
              <a:defRPr/>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相等，则不存；不相等，则存入数组</a:t>
            </a:r>
            <a:endPar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742950" lvl="1" indent="-285750">
              <a:lnSpc>
                <a:spcPct val="200000"/>
              </a:lnSpc>
              <a:buFont typeface="Wingdings" panose="05000000000000000000" pitchFamily="2" charset="2"/>
              <a:buChar char="l"/>
              <a:defRPr/>
            </a:pP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JDK 8</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之前，新元素存入数组，占老元素位置，老元素挂下面</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742950" lvl="1" indent="-285750">
              <a:lnSpc>
                <a:spcPct val="200000"/>
              </a:lnSpc>
              <a:buFont typeface="Wingdings" panose="05000000000000000000" pitchFamily="2" charset="2"/>
              <a:buChar char="l"/>
              <a:defRPr/>
            </a:pP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JDK 8</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开始之后，新元素直接挂在老元素下面</a:t>
            </a:r>
            <a:endPar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71" name="Rectangle 1">
            <a:extLst>
              <a:ext uri="{FF2B5EF4-FFF2-40B4-BE49-F238E27FC236}">
                <a16:creationId xmlns:a16="http://schemas.microsoft.com/office/drawing/2014/main" id="{DFE926B2-BD98-76B5-B0F2-F4CE0F58122F}"/>
              </a:ext>
            </a:extLst>
          </p:cNvPr>
          <p:cNvSpPr>
            <a:spLocks noChangeArrowheads="1"/>
          </p:cNvSpPr>
          <p:nvPr/>
        </p:nvSpPr>
        <p:spPr bwMode="auto">
          <a:xfrm>
            <a:off x="7320952" y="3356406"/>
            <a:ext cx="3028699" cy="523220"/>
          </a:xfrm>
          <a:prstGeom prst="rect">
            <a:avLst/>
          </a:prstGeom>
          <a:solidFill>
            <a:srgbClr val="F9FBF9"/>
          </a:solidFill>
          <a:ln w="9525" cap="flat" cmpd="sng" algn="ctr">
            <a:solidFill>
              <a:srgbClr val="F9FBF9"/>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rgbClr val="1750EB"/>
                </a:solidFill>
                <a:effectLst/>
                <a:latin typeface="Consolas" panose="020B0609020204030204" pitchFamily="49" charset="0"/>
                <a:ea typeface="JetBrains Mono"/>
              </a:rPr>
              <a:t>16 </a:t>
            </a:r>
            <a:r>
              <a:rPr kumimoji="0" lang="zh-CN" altLang="zh-CN" sz="28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2800" b="0" i="0" u="none" strike="noStrike" cap="none" normalizeH="0" baseline="0" dirty="0">
                <a:ln>
                  <a:noFill/>
                </a:ln>
                <a:solidFill>
                  <a:srgbClr val="1750EB"/>
                </a:solidFill>
                <a:effectLst/>
                <a:latin typeface="Consolas" panose="020B0609020204030204" pitchFamily="49" charset="0"/>
                <a:ea typeface="JetBrains Mono"/>
              </a:rPr>
              <a:t>0.75 </a:t>
            </a:r>
            <a:r>
              <a:rPr kumimoji="0" lang="zh-CN" altLang="zh-CN" sz="28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2800" b="0" i="0" u="none" strike="noStrike" cap="none" normalizeH="0" baseline="0" dirty="0">
                <a:ln>
                  <a:noFill/>
                </a:ln>
                <a:solidFill>
                  <a:srgbClr val="1750EB"/>
                </a:solidFill>
                <a:effectLst/>
                <a:latin typeface="Consolas" panose="020B0609020204030204" pitchFamily="49" charset="0"/>
                <a:ea typeface="JetBrains Mono"/>
              </a:rPr>
              <a:t>12</a:t>
            </a:r>
            <a:endParaRPr kumimoji="0" lang="zh-CN" altLang="zh-CN" sz="5400" b="0" i="0" u="none" strike="noStrike" cap="none" normalizeH="0" baseline="0" dirty="0">
              <a:ln>
                <a:noFill/>
              </a:ln>
              <a:solidFill>
                <a:schemeClr val="tx1"/>
              </a:solidFill>
              <a:effectLst/>
              <a:latin typeface="Consolas" panose="020B0609020204030204" pitchFamily="49" charset="0"/>
            </a:endParaRPr>
          </a:p>
        </p:txBody>
      </p:sp>
      <p:sp>
        <p:nvSpPr>
          <p:cNvPr id="3" name="椭圆 2">
            <a:extLst>
              <a:ext uri="{FF2B5EF4-FFF2-40B4-BE49-F238E27FC236}">
                <a16:creationId xmlns:a16="http://schemas.microsoft.com/office/drawing/2014/main" id="{C84F303D-B757-3F32-0FF9-D1FCA3815FBA}"/>
              </a:ext>
            </a:extLst>
          </p:cNvPr>
          <p:cNvSpPr/>
          <p:nvPr/>
        </p:nvSpPr>
        <p:spPr>
          <a:xfrm>
            <a:off x="929236" y="3177501"/>
            <a:ext cx="480483" cy="480483"/>
          </a:xfrm>
          <a:prstGeom prst="ellipse">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0000"/>
              </a:solidFill>
            </a:endParaRPr>
          </a:p>
        </p:txBody>
      </p:sp>
      <p:cxnSp>
        <p:nvCxnSpPr>
          <p:cNvPr id="7" name="直接箭头连接符 6">
            <a:extLst>
              <a:ext uri="{FF2B5EF4-FFF2-40B4-BE49-F238E27FC236}">
                <a16:creationId xmlns:a16="http://schemas.microsoft.com/office/drawing/2014/main" id="{9A75181F-BA5B-178A-F72B-E1036C42E05E}"/>
              </a:ext>
            </a:extLst>
          </p:cNvPr>
          <p:cNvCxnSpPr>
            <a:cxnSpLocks/>
          </p:cNvCxnSpPr>
          <p:nvPr/>
        </p:nvCxnSpPr>
        <p:spPr>
          <a:xfrm>
            <a:off x="1344475" y="3363295"/>
            <a:ext cx="1531855" cy="11693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09FD3A8-94D4-36C7-47C6-09B45C348933}"/>
              </a:ext>
            </a:extLst>
          </p:cNvPr>
          <p:cNvCxnSpPr>
            <a:cxnSpLocks/>
            <a:endCxn id="44" idx="0"/>
          </p:cNvCxnSpPr>
          <p:nvPr/>
        </p:nvCxnSpPr>
        <p:spPr>
          <a:xfrm flipV="1">
            <a:off x="1298361" y="2277533"/>
            <a:ext cx="1825036" cy="10788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A417D96A-E42E-B42E-3765-285956E4B416}"/>
              </a:ext>
            </a:extLst>
          </p:cNvPr>
          <p:cNvCxnSpPr>
            <a:cxnSpLocks/>
          </p:cNvCxnSpPr>
          <p:nvPr/>
        </p:nvCxnSpPr>
        <p:spPr>
          <a:xfrm>
            <a:off x="1355778" y="3435577"/>
            <a:ext cx="1506199" cy="146630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4D43E07E-D598-4101-AB74-0EF458A6E837}"/>
              </a:ext>
            </a:extLst>
          </p:cNvPr>
          <p:cNvSpPr txBox="1"/>
          <p:nvPr/>
        </p:nvSpPr>
        <p:spPr>
          <a:xfrm>
            <a:off x="2120050" y="3913834"/>
            <a:ext cx="642893" cy="369332"/>
          </a:xfrm>
          <a:prstGeom prst="rect">
            <a:avLst/>
          </a:prstGeom>
          <a:noFill/>
        </p:spPr>
        <p:txBody>
          <a:bodyPr wrap="square">
            <a:spAutoFit/>
          </a:bodyPr>
          <a:lstStyle/>
          <a:p>
            <a:r>
              <a:rPr lang="zh-CN" altLang="en-US" sz="18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相等</a:t>
            </a:r>
            <a:endParaRPr lang="zh-CN" altLang="en-US" dirty="0"/>
          </a:p>
        </p:txBody>
      </p:sp>
      <p:sp>
        <p:nvSpPr>
          <p:cNvPr id="57" name="标题 56">
            <a:extLst>
              <a:ext uri="{FF2B5EF4-FFF2-40B4-BE49-F238E27FC236}">
                <a16:creationId xmlns:a16="http://schemas.microsoft.com/office/drawing/2014/main" id="{E13360B0-8AA9-0681-2CA2-DC2EA78E9E30}"/>
              </a:ext>
            </a:extLst>
          </p:cNvPr>
          <p:cNvSpPr>
            <a:spLocks noGrp="1"/>
          </p:cNvSpPr>
          <p:nvPr>
            <p:ph type="title"/>
          </p:nvPr>
        </p:nvSpPr>
        <p:spPr/>
        <p:txBody>
          <a:bodyPr/>
          <a:lstStyle/>
          <a:p>
            <a:r>
              <a:rPr lang="en-US" altLang="zh-CN" dirty="0"/>
              <a:t>HashSet</a:t>
            </a:r>
            <a:r>
              <a:rPr lang="zh-CN" altLang="en-US" dirty="0"/>
              <a:t>集合的底层原理</a:t>
            </a:r>
          </a:p>
        </p:txBody>
      </p:sp>
    </p:spTree>
    <p:extLst>
      <p:ext uri="{BB962C8B-B14F-4D97-AF65-F5344CB8AC3E}">
        <p14:creationId xmlns:p14="http://schemas.microsoft.com/office/powerpoint/2010/main" val="54784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down)">
                                      <p:cBhvr>
                                        <p:cTn id="11" dur="500"/>
                                        <p:tgtEl>
                                          <p:spTgt spid="6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1" presetClass="exit" presetSubtype="0" fill="hold" nodeType="withEffect">
                                  <p:stCondLst>
                                    <p:cond delay="0"/>
                                  </p:stCondLst>
                                  <p:childTnLst>
                                    <p:set>
                                      <p:cBhvr>
                                        <p:cTn id="18" dur="1" fill="hold">
                                          <p:stCondLst>
                                            <p:cond delay="0"/>
                                          </p:stCondLst>
                                        </p:cTn>
                                        <p:tgtEl>
                                          <p:spTgt spid="6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nodeType="clickEffect">
                                  <p:stCondLst>
                                    <p:cond delay="0"/>
                                  </p:stCondLst>
                                  <p:childTnLst>
                                    <p:animEffect transition="out" filter="wipe(down)">
                                      <p:cBhvr>
                                        <p:cTn id="22" dur="500"/>
                                        <p:tgtEl>
                                          <p:spTgt spid="61"/>
                                        </p:tgtEl>
                                      </p:cBhvr>
                                    </p:animEffect>
                                    <p:set>
                                      <p:cBhvr>
                                        <p:cTn id="23" dur="1" fill="hold">
                                          <p:stCondLst>
                                            <p:cond delay="499"/>
                                          </p:stCondLst>
                                        </p:cTn>
                                        <p:tgtEl>
                                          <p:spTgt spid="6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8.33333E-7 1.85185E-6 L 8.33333E-7 0.25 " pathEditMode="relative" rAng="0" ptsTypes="AA">
                                      <p:cBhvr>
                                        <p:cTn id="27" dur="2000" fill="hold"/>
                                        <p:tgtEl>
                                          <p:spTgt spid="65"/>
                                        </p:tgtEl>
                                        <p:attrNameLst>
                                          <p:attrName>ppt_x</p:attrName>
                                          <p:attrName>ppt_y</p:attrName>
                                        </p:attrNameLst>
                                      </p:cBhvr>
                                      <p:rCtr x="0" y="12500"/>
                                    </p:animMotion>
                                  </p:childTnLst>
                                </p:cTn>
                              </p:par>
                              <p:par>
                                <p:cTn id="28" presetID="42" presetClass="path" presetSubtype="0" accel="50000" decel="50000" fill="hold" nodeType="withEffect">
                                  <p:stCondLst>
                                    <p:cond delay="0"/>
                                  </p:stCondLst>
                                  <p:childTnLst>
                                    <p:animMotion origin="layout" path="M 8.33333E-7 4.07407E-6 L 8.33333E-7 0.25 " pathEditMode="relative" rAng="0" ptsTypes="AA">
                                      <p:cBhvr>
                                        <p:cTn id="29" dur="2000" fill="hold"/>
                                        <p:tgtEl>
                                          <p:spTgt spid="4"/>
                                        </p:tgtEl>
                                        <p:attrNameLst>
                                          <p:attrName>ppt_x</p:attrName>
                                          <p:attrName>ppt_y</p:attrName>
                                        </p:attrNameLst>
                                      </p:cBhvr>
                                      <p:rCtr x="0" y="12500"/>
                                    </p:animMotion>
                                  </p:childTnLst>
                                </p:cTn>
                              </p:par>
                              <p:par>
                                <p:cTn id="30" presetID="42" presetClass="path" presetSubtype="0" accel="50000" decel="50000" fill="hold" grpId="0" nodeType="withEffect">
                                  <p:stCondLst>
                                    <p:cond delay="0"/>
                                  </p:stCondLst>
                                  <p:childTnLst>
                                    <p:animMotion origin="layout" path="M 1.04167E-6 -3.7037E-6 L 1.04167E-6 0.25 " pathEditMode="relative" rAng="0" ptsTypes="AA">
                                      <p:cBhvr>
                                        <p:cTn id="31" dur="2000" fill="hold"/>
                                        <p:tgtEl>
                                          <p:spTgt spid="70"/>
                                        </p:tgtEl>
                                        <p:attrNameLst>
                                          <p:attrName>ppt_x</p:attrName>
                                          <p:attrName>ppt_y</p:attrName>
                                        </p:attrNameLst>
                                      </p:cBhvr>
                                      <p:rCtr x="0" y="12500"/>
                                    </p:animMotion>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1" nodeType="clickEffect">
                                  <p:stCondLst>
                                    <p:cond delay="0"/>
                                  </p:stCondLst>
                                  <p:childTnLst>
                                    <p:animMotion origin="layout" path="M -4.375E-6 0 L 0.13594 -0.2831 " pathEditMode="relative" rAng="0" ptsTypes="AA">
                                      <p:cBhvr>
                                        <p:cTn id="35" dur="2000" fill="hold"/>
                                        <p:tgtEl>
                                          <p:spTgt spid="62"/>
                                        </p:tgtEl>
                                        <p:attrNameLst>
                                          <p:attrName>ppt_x</p:attrName>
                                          <p:attrName>ppt_y</p:attrName>
                                        </p:attrNameLst>
                                      </p:cBhvr>
                                      <p:rCtr x="6758" y="-14097"/>
                                    </p:animMotion>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wipe(up)">
                                      <p:cBhvr>
                                        <p:cTn id="40" dur="500"/>
                                        <p:tgtEl>
                                          <p:spTgt spid="7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down)">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left)">
                                      <p:cBhvr>
                                        <p:cTn id="55" dur="500"/>
                                        <p:tgtEl>
                                          <p:spTgt spid="7"/>
                                        </p:tgtEl>
                                      </p:cBhvr>
                                    </p:animEffect>
                                  </p:childTnLst>
                                </p:cTn>
                              </p:par>
                              <p:par>
                                <p:cTn id="56" presetID="1" presetClass="exit" presetSubtype="0" fill="hold" nodeType="withEffect">
                                  <p:stCondLst>
                                    <p:cond delay="0"/>
                                  </p:stCondLst>
                                  <p:childTnLst>
                                    <p:set>
                                      <p:cBhvr>
                                        <p:cTn id="57" dur="1" fill="hold">
                                          <p:stCondLst>
                                            <p:cond delay="0"/>
                                          </p:stCondLst>
                                        </p:cTn>
                                        <p:tgtEl>
                                          <p:spTgt spid="2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7"/>
                                        </p:tgtEl>
                                        <p:attrNameLst>
                                          <p:attrName>style.visibility</p:attrName>
                                        </p:attrNameLst>
                                      </p:cBhvr>
                                      <p:to>
                                        <p:strVal val="hidden"/>
                                      </p:to>
                                    </p:set>
                                  </p:childTnLst>
                                </p:cTn>
                              </p:par>
                              <p:par>
                                <p:cTn id="62" presetID="22" presetClass="entr" presetSubtype="8" fill="hold"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wipe(left)">
                                      <p:cBhvr>
                                        <p:cTn id="64" dur="500"/>
                                        <p:tgtEl>
                                          <p:spTgt spid="63"/>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wipe(down)">
                                      <p:cBhvr>
                                        <p:cTn id="69" dur="500"/>
                                        <p:tgtEl>
                                          <p:spTgt spid="7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xit" presetSubtype="4" fill="hold" nodeType="clickEffect">
                                  <p:stCondLst>
                                    <p:cond delay="0"/>
                                  </p:stCondLst>
                                  <p:childTnLst>
                                    <p:animEffect transition="out" filter="wipe(down)">
                                      <p:cBhvr>
                                        <p:cTn id="73" dur="500"/>
                                        <p:tgtEl>
                                          <p:spTgt spid="63"/>
                                        </p:tgtEl>
                                      </p:cBhvr>
                                    </p:animEffect>
                                    <p:set>
                                      <p:cBhvr>
                                        <p:cTn id="74" dur="1" fill="hold">
                                          <p:stCondLst>
                                            <p:cond delay="499"/>
                                          </p:stCondLst>
                                        </p:cTn>
                                        <p:tgtEl>
                                          <p:spTgt spid="63"/>
                                        </p:tgtEl>
                                        <p:attrNameLst>
                                          <p:attrName>style.visibility</p:attrName>
                                        </p:attrNameLst>
                                      </p:cBhvr>
                                      <p:to>
                                        <p:strVal val="hidden"/>
                                      </p:to>
                                    </p:set>
                                  </p:childTnLst>
                                </p:cTn>
                              </p:par>
                              <p:par>
                                <p:cTn id="75" presetID="22" presetClass="exit" presetSubtype="4" fill="hold" grpId="1" nodeType="withEffect">
                                  <p:stCondLst>
                                    <p:cond delay="0"/>
                                  </p:stCondLst>
                                  <p:childTnLst>
                                    <p:animEffect transition="out" filter="wipe(down)">
                                      <p:cBhvr>
                                        <p:cTn id="76" dur="500"/>
                                        <p:tgtEl>
                                          <p:spTgt spid="3"/>
                                        </p:tgtEl>
                                      </p:cBhvr>
                                    </p:animEffect>
                                    <p:set>
                                      <p:cBhvr>
                                        <p:cTn id="77" dur="1" fill="hold">
                                          <p:stCondLst>
                                            <p:cond delay="499"/>
                                          </p:stCondLst>
                                        </p:cTn>
                                        <p:tgtEl>
                                          <p:spTgt spid="3"/>
                                        </p:tgtEl>
                                        <p:attrNameLst>
                                          <p:attrName>style.visibility</p:attrName>
                                        </p:attrNameLst>
                                      </p:cBhvr>
                                      <p:to>
                                        <p:strVal val="hidden"/>
                                      </p:to>
                                    </p:set>
                                  </p:childTnLst>
                                </p:cTn>
                              </p:par>
                              <p:par>
                                <p:cTn id="78" presetID="22" presetClass="exit" presetSubtype="4" fill="hold" grpId="1" nodeType="withEffect">
                                  <p:stCondLst>
                                    <p:cond delay="0"/>
                                  </p:stCondLst>
                                  <p:childTnLst>
                                    <p:animEffect transition="out" filter="wipe(down)">
                                      <p:cBhvr>
                                        <p:cTn id="79" dur="500"/>
                                        <p:tgtEl>
                                          <p:spTgt spid="74"/>
                                        </p:tgtEl>
                                      </p:cBhvr>
                                    </p:animEffect>
                                    <p:set>
                                      <p:cBhvr>
                                        <p:cTn id="80" dur="1" fill="hold">
                                          <p:stCondLst>
                                            <p:cond delay="499"/>
                                          </p:stCondLst>
                                        </p:cTn>
                                        <p:tgtEl>
                                          <p:spTgt spid="7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2" presetClass="entr" presetSubtype="1" fill="hold" grpId="0" nodeType="clickEffect">
                                  <p:stCondLst>
                                    <p:cond delay="0"/>
                                  </p:stCondLst>
                                  <p:childTnLst>
                                    <p:set>
                                      <p:cBhvr>
                                        <p:cTn id="84" dur="1" fill="hold">
                                          <p:stCondLst>
                                            <p:cond delay="0"/>
                                          </p:stCondLst>
                                        </p:cTn>
                                        <p:tgtEl>
                                          <p:spTgt spid="71"/>
                                        </p:tgtEl>
                                        <p:attrNameLst>
                                          <p:attrName>style.visibility</p:attrName>
                                        </p:attrNameLst>
                                      </p:cBhvr>
                                      <p:to>
                                        <p:strVal val="visible"/>
                                      </p:to>
                                    </p:set>
                                    <p:anim calcmode="lin" valueType="num">
                                      <p:cBhvr additive="base">
                                        <p:cTn id="85" dur="500"/>
                                        <p:tgtEl>
                                          <p:spTgt spid="71"/>
                                        </p:tgtEl>
                                        <p:attrNameLst>
                                          <p:attrName>ppt_y</p:attrName>
                                        </p:attrNameLst>
                                      </p:cBhvr>
                                      <p:tavLst>
                                        <p:tav tm="0">
                                          <p:val>
                                            <p:strVal val="#ppt_y-#ppt_h*1.125000"/>
                                          </p:val>
                                        </p:tav>
                                        <p:tav tm="100000">
                                          <p:val>
                                            <p:strVal val="#ppt_y"/>
                                          </p:val>
                                        </p:tav>
                                      </p:tavLst>
                                    </p:anim>
                                    <p:animEffect transition="in" filter="wipe(down)">
                                      <p:cBhvr>
                                        <p:cTn id="8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2" grpId="0" animBg="1"/>
      <p:bldP spid="62" grpId="1" animBg="1"/>
      <p:bldP spid="70" grpId="0" animBg="1"/>
      <p:bldP spid="71" grpId="0" animBg="1"/>
      <p:bldP spid="3" grpId="0" animBg="1"/>
      <p:bldP spid="3" grpId="1" animBg="1"/>
      <p:bldP spid="74" grpId="0"/>
      <p:bldP spid="7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201D7D9F-50EB-4D9D-9AE2-8A7FA9E3346E}"/>
              </a:ext>
            </a:extLst>
          </p:cNvPr>
          <p:cNvCxnSpPr/>
          <p:nvPr/>
        </p:nvCxnSpPr>
        <p:spPr>
          <a:xfrm>
            <a:off x="986324" y="1882451"/>
            <a:ext cx="10805583"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8AC05EE3-4F73-4EF8-960B-7269785906D6}"/>
              </a:ext>
            </a:extLst>
          </p:cNvPr>
          <p:cNvCxnSpPr/>
          <p:nvPr/>
        </p:nvCxnSpPr>
        <p:spPr>
          <a:xfrm>
            <a:off x="986324" y="2553435"/>
            <a:ext cx="10805583" cy="6349"/>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E37972FA-0BDE-4304-BAB5-AE19CD8E3F49}"/>
              </a:ext>
            </a:extLst>
          </p:cNvPr>
          <p:cNvSpPr/>
          <p:nvPr/>
        </p:nvSpPr>
        <p:spPr>
          <a:xfrm>
            <a:off x="1070990"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cxnSp>
        <p:nvCxnSpPr>
          <p:cNvPr id="11" name="直接连接符 10">
            <a:extLst>
              <a:ext uri="{FF2B5EF4-FFF2-40B4-BE49-F238E27FC236}">
                <a16:creationId xmlns:a16="http://schemas.microsoft.com/office/drawing/2014/main" id="{09B8B3F6-D031-42A1-A6B2-191E6AC3BCC0}"/>
              </a:ext>
            </a:extLst>
          </p:cNvPr>
          <p:cNvCxnSpPr/>
          <p:nvPr/>
        </p:nvCxnSpPr>
        <p:spPr>
          <a:xfrm>
            <a:off x="233675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D328CA8F-E052-449F-A13A-F2171F40E9B2}"/>
              </a:ext>
            </a:extLst>
          </p:cNvPr>
          <p:cNvSpPr/>
          <p:nvPr/>
        </p:nvSpPr>
        <p:spPr>
          <a:xfrm>
            <a:off x="1737740"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cxnSp>
        <p:nvCxnSpPr>
          <p:cNvPr id="13" name="直接连接符 12">
            <a:extLst>
              <a:ext uri="{FF2B5EF4-FFF2-40B4-BE49-F238E27FC236}">
                <a16:creationId xmlns:a16="http://schemas.microsoft.com/office/drawing/2014/main" id="{3E7CDDE9-F70D-44EC-8170-06E64BE6B517}"/>
              </a:ext>
            </a:extLst>
          </p:cNvPr>
          <p:cNvCxnSpPr/>
          <p:nvPr/>
        </p:nvCxnSpPr>
        <p:spPr>
          <a:xfrm>
            <a:off x="3007739"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1C6C152-C297-4284-8C57-F73E87911577}"/>
              </a:ext>
            </a:extLst>
          </p:cNvPr>
          <p:cNvCxnSpPr/>
          <p:nvPr/>
        </p:nvCxnSpPr>
        <p:spPr>
          <a:xfrm>
            <a:off x="502280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9518740-244C-4F1B-A7E6-974C97EB3C84}"/>
              </a:ext>
            </a:extLst>
          </p:cNvPr>
          <p:cNvCxnSpPr/>
          <p:nvPr/>
        </p:nvCxnSpPr>
        <p:spPr>
          <a:xfrm>
            <a:off x="569590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3323605-7F49-42DF-A461-B1D0983AA0CD}"/>
              </a:ext>
            </a:extLst>
          </p:cNvPr>
          <p:cNvCxnSpPr/>
          <p:nvPr/>
        </p:nvCxnSpPr>
        <p:spPr>
          <a:xfrm>
            <a:off x="6415572"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CA79713-3D1A-4B48-8E55-C4AAA50D3BA6}"/>
              </a:ext>
            </a:extLst>
          </p:cNvPr>
          <p:cNvCxnSpPr/>
          <p:nvPr/>
        </p:nvCxnSpPr>
        <p:spPr>
          <a:xfrm>
            <a:off x="7088672"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86AC149-7E95-4FDD-82B4-38B79D099671}"/>
              </a:ext>
            </a:extLst>
          </p:cNvPr>
          <p:cNvCxnSpPr/>
          <p:nvPr/>
        </p:nvCxnSpPr>
        <p:spPr>
          <a:xfrm>
            <a:off x="775965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7CB7109-3844-4E55-9630-50C4BDCD7533}"/>
              </a:ext>
            </a:extLst>
          </p:cNvPr>
          <p:cNvCxnSpPr/>
          <p:nvPr/>
        </p:nvCxnSpPr>
        <p:spPr>
          <a:xfrm>
            <a:off x="9103739"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1531274-E2D2-4153-8EBC-62B019F19B71}"/>
              </a:ext>
            </a:extLst>
          </p:cNvPr>
          <p:cNvCxnSpPr/>
          <p:nvPr/>
        </p:nvCxnSpPr>
        <p:spPr>
          <a:xfrm>
            <a:off x="9774723"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A703A7C-CBFC-462E-96C1-CB3713D2A5DA}"/>
              </a:ext>
            </a:extLst>
          </p:cNvPr>
          <p:cNvCxnSpPr/>
          <p:nvPr/>
        </p:nvCxnSpPr>
        <p:spPr>
          <a:xfrm>
            <a:off x="10447823"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7CB88F8-86BF-4E05-9CDA-E659033860DB}"/>
              </a:ext>
            </a:extLst>
          </p:cNvPr>
          <p:cNvCxnSpPr/>
          <p:nvPr/>
        </p:nvCxnSpPr>
        <p:spPr>
          <a:xfrm>
            <a:off x="1111880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113361B-AE7C-4FF8-8C72-0870A5759A21}"/>
              </a:ext>
            </a:extLst>
          </p:cNvPr>
          <p:cNvCxnSpPr/>
          <p:nvPr/>
        </p:nvCxnSpPr>
        <p:spPr>
          <a:xfrm>
            <a:off x="1179190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4F915A44-30BB-4B57-AD83-C126FC6CECF1}"/>
              </a:ext>
            </a:extLst>
          </p:cNvPr>
          <p:cNvSpPr/>
          <p:nvPr/>
        </p:nvSpPr>
        <p:spPr>
          <a:xfrm>
            <a:off x="2434124"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28" name="矩形 27">
            <a:extLst>
              <a:ext uri="{FF2B5EF4-FFF2-40B4-BE49-F238E27FC236}">
                <a16:creationId xmlns:a16="http://schemas.microsoft.com/office/drawing/2014/main" id="{0A31BB37-CE1E-4EBC-B16A-E638DBF0C4B8}"/>
              </a:ext>
            </a:extLst>
          </p:cNvPr>
          <p:cNvSpPr/>
          <p:nvPr/>
        </p:nvSpPr>
        <p:spPr>
          <a:xfrm>
            <a:off x="3100873"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0" name="矩形 29">
            <a:extLst>
              <a:ext uri="{FF2B5EF4-FFF2-40B4-BE49-F238E27FC236}">
                <a16:creationId xmlns:a16="http://schemas.microsoft.com/office/drawing/2014/main" id="{2119BA76-7662-49C5-9B17-436F7C9B09DE}"/>
              </a:ext>
            </a:extLst>
          </p:cNvPr>
          <p:cNvSpPr/>
          <p:nvPr/>
        </p:nvSpPr>
        <p:spPr>
          <a:xfrm>
            <a:off x="4423790"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1" name="矩形 30">
            <a:extLst>
              <a:ext uri="{FF2B5EF4-FFF2-40B4-BE49-F238E27FC236}">
                <a16:creationId xmlns:a16="http://schemas.microsoft.com/office/drawing/2014/main" id="{2BDF3838-B3EB-4F38-AF71-F4F3FC1D9ABE}"/>
              </a:ext>
            </a:extLst>
          </p:cNvPr>
          <p:cNvSpPr/>
          <p:nvPr/>
        </p:nvSpPr>
        <p:spPr>
          <a:xfrm>
            <a:off x="5120173"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2" name="矩形 31">
            <a:extLst>
              <a:ext uri="{FF2B5EF4-FFF2-40B4-BE49-F238E27FC236}">
                <a16:creationId xmlns:a16="http://schemas.microsoft.com/office/drawing/2014/main" id="{DC3D77DD-736D-4B54-86FF-F02DD200022F}"/>
              </a:ext>
            </a:extLst>
          </p:cNvPr>
          <p:cNvSpPr/>
          <p:nvPr/>
        </p:nvSpPr>
        <p:spPr>
          <a:xfrm>
            <a:off x="5786924"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3" name="矩形 32">
            <a:extLst>
              <a:ext uri="{FF2B5EF4-FFF2-40B4-BE49-F238E27FC236}">
                <a16:creationId xmlns:a16="http://schemas.microsoft.com/office/drawing/2014/main" id="{22C3580F-1B17-46C8-8020-9E5C01B20E90}"/>
              </a:ext>
            </a:extLst>
          </p:cNvPr>
          <p:cNvSpPr/>
          <p:nvPr/>
        </p:nvSpPr>
        <p:spPr>
          <a:xfrm>
            <a:off x="6506590"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4" name="矩形 33">
            <a:extLst>
              <a:ext uri="{FF2B5EF4-FFF2-40B4-BE49-F238E27FC236}">
                <a16:creationId xmlns:a16="http://schemas.microsoft.com/office/drawing/2014/main" id="{E5F9F97A-80D9-434D-8903-BF22387457F9}"/>
              </a:ext>
            </a:extLst>
          </p:cNvPr>
          <p:cNvSpPr/>
          <p:nvPr/>
        </p:nvSpPr>
        <p:spPr>
          <a:xfrm>
            <a:off x="7171224"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6" name="矩形 35">
            <a:extLst>
              <a:ext uri="{FF2B5EF4-FFF2-40B4-BE49-F238E27FC236}">
                <a16:creationId xmlns:a16="http://schemas.microsoft.com/office/drawing/2014/main" id="{FACAE986-6643-434D-A873-83617E2D038F}"/>
              </a:ext>
            </a:extLst>
          </p:cNvPr>
          <p:cNvSpPr/>
          <p:nvPr/>
        </p:nvSpPr>
        <p:spPr>
          <a:xfrm>
            <a:off x="8534357"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7" name="矩形 36">
            <a:extLst>
              <a:ext uri="{FF2B5EF4-FFF2-40B4-BE49-F238E27FC236}">
                <a16:creationId xmlns:a16="http://schemas.microsoft.com/office/drawing/2014/main" id="{A291CEE4-5203-4F95-A935-C4385C33E49C}"/>
              </a:ext>
            </a:extLst>
          </p:cNvPr>
          <p:cNvSpPr/>
          <p:nvPr/>
        </p:nvSpPr>
        <p:spPr>
          <a:xfrm>
            <a:off x="9192640"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8" name="矩形 37">
            <a:extLst>
              <a:ext uri="{FF2B5EF4-FFF2-40B4-BE49-F238E27FC236}">
                <a16:creationId xmlns:a16="http://schemas.microsoft.com/office/drawing/2014/main" id="{6E46F46D-53B5-465C-ACB8-28C970B23CF4}"/>
              </a:ext>
            </a:extLst>
          </p:cNvPr>
          <p:cNvSpPr/>
          <p:nvPr/>
        </p:nvSpPr>
        <p:spPr>
          <a:xfrm>
            <a:off x="9857273"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9" name="矩形 38">
            <a:extLst>
              <a:ext uri="{FF2B5EF4-FFF2-40B4-BE49-F238E27FC236}">
                <a16:creationId xmlns:a16="http://schemas.microsoft.com/office/drawing/2014/main" id="{5023BD89-AE4A-4465-AE8B-B16718FD3EA1}"/>
              </a:ext>
            </a:extLst>
          </p:cNvPr>
          <p:cNvSpPr/>
          <p:nvPr/>
        </p:nvSpPr>
        <p:spPr>
          <a:xfrm>
            <a:off x="10555773"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40" name="矩形 39">
            <a:extLst>
              <a:ext uri="{FF2B5EF4-FFF2-40B4-BE49-F238E27FC236}">
                <a16:creationId xmlns:a16="http://schemas.microsoft.com/office/drawing/2014/main" id="{86B06177-6BA2-4AD0-ACF2-CCF99BC656AE}"/>
              </a:ext>
            </a:extLst>
          </p:cNvPr>
          <p:cNvSpPr/>
          <p:nvPr/>
        </p:nvSpPr>
        <p:spPr>
          <a:xfrm>
            <a:off x="11220406"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41" name="矩形 40">
            <a:extLst>
              <a:ext uri="{FF2B5EF4-FFF2-40B4-BE49-F238E27FC236}">
                <a16:creationId xmlns:a16="http://schemas.microsoft.com/office/drawing/2014/main" id="{D234CB4B-117F-4D29-99B8-A1854E48B856}"/>
              </a:ext>
            </a:extLst>
          </p:cNvPr>
          <p:cNvSpPr/>
          <p:nvPr/>
        </p:nvSpPr>
        <p:spPr>
          <a:xfrm>
            <a:off x="1159890"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0</a:t>
            </a:r>
            <a:endParaRPr lang="zh-CN" altLang="en-US" sz="1600" dirty="0">
              <a:ea typeface="Alibaba PuHuiTi R"/>
            </a:endParaRPr>
          </a:p>
        </p:txBody>
      </p:sp>
      <p:sp>
        <p:nvSpPr>
          <p:cNvPr id="42" name="矩形 41">
            <a:extLst>
              <a:ext uri="{FF2B5EF4-FFF2-40B4-BE49-F238E27FC236}">
                <a16:creationId xmlns:a16="http://schemas.microsoft.com/office/drawing/2014/main" id="{D01579AD-0E9E-4976-8209-7BBAB77E683F}"/>
              </a:ext>
            </a:extLst>
          </p:cNvPr>
          <p:cNvSpPr/>
          <p:nvPr/>
        </p:nvSpPr>
        <p:spPr>
          <a:xfrm>
            <a:off x="1824523"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1</a:t>
            </a:r>
            <a:endParaRPr lang="zh-CN" altLang="en-US" sz="1600" dirty="0">
              <a:ea typeface="Alibaba PuHuiTi R"/>
            </a:endParaRPr>
          </a:p>
        </p:txBody>
      </p:sp>
      <p:sp>
        <p:nvSpPr>
          <p:cNvPr id="43" name="矩形 42">
            <a:extLst>
              <a:ext uri="{FF2B5EF4-FFF2-40B4-BE49-F238E27FC236}">
                <a16:creationId xmlns:a16="http://schemas.microsoft.com/office/drawing/2014/main" id="{56DFCBA2-8C31-4574-8908-CF0304C915CD}"/>
              </a:ext>
            </a:extLst>
          </p:cNvPr>
          <p:cNvSpPr/>
          <p:nvPr/>
        </p:nvSpPr>
        <p:spPr>
          <a:xfrm>
            <a:off x="2523023"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2</a:t>
            </a:r>
            <a:endParaRPr lang="zh-CN" altLang="en-US" sz="1600" dirty="0">
              <a:ea typeface="Alibaba PuHuiTi R"/>
            </a:endParaRPr>
          </a:p>
        </p:txBody>
      </p:sp>
      <p:sp>
        <p:nvSpPr>
          <p:cNvPr id="44" name="矩形 43">
            <a:extLst>
              <a:ext uri="{FF2B5EF4-FFF2-40B4-BE49-F238E27FC236}">
                <a16:creationId xmlns:a16="http://schemas.microsoft.com/office/drawing/2014/main" id="{0140C8C6-3516-4137-8199-87539089699A}"/>
              </a:ext>
            </a:extLst>
          </p:cNvPr>
          <p:cNvSpPr/>
          <p:nvPr/>
        </p:nvSpPr>
        <p:spPr>
          <a:xfrm>
            <a:off x="3187657"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3</a:t>
            </a:r>
            <a:endParaRPr lang="zh-CN" altLang="en-US" sz="1600" dirty="0">
              <a:ea typeface="Alibaba PuHuiTi R"/>
            </a:endParaRPr>
          </a:p>
        </p:txBody>
      </p:sp>
      <p:sp>
        <p:nvSpPr>
          <p:cNvPr id="45" name="矩形 44">
            <a:extLst>
              <a:ext uri="{FF2B5EF4-FFF2-40B4-BE49-F238E27FC236}">
                <a16:creationId xmlns:a16="http://schemas.microsoft.com/office/drawing/2014/main" id="{E5BF7CE8-00CD-4165-A34D-1101AE6E1861}"/>
              </a:ext>
            </a:extLst>
          </p:cNvPr>
          <p:cNvSpPr/>
          <p:nvPr/>
        </p:nvSpPr>
        <p:spPr>
          <a:xfrm>
            <a:off x="3845939"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4</a:t>
            </a:r>
            <a:endParaRPr lang="zh-CN" altLang="en-US" sz="1600" dirty="0">
              <a:ea typeface="Alibaba PuHuiTi R"/>
            </a:endParaRPr>
          </a:p>
        </p:txBody>
      </p:sp>
      <p:sp>
        <p:nvSpPr>
          <p:cNvPr id="46" name="矩形 45">
            <a:extLst>
              <a:ext uri="{FF2B5EF4-FFF2-40B4-BE49-F238E27FC236}">
                <a16:creationId xmlns:a16="http://schemas.microsoft.com/office/drawing/2014/main" id="{D589DA99-9793-44C1-BDDE-E01A952B8F9C}"/>
              </a:ext>
            </a:extLst>
          </p:cNvPr>
          <p:cNvSpPr/>
          <p:nvPr/>
        </p:nvSpPr>
        <p:spPr>
          <a:xfrm>
            <a:off x="4510573"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5</a:t>
            </a:r>
            <a:endParaRPr lang="zh-CN" altLang="en-US" sz="1600" dirty="0">
              <a:ea typeface="Alibaba PuHuiTi R"/>
            </a:endParaRPr>
          </a:p>
        </p:txBody>
      </p:sp>
      <p:sp>
        <p:nvSpPr>
          <p:cNvPr id="47" name="矩形 46">
            <a:extLst>
              <a:ext uri="{FF2B5EF4-FFF2-40B4-BE49-F238E27FC236}">
                <a16:creationId xmlns:a16="http://schemas.microsoft.com/office/drawing/2014/main" id="{50A83862-EF8B-466C-961A-4BA89C506005}"/>
              </a:ext>
            </a:extLst>
          </p:cNvPr>
          <p:cNvSpPr/>
          <p:nvPr/>
        </p:nvSpPr>
        <p:spPr>
          <a:xfrm>
            <a:off x="5209073"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6</a:t>
            </a:r>
            <a:endParaRPr lang="zh-CN" altLang="en-US" sz="1600" dirty="0">
              <a:ea typeface="Alibaba PuHuiTi R"/>
            </a:endParaRPr>
          </a:p>
        </p:txBody>
      </p:sp>
      <p:sp>
        <p:nvSpPr>
          <p:cNvPr id="48" name="矩形 47">
            <a:extLst>
              <a:ext uri="{FF2B5EF4-FFF2-40B4-BE49-F238E27FC236}">
                <a16:creationId xmlns:a16="http://schemas.microsoft.com/office/drawing/2014/main" id="{27CFE5AA-F68A-44AA-BD35-9A36A66061B0}"/>
              </a:ext>
            </a:extLst>
          </p:cNvPr>
          <p:cNvSpPr/>
          <p:nvPr/>
        </p:nvSpPr>
        <p:spPr>
          <a:xfrm>
            <a:off x="5873706"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7</a:t>
            </a:r>
            <a:endParaRPr lang="zh-CN" altLang="en-US" sz="1600" dirty="0">
              <a:ea typeface="Alibaba PuHuiTi R"/>
            </a:endParaRPr>
          </a:p>
        </p:txBody>
      </p:sp>
      <p:sp>
        <p:nvSpPr>
          <p:cNvPr id="49" name="矩形 48">
            <a:extLst>
              <a:ext uri="{FF2B5EF4-FFF2-40B4-BE49-F238E27FC236}">
                <a16:creationId xmlns:a16="http://schemas.microsoft.com/office/drawing/2014/main" id="{435C2429-D942-4C83-941D-C720418A77C4}"/>
              </a:ext>
            </a:extLst>
          </p:cNvPr>
          <p:cNvSpPr/>
          <p:nvPr/>
        </p:nvSpPr>
        <p:spPr>
          <a:xfrm>
            <a:off x="6593373"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8</a:t>
            </a:r>
            <a:endParaRPr lang="zh-CN" altLang="en-US" sz="1600" dirty="0">
              <a:ea typeface="Alibaba PuHuiTi R"/>
            </a:endParaRPr>
          </a:p>
        </p:txBody>
      </p:sp>
      <p:sp>
        <p:nvSpPr>
          <p:cNvPr id="50" name="矩形 49">
            <a:extLst>
              <a:ext uri="{FF2B5EF4-FFF2-40B4-BE49-F238E27FC236}">
                <a16:creationId xmlns:a16="http://schemas.microsoft.com/office/drawing/2014/main" id="{D6790824-99A4-48BF-A2E0-B01D459EBD7A}"/>
              </a:ext>
            </a:extLst>
          </p:cNvPr>
          <p:cNvSpPr/>
          <p:nvPr/>
        </p:nvSpPr>
        <p:spPr>
          <a:xfrm>
            <a:off x="7260123"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9</a:t>
            </a:r>
            <a:endParaRPr lang="zh-CN" altLang="en-US" sz="1600" dirty="0">
              <a:ea typeface="Alibaba PuHuiTi R"/>
            </a:endParaRPr>
          </a:p>
        </p:txBody>
      </p:sp>
      <p:sp>
        <p:nvSpPr>
          <p:cNvPr id="51" name="矩形 50">
            <a:extLst>
              <a:ext uri="{FF2B5EF4-FFF2-40B4-BE49-F238E27FC236}">
                <a16:creationId xmlns:a16="http://schemas.microsoft.com/office/drawing/2014/main" id="{9A83DFDC-85DC-467F-86CB-E4B31677FD07}"/>
              </a:ext>
            </a:extLst>
          </p:cNvPr>
          <p:cNvSpPr/>
          <p:nvPr/>
        </p:nvSpPr>
        <p:spPr>
          <a:xfrm>
            <a:off x="7878190" y="2555552"/>
            <a:ext cx="425116"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10</a:t>
            </a:r>
            <a:endParaRPr lang="zh-CN" altLang="en-US" sz="1600" dirty="0">
              <a:ea typeface="Alibaba PuHuiTi R"/>
            </a:endParaRPr>
          </a:p>
        </p:txBody>
      </p:sp>
      <p:sp>
        <p:nvSpPr>
          <p:cNvPr id="52" name="矩形 51">
            <a:extLst>
              <a:ext uri="{FF2B5EF4-FFF2-40B4-BE49-F238E27FC236}">
                <a16:creationId xmlns:a16="http://schemas.microsoft.com/office/drawing/2014/main" id="{FAA711BB-B92F-4D59-9BE4-5C67A6502AFB}"/>
              </a:ext>
            </a:extLst>
          </p:cNvPr>
          <p:cNvSpPr/>
          <p:nvPr/>
        </p:nvSpPr>
        <p:spPr>
          <a:xfrm>
            <a:off x="8544939" y="2555552"/>
            <a:ext cx="425116"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11</a:t>
            </a:r>
            <a:endParaRPr lang="zh-CN" altLang="en-US" sz="1600" dirty="0">
              <a:ea typeface="Alibaba PuHuiTi R"/>
            </a:endParaRPr>
          </a:p>
        </p:txBody>
      </p:sp>
      <p:sp>
        <p:nvSpPr>
          <p:cNvPr id="53" name="矩形 52">
            <a:extLst>
              <a:ext uri="{FF2B5EF4-FFF2-40B4-BE49-F238E27FC236}">
                <a16:creationId xmlns:a16="http://schemas.microsoft.com/office/drawing/2014/main" id="{0BD56E17-25E5-4B30-AAAE-0FA8B2A7D676}"/>
              </a:ext>
            </a:extLst>
          </p:cNvPr>
          <p:cNvSpPr/>
          <p:nvPr/>
        </p:nvSpPr>
        <p:spPr>
          <a:xfrm>
            <a:off x="9203223" y="2555552"/>
            <a:ext cx="425116"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12</a:t>
            </a:r>
            <a:endParaRPr lang="zh-CN" altLang="en-US" sz="1600" dirty="0">
              <a:ea typeface="Alibaba PuHuiTi R"/>
            </a:endParaRPr>
          </a:p>
        </p:txBody>
      </p:sp>
      <p:sp>
        <p:nvSpPr>
          <p:cNvPr id="54" name="矩形 53">
            <a:extLst>
              <a:ext uri="{FF2B5EF4-FFF2-40B4-BE49-F238E27FC236}">
                <a16:creationId xmlns:a16="http://schemas.microsoft.com/office/drawing/2014/main" id="{1E46F7D6-1E57-4ABF-8C5A-873BCA356F81}"/>
              </a:ext>
            </a:extLst>
          </p:cNvPr>
          <p:cNvSpPr/>
          <p:nvPr/>
        </p:nvSpPr>
        <p:spPr>
          <a:xfrm>
            <a:off x="9867857" y="2555552"/>
            <a:ext cx="425116"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13</a:t>
            </a:r>
            <a:endParaRPr lang="zh-CN" altLang="en-US" sz="1600" dirty="0">
              <a:ea typeface="Alibaba PuHuiTi R"/>
            </a:endParaRPr>
          </a:p>
        </p:txBody>
      </p:sp>
      <p:sp>
        <p:nvSpPr>
          <p:cNvPr id="55" name="矩形 54">
            <a:extLst>
              <a:ext uri="{FF2B5EF4-FFF2-40B4-BE49-F238E27FC236}">
                <a16:creationId xmlns:a16="http://schemas.microsoft.com/office/drawing/2014/main" id="{4A0CCC6B-24AF-4071-8EA3-FCA2D22A403E}"/>
              </a:ext>
            </a:extLst>
          </p:cNvPr>
          <p:cNvSpPr/>
          <p:nvPr/>
        </p:nvSpPr>
        <p:spPr>
          <a:xfrm>
            <a:off x="10566357" y="2555552"/>
            <a:ext cx="425116"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14</a:t>
            </a:r>
            <a:endParaRPr lang="zh-CN" altLang="en-US" sz="1600" dirty="0">
              <a:ea typeface="Alibaba PuHuiTi R"/>
            </a:endParaRPr>
          </a:p>
        </p:txBody>
      </p:sp>
      <p:sp>
        <p:nvSpPr>
          <p:cNvPr id="56" name="矩形 55">
            <a:extLst>
              <a:ext uri="{FF2B5EF4-FFF2-40B4-BE49-F238E27FC236}">
                <a16:creationId xmlns:a16="http://schemas.microsoft.com/office/drawing/2014/main" id="{B13E9ED9-6987-493A-91E8-AE26A51E9710}"/>
              </a:ext>
            </a:extLst>
          </p:cNvPr>
          <p:cNvSpPr/>
          <p:nvPr/>
        </p:nvSpPr>
        <p:spPr>
          <a:xfrm>
            <a:off x="11230990" y="2555552"/>
            <a:ext cx="425116"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15</a:t>
            </a:r>
            <a:endParaRPr lang="zh-CN" altLang="en-US" sz="1600" dirty="0">
              <a:ea typeface="Alibaba PuHuiTi R"/>
            </a:endParaRPr>
          </a:p>
        </p:txBody>
      </p:sp>
      <p:sp>
        <p:nvSpPr>
          <p:cNvPr id="2" name="矩形 1">
            <a:extLst>
              <a:ext uri="{FF2B5EF4-FFF2-40B4-BE49-F238E27FC236}">
                <a16:creationId xmlns:a16="http://schemas.microsoft.com/office/drawing/2014/main" id="{B514DDC2-DA96-43C7-B879-4BD73A2CFB99}"/>
              </a:ext>
            </a:extLst>
          </p:cNvPr>
          <p:cNvSpPr/>
          <p:nvPr/>
        </p:nvSpPr>
        <p:spPr>
          <a:xfrm>
            <a:off x="10792840" y="1357519"/>
            <a:ext cx="1202573"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Segment[]</a:t>
            </a:r>
            <a:endParaRPr lang="zh-CN" altLang="en-US" sz="1600" dirty="0">
              <a:ea typeface="Alibaba PuHuiTi R"/>
            </a:endParaRPr>
          </a:p>
        </p:txBody>
      </p:sp>
      <p:cxnSp>
        <p:nvCxnSpPr>
          <p:cNvPr id="14" name="直接连接符 13">
            <a:extLst>
              <a:ext uri="{FF2B5EF4-FFF2-40B4-BE49-F238E27FC236}">
                <a16:creationId xmlns:a16="http://schemas.microsoft.com/office/drawing/2014/main" id="{BA298C77-E917-4B69-B036-5474A1F53E4C}"/>
              </a:ext>
            </a:extLst>
          </p:cNvPr>
          <p:cNvCxnSpPr/>
          <p:nvPr/>
        </p:nvCxnSpPr>
        <p:spPr>
          <a:xfrm>
            <a:off x="3678723"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21EF03A-D834-4391-93A8-6F93641950C7}"/>
              </a:ext>
            </a:extLst>
          </p:cNvPr>
          <p:cNvCxnSpPr/>
          <p:nvPr/>
        </p:nvCxnSpPr>
        <p:spPr>
          <a:xfrm>
            <a:off x="4351823"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2E4096A4-E834-4366-8FDA-AC74C2E92835}"/>
              </a:ext>
            </a:extLst>
          </p:cNvPr>
          <p:cNvCxnSpPr/>
          <p:nvPr/>
        </p:nvCxnSpPr>
        <p:spPr>
          <a:xfrm>
            <a:off x="986323"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9176D09-1D4F-4B31-A3D6-E2DBE6C54C41}"/>
              </a:ext>
            </a:extLst>
          </p:cNvPr>
          <p:cNvCxnSpPr/>
          <p:nvPr/>
        </p:nvCxnSpPr>
        <p:spPr>
          <a:xfrm>
            <a:off x="166365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3B8C701-760D-4631-96E2-1A53A94A0CD9}"/>
              </a:ext>
            </a:extLst>
          </p:cNvPr>
          <p:cNvCxnSpPr/>
          <p:nvPr/>
        </p:nvCxnSpPr>
        <p:spPr>
          <a:xfrm>
            <a:off x="843275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椭圆 73">
            <a:extLst>
              <a:ext uri="{FF2B5EF4-FFF2-40B4-BE49-F238E27FC236}">
                <a16:creationId xmlns:a16="http://schemas.microsoft.com/office/drawing/2014/main" id="{2DFF7AA3-9C56-4457-9362-A0482272FE81}"/>
              </a:ext>
            </a:extLst>
          </p:cNvPr>
          <p:cNvSpPr/>
          <p:nvPr/>
        </p:nvSpPr>
        <p:spPr>
          <a:xfrm>
            <a:off x="3780324" y="4335668"/>
            <a:ext cx="478367" cy="480483"/>
          </a:xfrm>
          <a:prstGeom prst="ellipse">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FF0000"/>
              </a:solidFill>
              <a:ea typeface="Alibaba PuHuiTi R"/>
            </a:endParaRPr>
          </a:p>
        </p:txBody>
      </p:sp>
      <p:cxnSp>
        <p:nvCxnSpPr>
          <p:cNvPr id="63" name="直接连接符 62">
            <a:extLst>
              <a:ext uri="{FF2B5EF4-FFF2-40B4-BE49-F238E27FC236}">
                <a16:creationId xmlns:a16="http://schemas.microsoft.com/office/drawing/2014/main" id="{9A207677-4015-4090-9B1A-631A864CF303}"/>
              </a:ext>
            </a:extLst>
          </p:cNvPr>
          <p:cNvCxnSpPr/>
          <p:nvPr/>
        </p:nvCxnSpPr>
        <p:spPr>
          <a:xfrm flipH="1">
            <a:off x="3998339" y="3205368"/>
            <a:ext cx="19051" cy="328083"/>
          </a:xfrm>
          <a:prstGeom prst="line">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69" name="椭圆 68">
            <a:extLst>
              <a:ext uri="{FF2B5EF4-FFF2-40B4-BE49-F238E27FC236}">
                <a16:creationId xmlns:a16="http://schemas.microsoft.com/office/drawing/2014/main" id="{BC94EA03-D451-47E0-A037-95379222ABB2}"/>
              </a:ext>
            </a:extLst>
          </p:cNvPr>
          <p:cNvSpPr/>
          <p:nvPr/>
        </p:nvSpPr>
        <p:spPr>
          <a:xfrm>
            <a:off x="3786673" y="2794735"/>
            <a:ext cx="480484" cy="480483"/>
          </a:xfrm>
          <a:prstGeom prst="ellipse">
            <a:avLst/>
          </a:prstGeom>
          <a:solidFill>
            <a:srgbClr val="0000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FF0000"/>
              </a:solidFill>
              <a:ea typeface="Alibaba PuHuiTi R"/>
            </a:endParaRPr>
          </a:p>
        </p:txBody>
      </p:sp>
      <p:cxnSp>
        <p:nvCxnSpPr>
          <p:cNvPr id="76" name="直接箭头连接符 75">
            <a:extLst>
              <a:ext uri="{FF2B5EF4-FFF2-40B4-BE49-F238E27FC236}">
                <a16:creationId xmlns:a16="http://schemas.microsoft.com/office/drawing/2014/main" id="{431685CF-18CC-458C-8DEA-A34AA9E503F2}"/>
              </a:ext>
            </a:extLst>
          </p:cNvPr>
          <p:cNvCxnSpPr>
            <a:endCxn id="74" idx="0"/>
          </p:cNvCxnSpPr>
          <p:nvPr/>
        </p:nvCxnSpPr>
        <p:spPr>
          <a:xfrm>
            <a:off x="4017390" y="3973718"/>
            <a:ext cx="2116" cy="361951"/>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3" name="椭圆 72">
            <a:extLst>
              <a:ext uri="{FF2B5EF4-FFF2-40B4-BE49-F238E27FC236}">
                <a16:creationId xmlns:a16="http://schemas.microsoft.com/office/drawing/2014/main" id="{E0965B5D-E045-4B5A-9311-DB0A2D425748}"/>
              </a:ext>
            </a:extLst>
          </p:cNvPr>
          <p:cNvSpPr/>
          <p:nvPr/>
        </p:nvSpPr>
        <p:spPr>
          <a:xfrm>
            <a:off x="3812073" y="1977702"/>
            <a:ext cx="480484" cy="480483"/>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FF0000"/>
              </a:solidFill>
              <a:ea typeface="Alibaba PuHuiTi R"/>
            </a:endParaRPr>
          </a:p>
        </p:txBody>
      </p:sp>
      <p:cxnSp>
        <p:nvCxnSpPr>
          <p:cNvPr id="81" name="直接箭头连接符 80">
            <a:extLst>
              <a:ext uri="{FF2B5EF4-FFF2-40B4-BE49-F238E27FC236}">
                <a16:creationId xmlns:a16="http://schemas.microsoft.com/office/drawing/2014/main" id="{77D43B7B-5DC3-475B-82CE-2F8DB3563FDD}"/>
              </a:ext>
            </a:extLst>
          </p:cNvPr>
          <p:cNvCxnSpPr/>
          <p:nvPr/>
        </p:nvCxnSpPr>
        <p:spPr>
          <a:xfrm flipH="1">
            <a:off x="4017390" y="2447602"/>
            <a:ext cx="8467" cy="43180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0707" name="矩形 3">
            <a:extLst>
              <a:ext uri="{FF2B5EF4-FFF2-40B4-BE49-F238E27FC236}">
                <a16:creationId xmlns:a16="http://schemas.microsoft.com/office/drawing/2014/main" id="{5951610C-702A-4B58-A855-270856CAD0BB}"/>
              </a:ext>
            </a:extLst>
          </p:cNvPr>
          <p:cNvSpPr>
            <a:spLocks noChangeArrowheads="1"/>
          </p:cNvSpPr>
          <p:nvPr/>
        </p:nvSpPr>
        <p:spPr bwMode="auto">
          <a:xfrm>
            <a:off x="3750690" y="3539803"/>
            <a:ext cx="351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a:latin typeface="微软雅黑" panose="020B0503020204020204" pitchFamily="34" charset="-122"/>
                <a:ea typeface="Alibaba PuHuiTi R"/>
              </a:rPr>
              <a:t>…</a:t>
            </a:r>
            <a:endParaRPr lang="zh-CN" altLang="en-US" sz="1600">
              <a:ea typeface="Alibaba PuHuiTi R"/>
            </a:endParaRPr>
          </a:p>
        </p:txBody>
      </p:sp>
      <p:sp>
        <p:nvSpPr>
          <p:cNvPr id="7" name="右大括号 6">
            <a:extLst>
              <a:ext uri="{FF2B5EF4-FFF2-40B4-BE49-F238E27FC236}">
                <a16:creationId xmlns:a16="http://schemas.microsoft.com/office/drawing/2014/main" id="{60CD1A79-D355-4B5B-88C6-EFD82A61D4C4}"/>
              </a:ext>
            </a:extLst>
          </p:cNvPr>
          <p:cNvSpPr/>
          <p:nvPr/>
        </p:nvSpPr>
        <p:spPr>
          <a:xfrm>
            <a:off x="4292557" y="2212651"/>
            <a:ext cx="569383" cy="2364317"/>
          </a:xfrm>
          <a:prstGeom prst="rightBrace">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a:ea typeface="Alibaba PuHuiTi R"/>
            </a:endParaRPr>
          </a:p>
        </p:txBody>
      </p:sp>
      <p:grpSp>
        <p:nvGrpSpPr>
          <p:cNvPr id="4" name="组合 3">
            <a:extLst>
              <a:ext uri="{FF2B5EF4-FFF2-40B4-BE49-F238E27FC236}">
                <a16:creationId xmlns:a16="http://schemas.microsoft.com/office/drawing/2014/main" id="{3614A9B7-9438-6341-627B-FFCD6A98775A}"/>
              </a:ext>
            </a:extLst>
          </p:cNvPr>
          <p:cNvGrpSpPr/>
          <p:nvPr/>
        </p:nvGrpSpPr>
        <p:grpSpPr>
          <a:xfrm>
            <a:off x="986323" y="5052384"/>
            <a:ext cx="7381070" cy="594560"/>
            <a:chOff x="3353164" y="5731266"/>
            <a:chExt cx="7235017" cy="594560"/>
          </a:xfrm>
        </p:grpSpPr>
        <p:grpSp>
          <p:nvGrpSpPr>
            <p:cNvPr id="29" name="组合 28">
              <a:extLst>
                <a:ext uri="{FF2B5EF4-FFF2-40B4-BE49-F238E27FC236}">
                  <a16:creationId xmlns:a16="http://schemas.microsoft.com/office/drawing/2014/main" id="{86E8C459-5F20-B16B-9EF6-6E3DF2B13AEC}"/>
                </a:ext>
              </a:extLst>
            </p:cNvPr>
            <p:cNvGrpSpPr/>
            <p:nvPr/>
          </p:nvGrpSpPr>
          <p:grpSpPr>
            <a:xfrm>
              <a:off x="3353164" y="5731266"/>
              <a:ext cx="7235017" cy="594560"/>
              <a:chOff x="4304043" y="1286668"/>
              <a:chExt cx="10573363" cy="2757793"/>
            </a:xfrm>
            <a:effectLst>
              <a:outerShdw blurRad="381000" dist="254000" dir="8100000" algn="tr" rotWithShape="0">
                <a:prstClr val="black">
                  <a:alpha val="40000"/>
                </a:prstClr>
              </a:outerShdw>
            </a:effectLst>
          </p:grpSpPr>
          <p:sp>
            <p:nvSpPr>
              <p:cNvPr id="60" name="圆角矩形 70">
                <a:extLst>
                  <a:ext uri="{FF2B5EF4-FFF2-40B4-BE49-F238E27FC236}">
                    <a16:creationId xmlns:a16="http://schemas.microsoft.com/office/drawing/2014/main" id="{04252ECF-7E13-A45A-F7BE-C09CA352BCED}"/>
                  </a:ext>
                </a:extLst>
              </p:cNvPr>
              <p:cNvSpPr/>
              <p:nvPr/>
            </p:nvSpPr>
            <p:spPr>
              <a:xfrm>
                <a:off x="4304043" y="1286668"/>
                <a:ext cx="3978026"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sp>
            <p:nvSpPr>
              <p:cNvPr id="61" name="圆角矩形 71">
                <a:extLst>
                  <a:ext uri="{FF2B5EF4-FFF2-40B4-BE49-F238E27FC236}">
                    <a16:creationId xmlns:a16="http://schemas.microsoft.com/office/drawing/2014/main" id="{510BC8BC-1FAF-58A9-4B87-AE46ABCB7313}"/>
                  </a:ext>
                </a:extLst>
              </p:cNvPr>
              <p:cNvSpPr/>
              <p:nvPr/>
            </p:nvSpPr>
            <p:spPr>
              <a:xfrm>
                <a:off x="4304043" y="1286668"/>
                <a:ext cx="10573363" cy="2757793"/>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grpSp>
        <p:sp>
          <p:nvSpPr>
            <p:cNvPr id="58" name="TextBox 69">
              <a:extLst>
                <a:ext uri="{FF2B5EF4-FFF2-40B4-BE49-F238E27FC236}">
                  <a16:creationId xmlns:a16="http://schemas.microsoft.com/office/drawing/2014/main" id="{797AE031-AE90-189A-E74A-A87E7B47164F}"/>
                </a:ext>
              </a:extLst>
            </p:cNvPr>
            <p:cNvSpPr txBox="1"/>
            <p:nvPr/>
          </p:nvSpPr>
          <p:spPr>
            <a:xfrm>
              <a:off x="3576285" y="5778222"/>
              <a:ext cx="6753257" cy="427105"/>
            </a:xfrm>
            <a:prstGeom prst="rect">
              <a:avLst/>
            </a:prstGeom>
            <a:noFill/>
          </p:spPr>
          <p:txBody>
            <a:bodyPr wrap="square" rtlCol="0">
              <a:spAutoFit/>
            </a:bodyPr>
            <a:lstStyle/>
            <a:p>
              <a:pPr>
                <a:lnSpc>
                  <a:spcPct val="150000"/>
                </a:lnSpc>
                <a:defRPr/>
              </a:pP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JDK8</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开始</a:t>
              </a: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当链表长度超过</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8</a:t>
              </a: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，且</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数组长度</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&gt;=64</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时</a:t>
              </a: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自动将链表转成红黑树</a:t>
              </a:r>
            </a:p>
          </p:txBody>
        </p:sp>
      </p:grpSp>
      <p:sp>
        <p:nvSpPr>
          <p:cNvPr id="65" name="TextBox 2">
            <a:extLst>
              <a:ext uri="{FF2B5EF4-FFF2-40B4-BE49-F238E27FC236}">
                <a16:creationId xmlns:a16="http://schemas.microsoft.com/office/drawing/2014/main" id="{7D917163-9481-99A0-BE96-2225D4F136BB}"/>
              </a:ext>
            </a:extLst>
          </p:cNvPr>
          <p:cNvSpPr txBox="1"/>
          <p:nvPr/>
        </p:nvSpPr>
        <p:spPr>
          <a:xfrm>
            <a:off x="769618" y="934083"/>
            <a:ext cx="6731845" cy="466652"/>
          </a:xfrm>
          <a:prstGeom prst="rect">
            <a:avLst/>
          </a:prstGeom>
          <a:noFill/>
        </p:spPr>
        <p:txBody>
          <a:bodyPr wrap="square">
            <a:spAutoFit/>
          </a:bodyPr>
          <a:lstStyle/>
          <a:p>
            <a:pPr>
              <a:lnSpc>
                <a:spcPct val="150000"/>
              </a:lnSpc>
              <a:defRPr/>
            </a:pPr>
            <a:r>
              <a:rPr lang="en-US" altLang="zh-CN"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JDK8</a:t>
            </a: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之前的哈希表：</a:t>
            </a:r>
            <a:r>
              <a:rPr lang="zh-CN" altLang="en-US" sz="18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a:t>
            </a:r>
            <a:r>
              <a:rPr lang="en-US" altLang="zh-CN" sz="18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8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链表</a:t>
            </a:r>
            <a:endParaRPr lang="zh-CN" altLang="en-US"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7" name="椭圆 66">
            <a:extLst>
              <a:ext uri="{FF2B5EF4-FFF2-40B4-BE49-F238E27FC236}">
                <a16:creationId xmlns:a16="http://schemas.microsoft.com/office/drawing/2014/main" id="{96E84A72-3B66-9DFA-B5FC-AB3542CA8A2F}"/>
              </a:ext>
            </a:extLst>
          </p:cNvPr>
          <p:cNvSpPr/>
          <p:nvPr/>
        </p:nvSpPr>
        <p:spPr>
          <a:xfrm>
            <a:off x="7820705" y="1989757"/>
            <a:ext cx="480484" cy="480484"/>
          </a:xfrm>
          <a:prstGeom prst="ellips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FF0000"/>
              </a:solidFill>
              <a:ea typeface="Alibaba PuHuiTi R"/>
            </a:endParaRPr>
          </a:p>
        </p:txBody>
      </p:sp>
      <p:sp>
        <p:nvSpPr>
          <p:cNvPr id="68" name="椭圆 67">
            <a:extLst>
              <a:ext uri="{FF2B5EF4-FFF2-40B4-BE49-F238E27FC236}">
                <a16:creationId xmlns:a16="http://schemas.microsoft.com/office/drawing/2014/main" id="{7661342E-65F0-3D4B-7BE2-2C7A84A9F8D8}"/>
              </a:ext>
            </a:extLst>
          </p:cNvPr>
          <p:cNvSpPr/>
          <p:nvPr/>
        </p:nvSpPr>
        <p:spPr>
          <a:xfrm>
            <a:off x="7820705" y="2976535"/>
            <a:ext cx="480484" cy="480483"/>
          </a:xfrm>
          <a:prstGeom prst="ellipse">
            <a:avLst/>
          </a:prstGeom>
          <a:solidFill>
            <a:schemeClr val="accent6">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FF0000"/>
              </a:solidFill>
              <a:ea typeface="Alibaba PuHuiTi R"/>
            </a:endParaRPr>
          </a:p>
        </p:txBody>
      </p:sp>
      <p:sp>
        <p:nvSpPr>
          <p:cNvPr id="70" name="椭圆 69">
            <a:extLst>
              <a:ext uri="{FF2B5EF4-FFF2-40B4-BE49-F238E27FC236}">
                <a16:creationId xmlns:a16="http://schemas.microsoft.com/office/drawing/2014/main" id="{755AB95D-A73A-0A8B-848A-335BBA75E65C}"/>
              </a:ext>
            </a:extLst>
          </p:cNvPr>
          <p:cNvSpPr/>
          <p:nvPr/>
        </p:nvSpPr>
        <p:spPr>
          <a:xfrm>
            <a:off x="7848698" y="3849198"/>
            <a:ext cx="480484" cy="480484"/>
          </a:xfrm>
          <a:prstGeom prst="ellipse">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FF0000"/>
              </a:solidFill>
              <a:ea typeface="Alibaba PuHuiTi R"/>
            </a:endParaRPr>
          </a:p>
        </p:txBody>
      </p:sp>
      <p:cxnSp>
        <p:nvCxnSpPr>
          <p:cNvPr id="72" name="直接连接符 71">
            <a:extLst>
              <a:ext uri="{FF2B5EF4-FFF2-40B4-BE49-F238E27FC236}">
                <a16:creationId xmlns:a16="http://schemas.microsoft.com/office/drawing/2014/main" id="{C777EF43-3040-1F46-20B8-8AC2647BD840}"/>
              </a:ext>
            </a:extLst>
          </p:cNvPr>
          <p:cNvCxnSpPr>
            <a:cxnSpLocks/>
            <a:stCxn id="67" idx="4"/>
            <a:endCxn id="68" idx="0"/>
          </p:cNvCxnSpPr>
          <p:nvPr/>
        </p:nvCxnSpPr>
        <p:spPr>
          <a:xfrm>
            <a:off x="8060947" y="2470241"/>
            <a:ext cx="0" cy="506294"/>
          </a:xfrm>
          <a:prstGeom prst="line">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E8162809-3D6B-E89B-558F-5D6971960CF7}"/>
              </a:ext>
            </a:extLst>
          </p:cNvPr>
          <p:cNvCxnSpPr>
            <a:cxnSpLocks/>
            <a:endCxn id="70" idx="0"/>
          </p:cNvCxnSpPr>
          <p:nvPr/>
        </p:nvCxnSpPr>
        <p:spPr>
          <a:xfrm>
            <a:off x="8088940" y="3448033"/>
            <a:ext cx="0" cy="401165"/>
          </a:xfrm>
          <a:prstGeom prst="line">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D111BE5C-DC3E-B91D-3CD0-B159346B8D18}"/>
              </a:ext>
            </a:extLst>
          </p:cNvPr>
          <p:cNvSpPr txBox="1"/>
          <p:nvPr/>
        </p:nvSpPr>
        <p:spPr>
          <a:xfrm>
            <a:off x="4970735" y="3224417"/>
            <a:ext cx="1028802" cy="369332"/>
          </a:xfrm>
          <a:prstGeom prst="rect">
            <a:avLst/>
          </a:prstGeom>
          <a:noFill/>
        </p:spPr>
        <p:txBody>
          <a:bodyPr wrap="square">
            <a:spAutoFit/>
          </a:bodyPr>
          <a:lstStyle/>
          <a:p>
            <a:r>
              <a:rPr lang="zh-CN" altLang="en-US" sz="18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超过</a:t>
            </a:r>
            <a:r>
              <a:rPr lang="en-US" altLang="zh-CN" sz="18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8</a:t>
            </a:r>
            <a:endParaRPr lang="zh-CN" altLang="en-US" dirty="0"/>
          </a:p>
        </p:txBody>
      </p:sp>
      <p:sp>
        <p:nvSpPr>
          <p:cNvPr id="3" name="标题 2">
            <a:extLst>
              <a:ext uri="{FF2B5EF4-FFF2-40B4-BE49-F238E27FC236}">
                <a16:creationId xmlns:a16="http://schemas.microsoft.com/office/drawing/2014/main" id="{53BAC2ED-0D27-3F5E-2FD5-619F786A85F0}"/>
              </a:ext>
            </a:extLst>
          </p:cNvPr>
          <p:cNvSpPr>
            <a:spLocks noGrp="1"/>
          </p:cNvSpPr>
          <p:nvPr>
            <p:ph type="title"/>
          </p:nvPr>
        </p:nvSpPr>
        <p:spPr/>
        <p:txBody>
          <a:bodyPr/>
          <a:lstStyle/>
          <a:p>
            <a:r>
              <a:rPr lang="en-US" altLang="zh-CN" dirty="0"/>
              <a:t>HashSet</a:t>
            </a:r>
            <a:r>
              <a:rPr lang="zh-CN" altLang="en-US" dirty="0"/>
              <a:t>集合的底层原理</a:t>
            </a:r>
          </a:p>
        </p:txBody>
      </p:sp>
    </p:spTree>
    <p:extLst>
      <p:ext uri="{BB962C8B-B14F-4D97-AF65-F5344CB8AC3E}">
        <p14:creationId xmlns:p14="http://schemas.microsoft.com/office/powerpoint/2010/main" val="6489947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900" decel="100000" fill="hold"/>
                                        <p:tgtEl>
                                          <p:spTgt spid="4"/>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201D7D9F-50EB-4D9D-9AE2-8A7FA9E3346E}"/>
              </a:ext>
            </a:extLst>
          </p:cNvPr>
          <p:cNvCxnSpPr/>
          <p:nvPr/>
        </p:nvCxnSpPr>
        <p:spPr>
          <a:xfrm>
            <a:off x="986324" y="1882451"/>
            <a:ext cx="10805583"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8AC05EE3-4F73-4EF8-960B-7269785906D6}"/>
              </a:ext>
            </a:extLst>
          </p:cNvPr>
          <p:cNvCxnSpPr/>
          <p:nvPr/>
        </p:nvCxnSpPr>
        <p:spPr>
          <a:xfrm>
            <a:off x="986324" y="2553435"/>
            <a:ext cx="10805583" cy="6349"/>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E37972FA-0BDE-4304-BAB5-AE19CD8E3F49}"/>
              </a:ext>
            </a:extLst>
          </p:cNvPr>
          <p:cNvSpPr/>
          <p:nvPr/>
        </p:nvSpPr>
        <p:spPr>
          <a:xfrm>
            <a:off x="1070990"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cxnSp>
        <p:nvCxnSpPr>
          <p:cNvPr id="11" name="直接连接符 10">
            <a:extLst>
              <a:ext uri="{FF2B5EF4-FFF2-40B4-BE49-F238E27FC236}">
                <a16:creationId xmlns:a16="http://schemas.microsoft.com/office/drawing/2014/main" id="{09B8B3F6-D031-42A1-A6B2-191E6AC3BCC0}"/>
              </a:ext>
            </a:extLst>
          </p:cNvPr>
          <p:cNvCxnSpPr/>
          <p:nvPr/>
        </p:nvCxnSpPr>
        <p:spPr>
          <a:xfrm>
            <a:off x="233675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D328CA8F-E052-449F-A13A-F2171F40E9B2}"/>
              </a:ext>
            </a:extLst>
          </p:cNvPr>
          <p:cNvSpPr/>
          <p:nvPr/>
        </p:nvSpPr>
        <p:spPr>
          <a:xfrm>
            <a:off x="1737740"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cxnSp>
        <p:nvCxnSpPr>
          <p:cNvPr id="13" name="直接连接符 12">
            <a:extLst>
              <a:ext uri="{FF2B5EF4-FFF2-40B4-BE49-F238E27FC236}">
                <a16:creationId xmlns:a16="http://schemas.microsoft.com/office/drawing/2014/main" id="{3E7CDDE9-F70D-44EC-8170-06E64BE6B517}"/>
              </a:ext>
            </a:extLst>
          </p:cNvPr>
          <p:cNvCxnSpPr/>
          <p:nvPr/>
        </p:nvCxnSpPr>
        <p:spPr>
          <a:xfrm>
            <a:off x="3007739"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1C6C152-C297-4284-8C57-F73E87911577}"/>
              </a:ext>
            </a:extLst>
          </p:cNvPr>
          <p:cNvCxnSpPr/>
          <p:nvPr/>
        </p:nvCxnSpPr>
        <p:spPr>
          <a:xfrm>
            <a:off x="502280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9518740-244C-4F1B-A7E6-974C97EB3C84}"/>
              </a:ext>
            </a:extLst>
          </p:cNvPr>
          <p:cNvCxnSpPr/>
          <p:nvPr/>
        </p:nvCxnSpPr>
        <p:spPr>
          <a:xfrm>
            <a:off x="569590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3323605-7F49-42DF-A461-B1D0983AA0CD}"/>
              </a:ext>
            </a:extLst>
          </p:cNvPr>
          <p:cNvCxnSpPr/>
          <p:nvPr/>
        </p:nvCxnSpPr>
        <p:spPr>
          <a:xfrm>
            <a:off x="6415572"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CA79713-3D1A-4B48-8E55-C4AAA50D3BA6}"/>
              </a:ext>
            </a:extLst>
          </p:cNvPr>
          <p:cNvCxnSpPr/>
          <p:nvPr/>
        </p:nvCxnSpPr>
        <p:spPr>
          <a:xfrm>
            <a:off x="7088672"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86AC149-7E95-4FDD-82B4-38B79D099671}"/>
              </a:ext>
            </a:extLst>
          </p:cNvPr>
          <p:cNvCxnSpPr/>
          <p:nvPr/>
        </p:nvCxnSpPr>
        <p:spPr>
          <a:xfrm>
            <a:off x="775965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7CB7109-3844-4E55-9630-50C4BDCD7533}"/>
              </a:ext>
            </a:extLst>
          </p:cNvPr>
          <p:cNvCxnSpPr/>
          <p:nvPr/>
        </p:nvCxnSpPr>
        <p:spPr>
          <a:xfrm>
            <a:off x="9103739"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1531274-E2D2-4153-8EBC-62B019F19B71}"/>
              </a:ext>
            </a:extLst>
          </p:cNvPr>
          <p:cNvCxnSpPr/>
          <p:nvPr/>
        </p:nvCxnSpPr>
        <p:spPr>
          <a:xfrm>
            <a:off x="9774723"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A703A7C-CBFC-462E-96C1-CB3713D2A5DA}"/>
              </a:ext>
            </a:extLst>
          </p:cNvPr>
          <p:cNvCxnSpPr/>
          <p:nvPr/>
        </p:nvCxnSpPr>
        <p:spPr>
          <a:xfrm>
            <a:off x="10447823"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7CB88F8-86BF-4E05-9CDA-E659033860DB}"/>
              </a:ext>
            </a:extLst>
          </p:cNvPr>
          <p:cNvCxnSpPr/>
          <p:nvPr/>
        </p:nvCxnSpPr>
        <p:spPr>
          <a:xfrm>
            <a:off x="1111880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113361B-AE7C-4FF8-8C72-0870A5759A21}"/>
              </a:ext>
            </a:extLst>
          </p:cNvPr>
          <p:cNvCxnSpPr/>
          <p:nvPr/>
        </p:nvCxnSpPr>
        <p:spPr>
          <a:xfrm>
            <a:off x="1179190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4F915A44-30BB-4B57-AD83-C126FC6CECF1}"/>
              </a:ext>
            </a:extLst>
          </p:cNvPr>
          <p:cNvSpPr/>
          <p:nvPr/>
        </p:nvSpPr>
        <p:spPr>
          <a:xfrm>
            <a:off x="2434124"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28" name="矩形 27">
            <a:extLst>
              <a:ext uri="{FF2B5EF4-FFF2-40B4-BE49-F238E27FC236}">
                <a16:creationId xmlns:a16="http://schemas.microsoft.com/office/drawing/2014/main" id="{0A31BB37-CE1E-4EBC-B16A-E638DBF0C4B8}"/>
              </a:ext>
            </a:extLst>
          </p:cNvPr>
          <p:cNvSpPr/>
          <p:nvPr/>
        </p:nvSpPr>
        <p:spPr>
          <a:xfrm>
            <a:off x="3100873"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0" name="矩形 29">
            <a:extLst>
              <a:ext uri="{FF2B5EF4-FFF2-40B4-BE49-F238E27FC236}">
                <a16:creationId xmlns:a16="http://schemas.microsoft.com/office/drawing/2014/main" id="{2119BA76-7662-49C5-9B17-436F7C9B09DE}"/>
              </a:ext>
            </a:extLst>
          </p:cNvPr>
          <p:cNvSpPr/>
          <p:nvPr/>
        </p:nvSpPr>
        <p:spPr>
          <a:xfrm>
            <a:off x="4423790"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1" name="矩形 30">
            <a:extLst>
              <a:ext uri="{FF2B5EF4-FFF2-40B4-BE49-F238E27FC236}">
                <a16:creationId xmlns:a16="http://schemas.microsoft.com/office/drawing/2014/main" id="{2BDF3838-B3EB-4F38-AF71-F4F3FC1D9ABE}"/>
              </a:ext>
            </a:extLst>
          </p:cNvPr>
          <p:cNvSpPr/>
          <p:nvPr/>
        </p:nvSpPr>
        <p:spPr>
          <a:xfrm>
            <a:off x="5120173"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2" name="矩形 31">
            <a:extLst>
              <a:ext uri="{FF2B5EF4-FFF2-40B4-BE49-F238E27FC236}">
                <a16:creationId xmlns:a16="http://schemas.microsoft.com/office/drawing/2014/main" id="{DC3D77DD-736D-4B54-86FF-F02DD200022F}"/>
              </a:ext>
            </a:extLst>
          </p:cNvPr>
          <p:cNvSpPr/>
          <p:nvPr/>
        </p:nvSpPr>
        <p:spPr>
          <a:xfrm>
            <a:off x="5786924"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3" name="矩形 32">
            <a:extLst>
              <a:ext uri="{FF2B5EF4-FFF2-40B4-BE49-F238E27FC236}">
                <a16:creationId xmlns:a16="http://schemas.microsoft.com/office/drawing/2014/main" id="{22C3580F-1B17-46C8-8020-9E5C01B20E90}"/>
              </a:ext>
            </a:extLst>
          </p:cNvPr>
          <p:cNvSpPr/>
          <p:nvPr/>
        </p:nvSpPr>
        <p:spPr>
          <a:xfrm>
            <a:off x="6506590"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4" name="矩形 33">
            <a:extLst>
              <a:ext uri="{FF2B5EF4-FFF2-40B4-BE49-F238E27FC236}">
                <a16:creationId xmlns:a16="http://schemas.microsoft.com/office/drawing/2014/main" id="{E5F9F97A-80D9-434D-8903-BF22387457F9}"/>
              </a:ext>
            </a:extLst>
          </p:cNvPr>
          <p:cNvSpPr/>
          <p:nvPr/>
        </p:nvSpPr>
        <p:spPr>
          <a:xfrm>
            <a:off x="7171224"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6" name="矩形 35">
            <a:extLst>
              <a:ext uri="{FF2B5EF4-FFF2-40B4-BE49-F238E27FC236}">
                <a16:creationId xmlns:a16="http://schemas.microsoft.com/office/drawing/2014/main" id="{FACAE986-6643-434D-A873-83617E2D038F}"/>
              </a:ext>
            </a:extLst>
          </p:cNvPr>
          <p:cNvSpPr/>
          <p:nvPr/>
        </p:nvSpPr>
        <p:spPr>
          <a:xfrm>
            <a:off x="8534357"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7" name="矩形 36">
            <a:extLst>
              <a:ext uri="{FF2B5EF4-FFF2-40B4-BE49-F238E27FC236}">
                <a16:creationId xmlns:a16="http://schemas.microsoft.com/office/drawing/2014/main" id="{A291CEE4-5203-4F95-A935-C4385C33E49C}"/>
              </a:ext>
            </a:extLst>
          </p:cNvPr>
          <p:cNvSpPr/>
          <p:nvPr/>
        </p:nvSpPr>
        <p:spPr>
          <a:xfrm>
            <a:off x="9192640"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8" name="矩形 37">
            <a:extLst>
              <a:ext uri="{FF2B5EF4-FFF2-40B4-BE49-F238E27FC236}">
                <a16:creationId xmlns:a16="http://schemas.microsoft.com/office/drawing/2014/main" id="{6E46F46D-53B5-465C-ACB8-28C970B23CF4}"/>
              </a:ext>
            </a:extLst>
          </p:cNvPr>
          <p:cNvSpPr/>
          <p:nvPr/>
        </p:nvSpPr>
        <p:spPr>
          <a:xfrm>
            <a:off x="9857273"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9" name="矩形 38">
            <a:extLst>
              <a:ext uri="{FF2B5EF4-FFF2-40B4-BE49-F238E27FC236}">
                <a16:creationId xmlns:a16="http://schemas.microsoft.com/office/drawing/2014/main" id="{5023BD89-AE4A-4465-AE8B-B16718FD3EA1}"/>
              </a:ext>
            </a:extLst>
          </p:cNvPr>
          <p:cNvSpPr/>
          <p:nvPr/>
        </p:nvSpPr>
        <p:spPr>
          <a:xfrm>
            <a:off x="10555773"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40" name="矩形 39">
            <a:extLst>
              <a:ext uri="{FF2B5EF4-FFF2-40B4-BE49-F238E27FC236}">
                <a16:creationId xmlns:a16="http://schemas.microsoft.com/office/drawing/2014/main" id="{86B06177-6BA2-4AD0-ACF2-CCF99BC656AE}"/>
              </a:ext>
            </a:extLst>
          </p:cNvPr>
          <p:cNvSpPr/>
          <p:nvPr/>
        </p:nvSpPr>
        <p:spPr>
          <a:xfrm>
            <a:off x="11220406"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41" name="矩形 40">
            <a:extLst>
              <a:ext uri="{FF2B5EF4-FFF2-40B4-BE49-F238E27FC236}">
                <a16:creationId xmlns:a16="http://schemas.microsoft.com/office/drawing/2014/main" id="{D234CB4B-117F-4D29-99B8-A1854E48B856}"/>
              </a:ext>
            </a:extLst>
          </p:cNvPr>
          <p:cNvSpPr/>
          <p:nvPr/>
        </p:nvSpPr>
        <p:spPr>
          <a:xfrm>
            <a:off x="1159890"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0</a:t>
            </a:r>
            <a:endParaRPr lang="zh-CN" altLang="en-US" sz="1600" dirty="0">
              <a:ea typeface="Alibaba PuHuiTi R"/>
            </a:endParaRPr>
          </a:p>
        </p:txBody>
      </p:sp>
      <p:sp>
        <p:nvSpPr>
          <p:cNvPr id="42" name="矩形 41">
            <a:extLst>
              <a:ext uri="{FF2B5EF4-FFF2-40B4-BE49-F238E27FC236}">
                <a16:creationId xmlns:a16="http://schemas.microsoft.com/office/drawing/2014/main" id="{D01579AD-0E9E-4976-8209-7BBAB77E683F}"/>
              </a:ext>
            </a:extLst>
          </p:cNvPr>
          <p:cNvSpPr/>
          <p:nvPr/>
        </p:nvSpPr>
        <p:spPr>
          <a:xfrm>
            <a:off x="1824523"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1</a:t>
            </a:r>
            <a:endParaRPr lang="zh-CN" altLang="en-US" sz="1600" dirty="0">
              <a:ea typeface="Alibaba PuHuiTi R"/>
            </a:endParaRPr>
          </a:p>
        </p:txBody>
      </p:sp>
      <p:sp>
        <p:nvSpPr>
          <p:cNvPr id="43" name="矩形 42">
            <a:extLst>
              <a:ext uri="{FF2B5EF4-FFF2-40B4-BE49-F238E27FC236}">
                <a16:creationId xmlns:a16="http://schemas.microsoft.com/office/drawing/2014/main" id="{56DFCBA2-8C31-4574-8908-CF0304C915CD}"/>
              </a:ext>
            </a:extLst>
          </p:cNvPr>
          <p:cNvSpPr/>
          <p:nvPr/>
        </p:nvSpPr>
        <p:spPr>
          <a:xfrm>
            <a:off x="2523023"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2</a:t>
            </a:r>
            <a:endParaRPr lang="zh-CN" altLang="en-US" sz="1600" dirty="0">
              <a:ea typeface="Alibaba PuHuiTi R"/>
            </a:endParaRPr>
          </a:p>
        </p:txBody>
      </p:sp>
      <p:sp>
        <p:nvSpPr>
          <p:cNvPr id="44" name="矩形 43">
            <a:extLst>
              <a:ext uri="{FF2B5EF4-FFF2-40B4-BE49-F238E27FC236}">
                <a16:creationId xmlns:a16="http://schemas.microsoft.com/office/drawing/2014/main" id="{0140C8C6-3516-4137-8199-87539089699A}"/>
              </a:ext>
            </a:extLst>
          </p:cNvPr>
          <p:cNvSpPr/>
          <p:nvPr/>
        </p:nvSpPr>
        <p:spPr>
          <a:xfrm>
            <a:off x="3187657"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3</a:t>
            </a:r>
            <a:endParaRPr lang="zh-CN" altLang="en-US" sz="1600" dirty="0">
              <a:ea typeface="Alibaba PuHuiTi R"/>
            </a:endParaRPr>
          </a:p>
        </p:txBody>
      </p:sp>
      <p:sp>
        <p:nvSpPr>
          <p:cNvPr id="45" name="矩形 44">
            <a:extLst>
              <a:ext uri="{FF2B5EF4-FFF2-40B4-BE49-F238E27FC236}">
                <a16:creationId xmlns:a16="http://schemas.microsoft.com/office/drawing/2014/main" id="{E5BF7CE8-00CD-4165-A34D-1101AE6E1861}"/>
              </a:ext>
            </a:extLst>
          </p:cNvPr>
          <p:cNvSpPr/>
          <p:nvPr/>
        </p:nvSpPr>
        <p:spPr>
          <a:xfrm>
            <a:off x="3845939"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4</a:t>
            </a:r>
            <a:endParaRPr lang="zh-CN" altLang="en-US" sz="1600" dirty="0">
              <a:ea typeface="Alibaba PuHuiTi R"/>
            </a:endParaRPr>
          </a:p>
        </p:txBody>
      </p:sp>
      <p:sp>
        <p:nvSpPr>
          <p:cNvPr id="46" name="矩形 45">
            <a:extLst>
              <a:ext uri="{FF2B5EF4-FFF2-40B4-BE49-F238E27FC236}">
                <a16:creationId xmlns:a16="http://schemas.microsoft.com/office/drawing/2014/main" id="{D589DA99-9793-44C1-BDDE-E01A952B8F9C}"/>
              </a:ext>
            </a:extLst>
          </p:cNvPr>
          <p:cNvSpPr/>
          <p:nvPr/>
        </p:nvSpPr>
        <p:spPr>
          <a:xfrm>
            <a:off x="4510573"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5</a:t>
            </a:r>
            <a:endParaRPr lang="zh-CN" altLang="en-US" sz="1600" dirty="0">
              <a:ea typeface="Alibaba PuHuiTi R"/>
            </a:endParaRPr>
          </a:p>
        </p:txBody>
      </p:sp>
      <p:sp>
        <p:nvSpPr>
          <p:cNvPr id="47" name="矩形 46">
            <a:extLst>
              <a:ext uri="{FF2B5EF4-FFF2-40B4-BE49-F238E27FC236}">
                <a16:creationId xmlns:a16="http://schemas.microsoft.com/office/drawing/2014/main" id="{50A83862-EF8B-466C-961A-4BA89C506005}"/>
              </a:ext>
            </a:extLst>
          </p:cNvPr>
          <p:cNvSpPr/>
          <p:nvPr/>
        </p:nvSpPr>
        <p:spPr>
          <a:xfrm>
            <a:off x="5209073"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6</a:t>
            </a:r>
            <a:endParaRPr lang="zh-CN" altLang="en-US" sz="1600" dirty="0">
              <a:ea typeface="Alibaba PuHuiTi R"/>
            </a:endParaRPr>
          </a:p>
        </p:txBody>
      </p:sp>
      <p:sp>
        <p:nvSpPr>
          <p:cNvPr id="48" name="矩形 47">
            <a:extLst>
              <a:ext uri="{FF2B5EF4-FFF2-40B4-BE49-F238E27FC236}">
                <a16:creationId xmlns:a16="http://schemas.microsoft.com/office/drawing/2014/main" id="{27CFE5AA-F68A-44AA-BD35-9A36A66061B0}"/>
              </a:ext>
            </a:extLst>
          </p:cNvPr>
          <p:cNvSpPr/>
          <p:nvPr/>
        </p:nvSpPr>
        <p:spPr>
          <a:xfrm>
            <a:off x="5873706"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7</a:t>
            </a:r>
            <a:endParaRPr lang="zh-CN" altLang="en-US" sz="1600" dirty="0">
              <a:ea typeface="Alibaba PuHuiTi R"/>
            </a:endParaRPr>
          </a:p>
        </p:txBody>
      </p:sp>
      <p:sp>
        <p:nvSpPr>
          <p:cNvPr id="49" name="矩形 48">
            <a:extLst>
              <a:ext uri="{FF2B5EF4-FFF2-40B4-BE49-F238E27FC236}">
                <a16:creationId xmlns:a16="http://schemas.microsoft.com/office/drawing/2014/main" id="{435C2429-D942-4C83-941D-C720418A77C4}"/>
              </a:ext>
            </a:extLst>
          </p:cNvPr>
          <p:cNvSpPr/>
          <p:nvPr/>
        </p:nvSpPr>
        <p:spPr>
          <a:xfrm>
            <a:off x="6593373"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8</a:t>
            </a:r>
            <a:endParaRPr lang="zh-CN" altLang="en-US" sz="1600" dirty="0">
              <a:ea typeface="Alibaba PuHuiTi R"/>
            </a:endParaRPr>
          </a:p>
        </p:txBody>
      </p:sp>
      <p:sp>
        <p:nvSpPr>
          <p:cNvPr id="50" name="矩形 49">
            <a:extLst>
              <a:ext uri="{FF2B5EF4-FFF2-40B4-BE49-F238E27FC236}">
                <a16:creationId xmlns:a16="http://schemas.microsoft.com/office/drawing/2014/main" id="{D6790824-99A4-48BF-A2E0-B01D459EBD7A}"/>
              </a:ext>
            </a:extLst>
          </p:cNvPr>
          <p:cNvSpPr/>
          <p:nvPr/>
        </p:nvSpPr>
        <p:spPr>
          <a:xfrm>
            <a:off x="7260123"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9</a:t>
            </a:r>
            <a:endParaRPr lang="zh-CN" altLang="en-US" sz="1600" dirty="0">
              <a:ea typeface="Alibaba PuHuiTi R"/>
            </a:endParaRPr>
          </a:p>
        </p:txBody>
      </p:sp>
      <p:sp>
        <p:nvSpPr>
          <p:cNvPr id="51" name="矩形 50">
            <a:extLst>
              <a:ext uri="{FF2B5EF4-FFF2-40B4-BE49-F238E27FC236}">
                <a16:creationId xmlns:a16="http://schemas.microsoft.com/office/drawing/2014/main" id="{9A83DFDC-85DC-467F-86CB-E4B31677FD07}"/>
              </a:ext>
            </a:extLst>
          </p:cNvPr>
          <p:cNvSpPr/>
          <p:nvPr/>
        </p:nvSpPr>
        <p:spPr>
          <a:xfrm>
            <a:off x="7878190" y="2555552"/>
            <a:ext cx="425116"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10</a:t>
            </a:r>
            <a:endParaRPr lang="zh-CN" altLang="en-US" sz="1600" dirty="0">
              <a:ea typeface="Alibaba PuHuiTi R"/>
            </a:endParaRPr>
          </a:p>
        </p:txBody>
      </p:sp>
      <p:sp>
        <p:nvSpPr>
          <p:cNvPr id="52" name="矩形 51">
            <a:extLst>
              <a:ext uri="{FF2B5EF4-FFF2-40B4-BE49-F238E27FC236}">
                <a16:creationId xmlns:a16="http://schemas.microsoft.com/office/drawing/2014/main" id="{FAA711BB-B92F-4D59-9BE4-5C67A6502AFB}"/>
              </a:ext>
            </a:extLst>
          </p:cNvPr>
          <p:cNvSpPr/>
          <p:nvPr/>
        </p:nvSpPr>
        <p:spPr>
          <a:xfrm>
            <a:off x="8544939" y="2555552"/>
            <a:ext cx="425116"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11</a:t>
            </a:r>
            <a:endParaRPr lang="zh-CN" altLang="en-US" sz="1600" dirty="0">
              <a:ea typeface="Alibaba PuHuiTi R"/>
            </a:endParaRPr>
          </a:p>
        </p:txBody>
      </p:sp>
      <p:sp>
        <p:nvSpPr>
          <p:cNvPr id="53" name="矩形 52">
            <a:extLst>
              <a:ext uri="{FF2B5EF4-FFF2-40B4-BE49-F238E27FC236}">
                <a16:creationId xmlns:a16="http://schemas.microsoft.com/office/drawing/2014/main" id="{0BD56E17-25E5-4B30-AAAE-0FA8B2A7D676}"/>
              </a:ext>
            </a:extLst>
          </p:cNvPr>
          <p:cNvSpPr/>
          <p:nvPr/>
        </p:nvSpPr>
        <p:spPr>
          <a:xfrm>
            <a:off x="9203223" y="2555552"/>
            <a:ext cx="425116"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12</a:t>
            </a:r>
            <a:endParaRPr lang="zh-CN" altLang="en-US" sz="1600" dirty="0">
              <a:ea typeface="Alibaba PuHuiTi R"/>
            </a:endParaRPr>
          </a:p>
        </p:txBody>
      </p:sp>
      <p:sp>
        <p:nvSpPr>
          <p:cNvPr id="54" name="矩形 53">
            <a:extLst>
              <a:ext uri="{FF2B5EF4-FFF2-40B4-BE49-F238E27FC236}">
                <a16:creationId xmlns:a16="http://schemas.microsoft.com/office/drawing/2014/main" id="{1E46F7D6-1E57-4ABF-8C5A-873BCA356F81}"/>
              </a:ext>
            </a:extLst>
          </p:cNvPr>
          <p:cNvSpPr/>
          <p:nvPr/>
        </p:nvSpPr>
        <p:spPr>
          <a:xfrm>
            <a:off x="9867857" y="2555552"/>
            <a:ext cx="425116"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13</a:t>
            </a:r>
            <a:endParaRPr lang="zh-CN" altLang="en-US" sz="1600" dirty="0">
              <a:ea typeface="Alibaba PuHuiTi R"/>
            </a:endParaRPr>
          </a:p>
        </p:txBody>
      </p:sp>
      <p:sp>
        <p:nvSpPr>
          <p:cNvPr id="55" name="矩形 54">
            <a:extLst>
              <a:ext uri="{FF2B5EF4-FFF2-40B4-BE49-F238E27FC236}">
                <a16:creationId xmlns:a16="http://schemas.microsoft.com/office/drawing/2014/main" id="{4A0CCC6B-24AF-4071-8EA3-FCA2D22A403E}"/>
              </a:ext>
            </a:extLst>
          </p:cNvPr>
          <p:cNvSpPr/>
          <p:nvPr/>
        </p:nvSpPr>
        <p:spPr>
          <a:xfrm>
            <a:off x="10566357" y="2555552"/>
            <a:ext cx="425116"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14</a:t>
            </a:r>
            <a:endParaRPr lang="zh-CN" altLang="en-US" sz="1600" dirty="0">
              <a:ea typeface="Alibaba PuHuiTi R"/>
            </a:endParaRPr>
          </a:p>
        </p:txBody>
      </p:sp>
      <p:sp>
        <p:nvSpPr>
          <p:cNvPr id="56" name="矩形 55">
            <a:extLst>
              <a:ext uri="{FF2B5EF4-FFF2-40B4-BE49-F238E27FC236}">
                <a16:creationId xmlns:a16="http://schemas.microsoft.com/office/drawing/2014/main" id="{B13E9ED9-6987-493A-91E8-AE26A51E9710}"/>
              </a:ext>
            </a:extLst>
          </p:cNvPr>
          <p:cNvSpPr/>
          <p:nvPr/>
        </p:nvSpPr>
        <p:spPr>
          <a:xfrm>
            <a:off x="11230990" y="2555552"/>
            <a:ext cx="425116"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15</a:t>
            </a:r>
            <a:endParaRPr lang="zh-CN" altLang="en-US" sz="1600" dirty="0">
              <a:ea typeface="Alibaba PuHuiTi R"/>
            </a:endParaRPr>
          </a:p>
        </p:txBody>
      </p:sp>
      <p:sp>
        <p:nvSpPr>
          <p:cNvPr id="2" name="矩形 1">
            <a:extLst>
              <a:ext uri="{FF2B5EF4-FFF2-40B4-BE49-F238E27FC236}">
                <a16:creationId xmlns:a16="http://schemas.microsoft.com/office/drawing/2014/main" id="{B514DDC2-DA96-43C7-B879-4BD73A2CFB99}"/>
              </a:ext>
            </a:extLst>
          </p:cNvPr>
          <p:cNvSpPr/>
          <p:nvPr/>
        </p:nvSpPr>
        <p:spPr>
          <a:xfrm>
            <a:off x="10792840" y="1357519"/>
            <a:ext cx="1202573"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Segment[]</a:t>
            </a:r>
            <a:endParaRPr lang="zh-CN" altLang="en-US" sz="1600" dirty="0">
              <a:ea typeface="Alibaba PuHuiTi R"/>
            </a:endParaRPr>
          </a:p>
        </p:txBody>
      </p:sp>
      <p:cxnSp>
        <p:nvCxnSpPr>
          <p:cNvPr id="14" name="直接连接符 13">
            <a:extLst>
              <a:ext uri="{FF2B5EF4-FFF2-40B4-BE49-F238E27FC236}">
                <a16:creationId xmlns:a16="http://schemas.microsoft.com/office/drawing/2014/main" id="{BA298C77-E917-4B69-B036-5474A1F53E4C}"/>
              </a:ext>
            </a:extLst>
          </p:cNvPr>
          <p:cNvCxnSpPr/>
          <p:nvPr/>
        </p:nvCxnSpPr>
        <p:spPr>
          <a:xfrm>
            <a:off x="3678723"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21EF03A-D834-4391-93A8-6F93641950C7}"/>
              </a:ext>
            </a:extLst>
          </p:cNvPr>
          <p:cNvCxnSpPr/>
          <p:nvPr/>
        </p:nvCxnSpPr>
        <p:spPr>
          <a:xfrm>
            <a:off x="4351823"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2E4096A4-E834-4366-8FDA-AC74C2E92835}"/>
              </a:ext>
            </a:extLst>
          </p:cNvPr>
          <p:cNvCxnSpPr/>
          <p:nvPr/>
        </p:nvCxnSpPr>
        <p:spPr>
          <a:xfrm>
            <a:off x="986323"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9176D09-1D4F-4B31-A3D6-E2DBE6C54C41}"/>
              </a:ext>
            </a:extLst>
          </p:cNvPr>
          <p:cNvCxnSpPr/>
          <p:nvPr/>
        </p:nvCxnSpPr>
        <p:spPr>
          <a:xfrm>
            <a:off x="166365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3B8C701-760D-4631-96E2-1A53A94A0CD9}"/>
              </a:ext>
            </a:extLst>
          </p:cNvPr>
          <p:cNvCxnSpPr/>
          <p:nvPr/>
        </p:nvCxnSpPr>
        <p:spPr>
          <a:xfrm>
            <a:off x="843275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2">
            <a:extLst>
              <a:ext uri="{FF2B5EF4-FFF2-40B4-BE49-F238E27FC236}">
                <a16:creationId xmlns:a16="http://schemas.microsoft.com/office/drawing/2014/main" id="{7D917163-9481-99A0-BE96-2225D4F136BB}"/>
              </a:ext>
            </a:extLst>
          </p:cNvPr>
          <p:cNvSpPr txBox="1"/>
          <p:nvPr/>
        </p:nvSpPr>
        <p:spPr>
          <a:xfrm>
            <a:off x="769618" y="934083"/>
            <a:ext cx="8200437" cy="468975"/>
          </a:xfrm>
          <a:prstGeom prst="rect">
            <a:avLst/>
          </a:prstGeom>
          <a:noFill/>
        </p:spPr>
        <p:txBody>
          <a:bodyPr wrap="square">
            <a:spAutoFit/>
          </a:bodyPr>
          <a:lstStyle/>
          <a:p>
            <a:pPr>
              <a:lnSpc>
                <a:spcPct val="150000"/>
              </a:lnSpc>
              <a:defRPr/>
            </a:pPr>
            <a:r>
              <a:rPr lang="en-US" altLang="zh-CN"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JDK8</a:t>
            </a: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开始的哈希表：</a:t>
            </a:r>
            <a:r>
              <a:rPr lang="zh-CN" altLang="en-US" sz="18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 </a:t>
            </a:r>
            <a:r>
              <a:rPr lang="en-US" altLang="zh-CN" sz="18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8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链表 </a:t>
            </a:r>
            <a:r>
              <a:rPr lang="en-US" altLang="zh-CN" sz="1800" b="1"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800" b="1"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红黑树</a:t>
            </a:r>
            <a:endParaRPr lang="zh-CN" altLang="en-US" b="1"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7" name="椭圆 66">
            <a:extLst>
              <a:ext uri="{FF2B5EF4-FFF2-40B4-BE49-F238E27FC236}">
                <a16:creationId xmlns:a16="http://schemas.microsoft.com/office/drawing/2014/main" id="{96E84A72-3B66-9DFA-B5FC-AB3542CA8A2F}"/>
              </a:ext>
            </a:extLst>
          </p:cNvPr>
          <p:cNvSpPr/>
          <p:nvPr/>
        </p:nvSpPr>
        <p:spPr>
          <a:xfrm>
            <a:off x="7820705" y="1989757"/>
            <a:ext cx="480484" cy="480484"/>
          </a:xfrm>
          <a:prstGeom prst="ellips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FF0000"/>
              </a:solidFill>
              <a:ea typeface="Alibaba PuHuiTi R"/>
            </a:endParaRPr>
          </a:p>
        </p:txBody>
      </p:sp>
      <p:sp>
        <p:nvSpPr>
          <p:cNvPr id="68" name="椭圆 67">
            <a:extLst>
              <a:ext uri="{FF2B5EF4-FFF2-40B4-BE49-F238E27FC236}">
                <a16:creationId xmlns:a16="http://schemas.microsoft.com/office/drawing/2014/main" id="{7661342E-65F0-3D4B-7BE2-2C7A84A9F8D8}"/>
              </a:ext>
            </a:extLst>
          </p:cNvPr>
          <p:cNvSpPr/>
          <p:nvPr/>
        </p:nvSpPr>
        <p:spPr>
          <a:xfrm>
            <a:off x="7820705" y="2976535"/>
            <a:ext cx="480484" cy="480483"/>
          </a:xfrm>
          <a:prstGeom prst="ellipse">
            <a:avLst/>
          </a:prstGeom>
          <a:solidFill>
            <a:schemeClr val="accent6">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FF0000"/>
              </a:solidFill>
              <a:ea typeface="Alibaba PuHuiTi R"/>
            </a:endParaRPr>
          </a:p>
        </p:txBody>
      </p:sp>
      <p:sp>
        <p:nvSpPr>
          <p:cNvPr id="70" name="椭圆 69">
            <a:extLst>
              <a:ext uri="{FF2B5EF4-FFF2-40B4-BE49-F238E27FC236}">
                <a16:creationId xmlns:a16="http://schemas.microsoft.com/office/drawing/2014/main" id="{755AB95D-A73A-0A8B-848A-335BBA75E65C}"/>
              </a:ext>
            </a:extLst>
          </p:cNvPr>
          <p:cNvSpPr/>
          <p:nvPr/>
        </p:nvSpPr>
        <p:spPr>
          <a:xfrm>
            <a:off x="7848698" y="3849198"/>
            <a:ext cx="480484" cy="480484"/>
          </a:xfrm>
          <a:prstGeom prst="ellipse">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FF0000"/>
              </a:solidFill>
              <a:ea typeface="Alibaba PuHuiTi R"/>
            </a:endParaRPr>
          </a:p>
        </p:txBody>
      </p:sp>
      <p:cxnSp>
        <p:nvCxnSpPr>
          <p:cNvPr id="72" name="直接连接符 71">
            <a:extLst>
              <a:ext uri="{FF2B5EF4-FFF2-40B4-BE49-F238E27FC236}">
                <a16:creationId xmlns:a16="http://schemas.microsoft.com/office/drawing/2014/main" id="{C777EF43-3040-1F46-20B8-8AC2647BD840}"/>
              </a:ext>
            </a:extLst>
          </p:cNvPr>
          <p:cNvCxnSpPr>
            <a:cxnSpLocks/>
            <a:stCxn id="67" idx="4"/>
            <a:endCxn id="68" idx="0"/>
          </p:cNvCxnSpPr>
          <p:nvPr/>
        </p:nvCxnSpPr>
        <p:spPr>
          <a:xfrm>
            <a:off x="8060947" y="2470241"/>
            <a:ext cx="0" cy="506294"/>
          </a:xfrm>
          <a:prstGeom prst="line">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E8162809-3D6B-E89B-558F-5D6971960CF7}"/>
              </a:ext>
            </a:extLst>
          </p:cNvPr>
          <p:cNvCxnSpPr>
            <a:cxnSpLocks/>
            <a:endCxn id="70" idx="0"/>
          </p:cNvCxnSpPr>
          <p:nvPr/>
        </p:nvCxnSpPr>
        <p:spPr>
          <a:xfrm>
            <a:off x="8088940" y="3448033"/>
            <a:ext cx="0" cy="401165"/>
          </a:xfrm>
          <a:prstGeom prst="line">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BA8DE0B3-8D18-092C-F5B7-58B0DD2AC12B}"/>
              </a:ext>
            </a:extLst>
          </p:cNvPr>
          <p:cNvSpPr/>
          <p:nvPr/>
        </p:nvSpPr>
        <p:spPr>
          <a:xfrm>
            <a:off x="3672086" y="1888802"/>
            <a:ext cx="673100" cy="670984"/>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bg1"/>
                </a:solidFill>
                <a:latin typeface="微软雅黑" panose="020B0503020204020204" pitchFamily="34" charset="-122"/>
                <a:ea typeface="Alibaba PuHuiTi R"/>
              </a:rPr>
              <a:t>20</a:t>
            </a:r>
            <a:endParaRPr lang="zh-CN" altLang="en-US" sz="1600" dirty="0">
              <a:solidFill>
                <a:schemeClr val="bg1"/>
              </a:solidFill>
              <a:latin typeface="微软雅黑" panose="020B0503020204020204" pitchFamily="34" charset="-122"/>
              <a:ea typeface="Alibaba PuHuiTi R"/>
            </a:endParaRPr>
          </a:p>
        </p:txBody>
      </p:sp>
      <p:cxnSp>
        <p:nvCxnSpPr>
          <p:cNvPr id="64" name="直接箭头连接符 63">
            <a:extLst>
              <a:ext uri="{FF2B5EF4-FFF2-40B4-BE49-F238E27FC236}">
                <a16:creationId xmlns:a16="http://schemas.microsoft.com/office/drawing/2014/main" id="{268D7751-B0D4-7645-0E8C-FDD6B03C46E6}"/>
              </a:ext>
            </a:extLst>
          </p:cNvPr>
          <p:cNvCxnSpPr>
            <a:stCxn id="3" idx="3"/>
          </p:cNvCxnSpPr>
          <p:nvPr/>
        </p:nvCxnSpPr>
        <p:spPr>
          <a:xfrm flipH="1">
            <a:off x="3384219" y="2462419"/>
            <a:ext cx="387351" cy="3450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id="{F4A8120E-87FE-723D-F029-CB8F8E3F8D30}"/>
              </a:ext>
            </a:extLst>
          </p:cNvPr>
          <p:cNvSpPr/>
          <p:nvPr/>
        </p:nvSpPr>
        <p:spPr>
          <a:xfrm>
            <a:off x="2770385" y="2699487"/>
            <a:ext cx="670984" cy="67098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bg1"/>
                </a:solidFill>
                <a:latin typeface="微软雅黑" panose="020B0503020204020204" pitchFamily="34" charset="-122"/>
                <a:ea typeface="Alibaba PuHuiTi R"/>
              </a:rPr>
              <a:t>18</a:t>
            </a:r>
            <a:endParaRPr lang="zh-CN" altLang="en-US" sz="1600" dirty="0">
              <a:solidFill>
                <a:schemeClr val="bg1"/>
              </a:solidFill>
              <a:latin typeface="微软雅黑" panose="020B0503020204020204" pitchFamily="34" charset="-122"/>
              <a:ea typeface="Alibaba PuHuiTi R"/>
            </a:endParaRPr>
          </a:p>
        </p:txBody>
      </p:sp>
      <p:sp>
        <p:nvSpPr>
          <p:cNvPr id="77" name="椭圆 76">
            <a:extLst>
              <a:ext uri="{FF2B5EF4-FFF2-40B4-BE49-F238E27FC236}">
                <a16:creationId xmlns:a16="http://schemas.microsoft.com/office/drawing/2014/main" id="{4F7E6508-75E5-5725-556F-2F8A57FEE4BC}"/>
              </a:ext>
            </a:extLst>
          </p:cNvPr>
          <p:cNvSpPr/>
          <p:nvPr/>
        </p:nvSpPr>
        <p:spPr>
          <a:xfrm>
            <a:off x="4535686" y="2699487"/>
            <a:ext cx="673100" cy="67098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bg1"/>
                </a:solidFill>
                <a:latin typeface="微软雅黑" panose="020B0503020204020204" pitchFamily="34" charset="-122"/>
                <a:ea typeface="Alibaba PuHuiTi R"/>
              </a:rPr>
              <a:t>23</a:t>
            </a:r>
            <a:endParaRPr lang="zh-CN" altLang="en-US" sz="1600" dirty="0">
              <a:solidFill>
                <a:schemeClr val="bg1"/>
              </a:solidFill>
              <a:latin typeface="微软雅黑" panose="020B0503020204020204" pitchFamily="34" charset="-122"/>
              <a:ea typeface="Alibaba PuHuiTi R"/>
            </a:endParaRPr>
          </a:p>
        </p:txBody>
      </p:sp>
      <p:cxnSp>
        <p:nvCxnSpPr>
          <p:cNvPr id="79" name="直接箭头连接符 78">
            <a:extLst>
              <a:ext uri="{FF2B5EF4-FFF2-40B4-BE49-F238E27FC236}">
                <a16:creationId xmlns:a16="http://schemas.microsoft.com/office/drawing/2014/main" id="{CE446888-9FF4-5EEB-FB91-06D6E7DDAFC7}"/>
              </a:ext>
            </a:extLst>
          </p:cNvPr>
          <p:cNvCxnSpPr>
            <a:stCxn id="3" idx="5"/>
            <a:endCxn id="77" idx="1"/>
          </p:cNvCxnSpPr>
          <p:nvPr/>
        </p:nvCxnSpPr>
        <p:spPr>
          <a:xfrm>
            <a:off x="4245702" y="2462420"/>
            <a:ext cx="389467" cy="33443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84">
            <a:extLst>
              <a:ext uri="{FF2B5EF4-FFF2-40B4-BE49-F238E27FC236}">
                <a16:creationId xmlns:a16="http://schemas.microsoft.com/office/drawing/2014/main" id="{CDCFA236-2C45-6723-262D-F1A13E613B8D}"/>
              </a:ext>
            </a:extLst>
          </p:cNvPr>
          <p:cNvSpPr>
            <a:spLocks noChangeArrowheads="1"/>
          </p:cNvSpPr>
          <p:nvPr/>
        </p:nvSpPr>
        <p:spPr bwMode="auto">
          <a:xfrm>
            <a:off x="2357642" y="3535042"/>
            <a:ext cx="351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dirty="0">
                <a:latin typeface="微软雅黑" panose="020B0503020204020204" pitchFamily="34" charset="-122"/>
                <a:ea typeface="Alibaba PuHuiTi R"/>
              </a:rPr>
              <a:t>…</a:t>
            </a:r>
            <a:endParaRPr lang="zh-CN" altLang="en-US" sz="1600" dirty="0">
              <a:ea typeface="Alibaba PuHuiTi R"/>
            </a:endParaRPr>
          </a:p>
        </p:txBody>
      </p:sp>
      <p:sp>
        <p:nvSpPr>
          <p:cNvPr id="82" name="矩形 85">
            <a:extLst>
              <a:ext uri="{FF2B5EF4-FFF2-40B4-BE49-F238E27FC236}">
                <a16:creationId xmlns:a16="http://schemas.microsoft.com/office/drawing/2014/main" id="{AF832655-B842-B7AA-7F60-64D3E83FABF8}"/>
              </a:ext>
            </a:extLst>
          </p:cNvPr>
          <p:cNvSpPr>
            <a:spLocks noChangeArrowheads="1"/>
          </p:cNvSpPr>
          <p:nvPr/>
        </p:nvSpPr>
        <p:spPr bwMode="auto">
          <a:xfrm>
            <a:off x="3178903" y="3528690"/>
            <a:ext cx="351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dirty="0">
                <a:latin typeface="微软雅黑" panose="020B0503020204020204" pitchFamily="34" charset="-122"/>
                <a:ea typeface="Alibaba PuHuiTi R"/>
              </a:rPr>
              <a:t>…</a:t>
            </a:r>
            <a:endParaRPr lang="zh-CN" altLang="en-US" sz="1600" dirty="0">
              <a:ea typeface="Alibaba PuHuiTi R"/>
            </a:endParaRPr>
          </a:p>
        </p:txBody>
      </p:sp>
      <p:sp>
        <p:nvSpPr>
          <p:cNvPr id="83" name="矩形 86">
            <a:extLst>
              <a:ext uri="{FF2B5EF4-FFF2-40B4-BE49-F238E27FC236}">
                <a16:creationId xmlns:a16="http://schemas.microsoft.com/office/drawing/2014/main" id="{587EF095-54AA-19C5-B53A-DA9FB218582F}"/>
              </a:ext>
            </a:extLst>
          </p:cNvPr>
          <p:cNvSpPr>
            <a:spLocks noChangeArrowheads="1"/>
          </p:cNvSpPr>
          <p:nvPr/>
        </p:nvSpPr>
        <p:spPr bwMode="auto">
          <a:xfrm>
            <a:off x="4283791" y="3573557"/>
            <a:ext cx="351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a:latin typeface="微软雅黑" panose="020B0503020204020204" pitchFamily="34" charset="-122"/>
                <a:ea typeface="Alibaba PuHuiTi R"/>
              </a:rPr>
              <a:t>…</a:t>
            </a:r>
            <a:endParaRPr lang="zh-CN" altLang="en-US" sz="1600">
              <a:ea typeface="Alibaba PuHuiTi R"/>
            </a:endParaRPr>
          </a:p>
        </p:txBody>
      </p:sp>
      <p:sp>
        <p:nvSpPr>
          <p:cNvPr id="84" name="矩形 87">
            <a:extLst>
              <a:ext uri="{FF2B5EF4-FFF2-40B4-BE49-F238E27FC236}">
                <a16:creationId xmlns:a16="http://schemas.microsoft.com/office/drawing/2014/main" id="{A0B43BC0-1FA9-C99F-2229-960B26AD5FB9}"/>
              </a:ext>
            </a:extLst>
          </p:cNvPr>
          <p:cNvSpPr>
            <a:spLocks noChangeArrowheads="1"/>
          </p:cNvSpPr>
          <p:nvPr/>
        </p:nvSpPr>
        <p:spPr bwMode="auto">
          <a:xfrm>
            <a:off x="5064151" y="3544770"/>
            <a:ext cx="351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dirty="0">
                <a:latin typeface="微软雅黑" panose="020B0503020204020204" pitchFamily="34" charset="-122"/>
                <a:ea typeface="Alibaba PuHuiTi R"/>
              </a:rPr>
              <a:t>…</a:t>
            </a:r>
            <a:endParaRPr lang="zh-CN" altLang="en-US" sz="1600" dirty="0">
              <a:ea typeface="Alibaba PuHuiTi R"/>
            </a:endParaRPr>
          </a:p>
        </p:txBody>
      </p:sp>
      <p:sp>
        <p:nvSpPr>
          <p:cNvPr id="90" name="文本框 89">
            <a:extLst>
              <a:ext uri="{FF2B5EF4-FFF2-40B4-BE49-F238E27FC236}">
                <a16:creationId xmlns:a16="http://schemas.microsoft.com/office/drawing/2014/main" id="{B3D23C0F-0663-B373-D7D4-E0671DF2C608}"/>
              </a:ext>
            </a:extLst>
          </p:cNvPr>
          <p:cNvSpPr txBox="1"/>
          <p:nvPr/>
        </p:nvSpPr>
        <p:spPr>
          <a:xfrm>
            <a:off x="8883647" y="4334713"/>
            <a:ext cx="2861284" cy="1504323"/>
          </a:xfrm>
          <a:prstGeom prst="rect">
            <a:avLst/>
          </a:prstGeom>
          <a:noFill/>
        </p:spPr>
        <p:txBody>
          <a:bodyPr wrap="square">
            <a:spAutoFit/>
          </a:bodyPr>
          <a:lstStyle/>
          <a:p>
            <a:pPr fontAlgn="auto">
              <a:lnSpc>
                <a:spcPct val="200000"/>
              </a:lnSpc>
              <a:spcBef>
                <a:spcPts val="0"/>
              </a:spcBef>
              <a:spcAft>
                <a:spcPts val="0"/>
              </a:spcAft>
            </a:pP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JDK8</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开始后，哈希表中引入了红黑树后，进一步提高了操作数据的性能。</a:t>
            </a:r>
          </a:p>
        </p:txBody>
      </p:sp>
      <p:sp>
        <p:nvSpPr>
          <p:cNvPr id="92" name="TextBox 22">
            <a:extLst>
              <a:ext uri="{FF2B5EF4-FFF2-40B4-BE49-F238E27FC236}">
                <a16:creationId xmlns:a16="http://schemas.microsoft.com/office/drawing/2014/main" id="{856280D8-74CD-7ED5-E4C1-654B994FE511}"/>
              </a:ext>
            </a:extLst>
          </p:cNvPr>
          <p:cNvSpPr txBox="1"/>
          <p:nvPr/>
        </p:nvSpPr>
        <p:spPr>
          <a:xfrm>
            <a:off x="8923081" y="3245518"/>
            <a:ext cx="2821850" cy="666593"/>
          </a:xfrm>
          <a:prstGeom prst="rect">
            <a:avLst/>
          </a:prstGeom>
          <a:solidFill>
            <a:srgbClr val="F9FBF9"/>
          </a:solidFill>
          <a:ln w="9525" cap="flat" cmpd="sng" algn="ctr">
            <a:solidFill>
              <a:srgbClr val="F9FBF9"/>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wrap="square">
            <a:spAutoFit/>
          </a:bodyPr>
          <a:lstStyle/>
          <a:p>
            <a:pPr>
              <a:defRPr/>
            </a:pPr>
            <a:r>
              <a:rPr lang="en-US" altLang="zh-CN" sz="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JDK8</a:t>
            </a:r>
            <a:r>
              <a:rPr lang="zh-CN" altLang="en-US" sz="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之前，哈希表 </a:t>
            </a:r>
            <a:r>
              <a:rPr lang="en-US" altLang="zh-CN" sz="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a:t>
            </a:r>
            <a:r>
              <a:rPr lang="en-US" altLang="zh-CN"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链表</a:t>
            </a:r>
            <a:endParaRPr lang="en-US" altLang="zh-CN" sz="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defRPr/>
            </a:pPr>
            <a:r>
              <a:rPr lang="en-US" altLang="zh-CN" sz="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JDK8</a:t>
            </a:r>
            <a:r>
              <a:rPr lang="zh-CN" altLang="en-US" sz="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开始，哈希表 </a:t>
            </a:r>
            <a:r>
              <a:rPr lang="en-US" altLang="zh-CN" sz="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a:t>
            </a:r>
            <a:r>
              <a:rPr lang="en-US" altLang="zh-CN"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链表</a:t>
            </a:r>
            <a:r>
              <a:rPr lang="en-US" altLang="zh-CN"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红黑树</a:t>
            </a:r>
            <a:endParaRPr lang="en-US" altLang="zh-CN" sz="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a:extLst>
              <a:ext uri="{FF2B5EF4-FFF2-40B4-BE49-F238E27FC236}">
                <a16:creationId xmlns:a16="http://schemas.microsoft.com/office/drawing/2014/main" id="{44D5C939-3B7A-2EC2-22DA-C6197976B0E8}"/>
              </a:ext>
            </a:extLst>
          </p:cNvPr>
          <p:cNvSpPr>
            <a:spLocks noGrp="1"/>
          </p:cNvSpPr>
          <p:nvPr>
            <p:ph type="title"/>
          </p:nvPr>
        </p:nvSpPr>
        <p:spPr/>
        <p:txBody>
          <a:bodyPr/>
          <a:lstStyle/>
          <a:p>
            <a:r>
              <a:rPr lang="en-US" altLang="zh-CN" dirty="0"/>
              <a:t>HashSet</a:t>
            </a:r>
            <a:r>
              <a:rPr lang="zh-CN" altLang="en-US" dirty="0"/>
              <a:t>集合的底层原理</a:t>
            </a:r>
          </a:p>
        </p:txBody>
      </p:sp>
      <p:grpSp>
        <p:nvGrpSpPr>
          <p:cNvPr id="29" name="组合 28">
            <a:extLst>
              <a:ext uri="{FF2B5EF4-FFF2-40B4-BE49-F238E27FC236}">
                <a16:creationId xmlns:a16="http://schemas.microsoft.com/office/drawing/2014/main" id="{BB202D1D-C7E5-D21A-FC8C-08BE849A6710}"/>
              </a:ext>
            </a:extLst>
          </p:cNvPr>
          <p:cNvGrpSpPr/>
          <p:nvPr/>
        </p:nvGrpSpPr>
        <p:grpSpPr>
          <a:xfrm>
            <a:off x="986323" y="5052384"/>
            <a:ext cx="7381070" cy="594560"/>
            <a:chOff x="3353164" y="5731266"/>
            <a:chExt cx="7235017" cy="594560"/>
          </a:xfrm>
        </p:grpSpPr>
        <p:grpSp>
          <p:nvGrpSpPr>
            <p:cNvPr id="35" name="组合 34">
              <a:extLst>
                <a:ext uri="{FF2B5EF4-FFF2-40B4-BE49-F238E27FC236}">
                  <a16:creationId xmlns:a16="http://schemas.microsoft.com/office/drawing/2014/main" id="{620703D9-F6AB-8A84-63DD-9E601CFE5798}"/>
                </a:ext>
              </a:extLst>
            </p:cNvPr>
            <p:cNvGrpSpPr/>
            <p:nvPr/>
          </p:nvGrpSpPr>
          <p:grpSpPr>
            <a:xfrm>
              <a:off x="3353164" y="5731266"/>
              <a:ext cx="7235017" cy="594560"/>
              <a:chOff x="4304043" y="1286668"/>
              <a:chExt cx="10573363" cy="2757793"/>
            </a:xfrm>
            <a:effectLst>
              <a:outerShdw blurRad="381000" dist="254000" dir="8100000" algn="tr" rotWithShape="0">
                <a:prstClr val="black">
                  <a:alpha val="40000"/>
                </a:prstClr>
              </a:outerShdw>
            </a:effectLst>
          </p:grpSpPr>
          <p:sp>
            <p:nvSpPr>
              <p:cNvPr id="58" name="圆角矩形 70">
                <a:extLst>
                  <a:ext uri="{FF2B5EF4-FFF2-40B4-BE49-F238E27FC236}">
                    <a16:creationId xmlns:a16="http://schemas.microsoft.com/office/drawing/2014/main" id="{D6D4594C-A362-C318-5341-5466FC4566B8}"/>
                  </a:ext>
                </a:extLst>
              </p:cNvPr>
              <p:cNvSpPr/>
              <p:nvPr/>
            </p:nvSpPr>
            <p:spPr>
              <a:xfrm>
                <a:off x="4304043" y="1286668"/>
                <a:ext cx="3978026"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sp>
            <p:nvSpPr>
              <p:cNvPr id="59" name="圆角矩形 71">
                <a:extLst>
                  <a:ext uri="{FF2B5EF4-FFF2-40B4-BE49-F238E27FC236}">
                    <a16:creationId xmlns:a16="http://schemas.microsoft.com/office/drawing/2014/main" id="{506CF60C-1626-A4B6-CD34-A5145A62D47D}"/>
                  </a:ext>
                </a:extLst>
              </p:cNvPr>
              <p:cNvSpPr/>
              <p:nvPr/>
            </p:nvSpPr>
            <p:spPr>
              <a:xfrm>
                <a:off x="4304043" y="1286668"/>
                <a:ext cx="10573363" cy="2757793"/>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grpSp>
        <p:sp>
          <p:nvSpPr>
            <p:cNvPr id="57" name="TextBox 69">
              <a:extLst>
                <a:ext uri="{FF2B5EF4-FFF2-40B4-BE49-F238E27FC236}">
                  <a16:creationId xmlns:a16="http://schemas.microsoft.com/office/drawing/2014/main" id="{074074FB-30FD-3594-0A17-C85717C10684}"/>
                </a:ext>
              </a:extLst>
            </p:cNvPr>
            <p:cNvSpPr txBox="1"/>
            <p:nvPr/>
          </p:nvSpPr>
          <p:spPr>
            <a:xfrm>
              <a:off x="3576285" y="5778222"/>
              <a:ext cx="6753257" cy="427105"/>
            </a:xfrm>
            <a:prstGeom prst="rect">
              <a:avLst/>
            </a:prstGeom>
            <a:noFill/>
          </p:spPr>
          <p:txBody>
            <a:bodyPr wrap="square" rtlCol="0">
              <a:spAutoFit/>
            </a:bodyPr>
            <a:lstStyle/>
            <a:p>
              <a:pPr>
                <a:lnSpc>
                  <a:spcPct val="150000"/>
                </a:lnSpc>
                <a:defRPr/>
              </a:pP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JDK8</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开始</a:t>
              </a: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当链表长度超过</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8</a:t>
              </a: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，且</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数组长度</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&gt;=64</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时</a:t>
              </a: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自动将链表转成红黑树</a:t>
              </a:r>
            </a:p>
          </p:txBody>
        </p:sp>
      </p:grpSp>
    </p:spTree>
    <p:extLst>
      <p:ext uri="{BB962C8B-B14F-4D97-AF65-F5344CB8AC3E}">
        <p14:creationId xmlns:p14="http://schemas.microsoft.com/office/powerpoint/2010/main" val="148008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3"/>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1000" fill="hold"/>
                                        <p:tgtEl>
                                          <p:spTgt spid="64"/>
                                        </p:tgtEl>
                                        <p:attrNameLst>
                                          <p:attrName>ppt_w</p:attrName>
                                        </p:attrNameLst>
                                      </p:cBhvr>
                                      <p:tavLst>
                                        <p:tav tm="0">
                                          <p:val>
                                            <p:strVal val="#ppt_w+.3"/>
                                          </p:val>
                                        </p:tav>
                                        <p:tav tm="100000">
                                          <p:val>
                                            <p:strVal val="#ppt_w"/>
                                          </p:val>
                                        </p:tav>
                                      </p:tavLst>
                                    </p:anim>
                                    <p:anim calcmode="lin" valueType="num">
                                      <p:cBhvr>
                                        <p:cTn id="13" dur="1000" fill="hold"/>
                                        <p:tgtEl>
                                          <p:spTgt spid="64"/>
                                        </p:tgtEl>
                                        <p:attrNameLst>
                                          <p:attrName>ppt_h</p:attrName>
                                        </p:attrNameLst>
                                      </p:cBhvr>
                                      <p:tavLst>
                                        <p:tav tm="0">
                                          <p:val>
                                            <p:strVal val="#ppt_h"/>
                                          </p:val>
                                        </p:tav>
                                        <p:tav tm="100000">
                                          <p:val>
                                            <p:strVal val="#ppt_h"/>
                                          </p:val>
                                        </p:tav>
                                      </p:tavLst>
                                    </p:anim>
                                    <p:animEffect transition="in" filter="fade">
                                      <p:cBhvr>
                                        <p:cTn id="14" dur="1000"/>
                                        <p:tgtEl>
                                          <p:spTgt spid="64"/>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anim calcmode="lin" valueType="num">
                                      <p:cBhvr>
                                        <p:cTn id="17" dur="1000" fill="hold"/>
                                        <p:tgtEl>
                                          <p:spTgt spid="75"/>
                                        </p:tgtEl>
                                        <p:attrNameLst>
                                          <p:attrName>ppt_w</p:attrName>
                                        </p:attrNameLst>
                                      </p:cBhvr>
                                      <p:tavLst>
                                        <p:tav tm="0">
                                          <p:val>
                                            <p:strVal val="#ppt_w+.3"/>
                                          </p:val>
                                        </p:tav>
                                        <p:tav tm="100000">
                                          <p:val>
                                            <p:strVal val="#ppt_w"/>
                                          </p:val>
                                        </p:tav>
                                      </p:tavLst>
                                    </p:anim>
                                    <p:anim calcmode="lin" valueType="num">
                                      <p:cBhvr>
                                        <p:cTn id="18" dur="1000" fill="hold"/>
                                        <p:tgtEl>
                                          <p:spTgt spid="75"/>
                                        </p:tgtEl>
                                        <p:attrNameLst>
                                          <p:attrName>ppt_h</p:attrName>
                                        </p:attrNameLst>
                                      </p:cBhvr>
                                      <p:tavLst>
                                        <p:tav tm="0">
                                          <p:val>
                                            <p:strVal val="#ppt_h"/>
                                          </p:val>
                                        </p:tav>
                                        <p:tav tm="100000">
                                          <p:val>
                                            <p:strVal val="#ppt_h"/>
                                          </p:val>
                                        </p:tav>
                                      </p:tavLst>
                                    </p:anim>
                                    <p:animEffect transition="in" filter="fade">
                                      <p:cBhvr>
                                        <p:cTn id="19" dur="1000"/>
                                        <p:tgtEl>
                                          <p:spTgt spid="75"/>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77"/>
                                        </p:tgtEl>
                                        <p:attrNameLst>
                                          <p:attrName>style.visibility</p:attrName>
                                        </p:attrNameLst>
                                      </p:cBhvr>
                                      <p:to>
                                        <p:strVal val="visible"/>
                                      </p:to>
                                    </p:set>
                                    <p:anim calcmode="lin" valueType="num">
                                      <p:cBhvr>
                                        <p:cTn id="22" dur="1000" fill="hold"/>
                                        <p:tgtEl>
                                          <p:spTgt spid="77"/>
                                        </p:tgtEl>
                                        <p:attrNameLst>
                                          <p:attrName>ppt_w</p:attrName>
                                        </p:attrNameLst>
                                      </p:cBhvr>
                                      <p:tavLst>
                                        <p:tav tm="0">
                                          <p:val>
                                            <p:strVal val="#ppt_w+.3"/>
                                          </p:val>
                                        </p:tav>
                                        <p:tav tm="100000">
                                          <p:val>
                                            <p:strVal val="#ppt_w"/>
                                          </p:val>
                                        </p:tav>
                                      </p:tavLst>
                                    </p:anim>
                                    <p:anim calcmode="lin" valueType="num">
                                      <p:cBhvr>
                                        <p:cTn id="23" dur="1000" fill="hold"/>
                                        <p:tgtEl>
                                          <p:spTgt spid="77"/>
                                        </p:tgtEl>
                                        <p:attrNameLst>
                                          <p:attrName>ppt_h</p:attrName>
                                        </p:attrNameLst>
                                      </p:cBhvr>
                                      <p:tavLst>
                                        <p:tav tm="0">
                                          <p:val>
                                            <p:strVal val="#ppt_h"/>
                                          </p:val>
                                        </p:tav>
                                        <p:tav tm="100000">
                                          <p:val>
                                            <p:strVal val="#ppt_h"/>
                                          </p:val>
                                        </p:tav>
                                      </p:tavLst>
                                    </p:anim>
                                    <p:animEffect transition="in" filter="fade">
                                      <p:cBhvr>
                                        <p:cTn id="24" dur="1000"/>
                                        <p:tgtEl>
                                          <p:spTgt spid="77"/>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anim calcmode="lin" valueType="num">
                                      <p:cBhvr>
                                        <p:cTn id="27" dur="1000" fill="hold"/>
                                        <p:tgtEl>
                                          <p:spTgt spid="79"/>
                                        </p:tgtEl>
                                        <p:attrNameLst>
                                          <p:attrName>ppt_w</p:attrName>
                                        </p:attrNameLst>
                                      </p:cBhvr>
                                      <p:tavLst>
                                        <p:tav tm="0">
                                          <p:val>
                                            <p:strVal val="#ppt_w+.3"/>
                                          </p:val>
                                        </p:tav>
                                        <p:tav tm="100000">
                                          <p:val>
                                            <p:strVal val="#ppt_w"/>
                                          </p:val>
                                        </p:tav>
                                      </p:tavLst>
                                    </p:anim>
                                    <p:anim calcmode="lin" valueType="num">
                                      <p:cBhvr>
                                        <p:cTn id="28" dur="1000" fill="hold"/>
                                        <p:tgtEl>
                                          <p:spTgt spid="79"/>
                                        </p:tgtEl>
                                        <p:attrNameLst>
                                          <p:attrName>ppt_h</p:attrName>
                                        </p:attrNameLst>
                                      </p:cBhvr>
                                      <p:tavLst>
                                        <p:tav tm="0">
                                          <p:val>
                                            <p:strVal val="#ppt_h"/>
                                          </p:val>
                                        </p:tav>
                                        <p:tav tm="100000">
                                          <p:val>
                                            <p:strVal val="#ppt_h"/>
                                          </p:val>
                                        </p:tav>
                                      </p:tavLst>
                                    </p:anim>
                                    <p:animEffect transition="in" filter="fade">
                                      <p:cBhvr>
                                        <p:cTn id="29" dur="1000"/>
                                        <p:tgtEl>
                                          <p:spTgt spid="79"/>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80"/>
                                        </p:tgtEl>
                                        <p:attrNameLst>
                                          <p:attrName>style.visibility</p:attrName>
                                        </p:attrNameLst>
                                      </p:cBhvr>
                                      <p:to>
                                        <p:strVal val="visible"/>
                                      </p:to>
                                    </p:set>
                                    <p:anim calcmode="lin" valueType="num">
                                      <p:cBhvr>
                                        <p:cTn id="32" dur="1000" fill="hold"/>
                                        <p:tgtEl>
                                          <p:spTgt spid="80"/>
                                        </p:tgtEl>
                                        <p:attrNameLst>
                                          <p:attrName>ppt_w</p:attrName>
                                        </p:attrNameLst>
                                      </p:cBhvr>
                                      <p:tavLst>
                                        <p:tav tm="0">
                                          <p:val>
                                            <p:strVal val="#ppt_w+.3"/>
                                          </p:val>
                                        </p:tav>
                                        <p:tav tm="100000">
                                          <p:val>
                                            <p:strVal val="#ppt_w"/>
                                          </p:val>
                                        </p:tav>
                                      </p:tavLst>
                                    </p:anim>
                                    <p:anim calcmode="lin" valueType="num">
                                      <p:cBhvr>
                                        <p:cTn id="33" dur="1000" fill="hold"/>
                                        <p:tgtEl>
                                          <p:spTgt spid="80"/>
                                        </p:tgtEl>
                                        <p:attrNameLst>
                                          <p:attrName>ppt_h</p:attrName>
                                        </p:attrNameLst>
                                      </p:cBhvr>
                                      <p:tavLst>
                                        <p:tav tm="0">
                                          <p:val>
                                            <p:strVal val="#ppt_h"/>
                                          </p:val>
                                        </p:tav>
                                        <p:tav tm="100000">
                                          <p:val>
                                            <p:strVal val="#ppt_h"/>
                                          </p:val>
                                        </p:tav>
                                      </p:tavLst>
                                    </p:anim>
                                    <p:animEffect transition="in" filter="fade">
                                      <p:cBhvr>
                                        <p:cTn id="34" dur="1000"/>
                                        <p:tgtEl>
                                          <p:spTgt spid="80"/>
                                        </p:tgtEl>
                                      </p:cBhvr>
                                    </p:animEffect>
                                  </p:childTnLst>
                                </p:cTn>
                              </p:par>
                              <p:par>
                                <p:cTn id="35" presetID="50" presetClass="entr" presetSubtype="0" decel="100000" fill="hold" grpId="0" nodeType="withEffect">
                                  <p:stCondLst>
                                    <p:cond delay="0"/>
                                  </p:stCondLst>
                                  <p:childTnLst>
                                    <p:set>
                                      <p:cBhvr>
                                        <p:cTn id="36" dur="1" fill="hold">
                                          <p:stCondLst>
                                            <p:cond delay="0"/>
                                          </p:stCondLst>
                                        </p:cTn>
                                        <p:tgtEl>
                                          <p:spTgt spid="82"/>
                                        </p:tgtEl>
                                        <p:attrNameLst>
                                          <p:attrName>style.visibility</p:attrName>
                                        </p:attrNameLst>
                                      </p:cBhvr>
                                      <p:to>
                                        <p:strVal val="visible"/>
                                      </p:to>
                                    </p:set>
                                    <p:anim calcmode="lin" valueType="num">
                                      <p:cBhvr>
                                        <p:cTn id="37" dur="1000" fill="hold"/>
                                        <p:tgtEl>
                                          <p:spTgt spid="82"/>
                                        </p:tgtEl>
                                        <p:attrNameLst>
                                          <p:attrName>ppt_w</p:attrName>
                                        </p:attrNameLst>
                                      </p:cBhvr>
                                      <p:tavLst>
                                        <p:tav tm="0">
                                          <p:val>
                                            <p:strVal val="#ppt_w+.3"/>
                                          </p:val>
                                        </p:tav>
                                        <p:tav tm="100000">
                                          <p:val>
                                            <p:strVal val="#ppt_w"/>
                                          </p:val>
                                        </p:tav>
                                      </p:tavLst>
                                    </p:anim>
                                    <p:anim calcmode="lin" valueType="num">
                                      <p:cBhvr>
                                        <p:cTn id="38" dur="1000" fill="hold"/>
                                        <p:tgtEl>
                                          <p:spTgt spid="82"/>
                                        </p:tgtEl>
                                        <p:attrNameLst>
                                          <p:attrName>ppt_h</p:attrName>
                                        </p:attrNameLst>
                                      </p:cBhvr>
                                      <p:tavLst>
                                        <p:tav tm="0">
                                          <p:val>
                                            <p:strVal val="#ppt_h"/>
                                          </p:val>
                                        </p:tav>
                                        <p:tav tm="100000">
                                          <p:val>
                                            <p:strVal val="#ppt_h"/>
                                          </p:val>
                                        </p:tav>
                                      </p:tavLst>
                                    </p:anim>
                                    <p:animEffect transition="in" filter="fade">
                                      <p:cBhvr>
                                        <p:cTn id="39" dur="1000"/>
                                        <p:tgtEl>
                                          <p:spTgt spid="82"/>
                                        </p:tgtEl>
                                      </p:cBhvr>
                                    </p:animEffect>
                                  </p:childTnLst>
                                </p:cTn>
                              </p:par>
                              <p:par>
                                <p:cTn id="40" presetID="50" presetClass="entr" presetSubtype="0" decel="100000" fill="hold" grpId="0" nodeType="withEffect">
                                  <p:stCondLst>
                                    <p:cond delay="0"/>
                                  </p:stCondLst>
                                  <p:childTnLst>
                                    <p:set>
                                      <p:cBhvr>
                                        <p:cTn id="41" dur="1" fill="hold">
                                          <p:stCondLst>
                                            <p:cond delay="0"/>
                                          </p:stCondLst>
                                        </p:cTn>
                                        <p:tgtEl>
                                          <p:spTgt spid="83"/>
                                        </p:tgtEl>
                                        <p:attrNameLst>
                                          <p:attrName>style.visibility</p:attrName>
                                        </p:attrNameLst>
                                      </p:cBhvr>
                                      <p:to>
                                        <p:strVal val="visible"/>
                                      </p:to>
                                    </p:set>
                                    <p:anim calcmode="lin" valueType="num">
                                      <p:cBhvr>
                                        <p:cTn id="42" dur="1000" fill="hold"/>
                                        <p:tgtEl>
                                          <p:spTgt spid="83"/>
                                        </p:tgtEl>
                                        <p:attrNameLst>
                                          <p:attrName>ppt_w</p:attrName>
                                        </p:attrNameLst>
                                      </p:cBhvr>
                                      <p:tavLst>
                                        <p:tav tm="0">
                                          <p:val>
                                            <p:strVal val="#ppt_w+.3"/>
                                          </p:val>
                                        </p:tav>
                                        <p:tav tm="100000">
                                          <p:val>
                                            <p:strVal val="#ppt_w"/>
                                          </p:val>
                                        </p:tav>
                                      </p:tavLst>
                                    </p:anim>
                                    <p:anim calcmode="lin" valueType="num">
                                      <p:cBhvr>
                                        <p:cTn id="43" dur="1000" fill="hold"/>
                                        <p:tgtEl>
                                          <p:spTgt spid="83"/>
                                        </p:tgtEl>
                                        <p:attrNameLst>
                                          <p:attrName>ppt_h</p:attrName>
                                        </p:attrNameLst>
                                      </p:cBhvr>
                                      <p:tavLst>
                                        <p:tav tm="0">
                                          <p:val>
                                            <p:strVal val="#ppt_h"/>
                                          </p:val>
                                        </p:tav>
                                        <p:tav tm="100000">
                                          <p:val>
                                            <p:strVal val="#ppt_h"/>
                                          </p:val>
                                        </p:tav>
                                      </p:tavLst>
                                    </p:anim>
                                    <p:animEffect transition="in" filter="fade">
                                      <p:cBhvr>
                                        <p:cTn id="44" dur="1000"/>
                                        <p:tgtEl>
                                          <p:spTgt spid="83"/>
                                        </p:tgtEl>
                                      </p:cBhvr>
                                    </p:animEffect>
                                  </p:childTnLst>
                                </p:cTn>
                              </p:par>
                              <p:par>
                                <p:cTn id="45" presetID="50" presetClass="entr" presetSubtype="0" decel="100000" fill="hold" grpId="0" nodeType="withEffect">
                                  <p:stCondLst>
                                    <p:cond delay="0"/>
                                  </p:stCondLst>
                                  <p:childTnLst>
                                    <p:set>
                                      <p:cBhvr>
                                        <p:cTn id="46" dur="1" fill="hold">
                                          <p:stCondLst>
                                            <p:cond delay="0"/>
                                          </p:stCondLst>
                                        </p:cTn>
                                        <p:tgtEl>
                                          <p:spTgt spid="84"/>
                                        </p:tgtEl>
                                        <p:attrNameLst>
                                          <p:attrName>style.visibility</p:attrName>
                                        </p:attrNameLst>
                                      </p:cBhvr>
                                      <p:to>
                                        <p:strVal val="visible"/>
                                      </p:to>
                                    </p:set>
                                    <p:anim calcmode="lin" valueType="num">
                                      <p:cBhvr>
                                        <p:cTn id="47" dur="1000" fill="hold"/>
                                        <p:tgtEl>
                                          <p:spTgt spid="84"/>
                                        </p:tgtEl>
                                        <p:attrNameLst>
                                          <p:attrName>ppt_w</p:attrName>
                                        </p:attrNameLst>
                                      </p:cBhvr>
                                      <p:tavLst>
                                        <p:tav tm="0">
                                          <p:val>
                                            <p:strVal val="#ppt_w+.3"/>
                                          </p:val>
                                        </p:tav>
                                        <p:tav tm="100000">
                                          <p:val>
                                            <p:strVal val="#ppt_w"/>
                                          </p:val>
                                        </p:tav>
                                      </p:tavLst>
                                    </p:anim>
                                    <p:anim calcmode="lin" valueType="num">
                                      <p:cBhvr>
                                        <p:cTn id="48" dur="1000" fill="hold"/>
                                        <p:tgtEl>
                                          <p:spTgt spid="84"/>
                                        </p:tgtEl>
                                        <p:attrNameLst>
                                          <p:attrName>ppt_h</p:attrName>
                                        </p:attrNameLst>
                                      </p:cBhvr>
                                      <p:tavLst>
                                        <p:tav tm="0">
                                          <p:val>
                                            <p:strVal val="#ppt_h"/>
                                          </p:val>
                                        </p:tav>
                                        <p:tav tm="100000">
                                          <p:val>
                                            <p:strVal val="#ppt_h"/>
                                          </p:val>
                                        </p:tav>
                                      </p:tavLst>
                                    </p:anim>
                                    <p:animEffect transition="in" filter="fade">
                                      <p:cBhvr>
                                        <p:cTn id="49" dur="1000"/>
                                        <p:tgtEl>
                                          <p:spTgt spid="84"/>
                                        </p:tgtEl>
                                      </p:cBhvr>
                                    </p:animEffect>
                                  </p:childTnLst>
                                </p:cTn>
                              </p:par>
                              <p:par>
                                <p:cTn id="50" presetID="37" presetClass="entr" presetSubtype="0" fill="hold" grpId="0" nodeType="with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fade">
                                      <p:cBhvr>
                                        <p:cTn id="52" dur="1000"/>
                                        <p:tgtEl>
                                          <p:spTgt spid="92"/>
                                        </p:tgtEl>
                                      </p:cBhvr>
                                    </p:animEffect>
                                    <p:anim calcmode="lin" valueType="num">
                                      <p:cBhvr>
                                        <p:cTn id="53" dur="1000" fill="hold"/>
                                        <p:tgtEl>
                                          <p:spTgt spid="92"/>
                                        </p:tgtEl>
                                        <p:attrNameLst>
                                          <p:attrName>ppt_x</p:attrName>
                                        </p:attrNameLst>
                                      </p:cBhvr>
                                      <p:tavLst>
                                        <p:tav tm="0">
                                          <p:val>
                                            <p:strVal val="#ppt_x"/>
                                          </p:val>
                                        </p:tav>
                                        <p:tav tm="100000">
                                          <p:val>
                                            <p:strVal val="#ppt_x"/>
                                          </p:val>
                                        </p:tav>
                                      </p:tavLst>
                                    </p:anim>
                                    <p:anim calcmode="lin" valueType="num">
                                      <p:cBhvr>
                                        <p:cTn id="54" dur="900" decel="100000" fill="hold"/>
                                        <p:tgtEl>
                                          <p:spTgt spid="92"/>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90"/>
                                        </p:tgtEl>
                                        <p:attrNameLst>
                                          <p:attrName>style.visibility</p:attrName>
                                        </p:attrNameLst>
                                      </p:cBhvr>
                                      <p:to>
                                        <p:strVal val="visible"/>
                                      </p:to>
                                    </p:set>
                                    <p:animEffect transition="in" filter="wipe(left)">
                                      <p:cBhvr>
                                        <p:cTn id="6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5" grpId="0" animBg="1"/>
      <p:bldP spid="77" grpId="0" animBg="1"/>
      <p:bldP spid="80" grpId="0"/>
      <p:bldP spid="82" grpId="0"/>
      <p:bldP spid="83" grpId="0"/>
      <p:bldP spid="84" grpId="0"/>
      <p:bldP spid="90" grpId="0"/>
      <p:bldP spid="9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图片 186">
            <a:extLst>
              <a:ext uri="{FF2B5EF4-FFF2-40B4-BE49-F238E27FC236}">
                <a16:creationId xmlns:a16="http://schemas.microsoft.com/office/drawing/2014/main" id="{E7CDBF01-2C92-CBCC-20FD-ABC4FE0A7E00}"/>
              </a:ext>
            </a:extLst>
          </p:cNvPr>
          <p:cNvPicPr>
            <a:picLocks noChangeAspect="1"/>
          </p:cNvPicPr>
          <p:nvPr/>
        </p:nvPicPr>
        <p:blipFill>
          <a:blip r:embed="rId3"/>
          <a:stretch>
            <a:fillRect/>
          </a:stretch>
        </p:blipFill>
        <p:spPr>
          <a:xfrm>
            <a:off x="6096000" y="1292551"/>
            <a:ext cx="4615422" cy="3865013"/>
          </a:xfrm>
          <a:prstGeom prst="rect">
            <a:avLst/>
          </a:prstGeom>
        </p:spPr>
      </p:pic>
      <p:sp>
        <p:nvSpPr>
          <p:cNvPr id="9" name="标题 3">
            <a:extLst>
              <a:ext uri="{FF2B5EF4-FFF2-40B4-BE49-F238E27FC236}">
                <a16:creationId xmlns:a16="http://schemas.microsoft.com/office/drawing/2014/main" id="{73153575-FCB6-780D-C353-2117516D38F6}"/>
              </a:ext>
            </a:extLst>
          </p:cNvPr>
          <p:cNvSpPr>
            <a:spLocks noGrp="1"/>
          </p:cNvSpPr>
          <p:nvPr>
            <p:ph type="title"/>
          </p:nvPr>
        </p:nvSpPr>
        <p:spPr/>
        <p:txBody>
          <a:bodyPr/>
          <a:lstStyle/>
          <a:p>
            <a:r>
              <a:rPr lang="en-US" altLang="zh-CN" dirty="0"/>
              <a:t>HashSet</a:t>
            </a:r>
            <a:r>
              <a:rPr lang="zh-CN" altLang="en-US" dirty="0"/>
              <a:t>集合的底层原理</a:t>
            </a:r>
          </a:p>
        </p:txBody>
      </p:sp>
      <p:sp>
        <p:nvSpPr>
          <p:cNvPr id="2" name="椭圆 1">
            <a:extLst>
              <a:ext uri="{FF2B5EF4-FFF2-40B4-BE49-F238E27FC236}">
                <a16:creationId xmlns:a16="http://schemas.microsoft.com/office/drawing/2014/main" id="{FC041682-A5CB-F497-5D6B-E0B55B92092E}"/>
              </a:ext>
            </a:extLst>
          </p:cNvPr>
          <p:cNvSpPr/>
          <p:nvPr/>
        </p:nvSpPr>
        <p:spPr>
          <a:xfrm>
            <a:off x="2537495" y="1722225"/>
            <a:ext cx="480484" cy="48048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9</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椭圆 2">
            <a:extLst>
              <a:ext uri="{FF2B5EF4-FFF2-40B4-BE49-F238E27FC236}">
                <a16:creationId xmlns:a16="http://schemas.microsoft.com/office/drawing/2014/main" id="{9F3CF0B3-D12E-4999-3116-887B95A51795}"/>
              </a:ext>
            </a:extLst>
          </p:cNvPr>
          <p:cNvSpPr/>
          <p:nvPr/>
        </p:nvSpPr>
        <p:spPr>
          <a:xfrm>
            <a:off x="1985046" y="2278908"/>
            <a:ext cx="478367"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7</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a16="http://schemas.microsoft.com/office/drawing/2014/main" id="{0CF118F1-00B8-A55C-A40D-E3FD0C4991F4}"/>
              </a:ext>
            </a:extLst>
          </p:cNvPr>
          <p:cNvSpPr/>
          <p:nvPr/>
        </p:nvSpPr>
        <p:spPr>
          <a:xfrm>
            <a:off x="3087828" y="2278908"/>
            <a:ext cx="480484"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2</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5" name="直接箭头连接符 4">
            <a:extLst>
              <a:ext uri="{FF2B5EF4-FFF2-40B4-BE49-F238E27FC236}">
                <a16:creationId xmlns:a16="http://schemas.microsoft.com/office/drawing/2014/main" id="{44C3CB03-9421-0403-3785-E834AC040438}"/>
              </a:ext>
            </a:extLst>
          </p:cNvPr>
          <p:cNvCxnSpPr>
            <a:cxnSpLocks/>
            <a:stCxn id="2" idx="3"/>
            <a:endCxn id="3" idx="7"/>
          </p:cNvCxnSpPr>
          <p:nvPr/>
        </p:nvCxnSpPr>
        <p:spPr>
          <a:xfrm flipH="1">
            <a:off x="2393561" y="2132858"/>
            <a:ext cx="213784"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A4F3D4DD-E44A-3368-D772-182F34C34915}"/>
              </a:ext>
            </a:extLst>
          </p:cNvPr>
          <p:cNvCxnSpPr>
            <a:cxnSpLocks/>
            <a:stCxn id="2" idx="5"/>
            <a:endCxn id="4" idx="1"/>
          </p:cNvCxnSpPr>
          <p:nvPr/>
        </p:nvCxnSpPr>
        <p:spPr>
          <a:xfrm>
            <a:off x="2946012" y="2132858"/>
            <a:ext cx="211667"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E43E162A-00F1-955C-46CA-8A96CE449BD4}"/>
              </a:ext>
            </a:extLst>
          </p:cNvPr>
          <p:cNvSpPr/>
          <p:nvPr/>
        </p:nvSpPr>
        <p:spPr>
          <a:xfrm>
            <a:off x="1424128" y="2808075"/>
            <a:ext cx="480484"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3</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椭圆 7">
            <a:extLst>
              <a:ext uri="{FF2B5EF4-FFF2-40B4-BE49-F238E27FC236}">
                <a16:creationId xmlns:a16="http://schemas.microsoft.com/office/drawing/2014/main" id="{8C0CF7D1-2AA6-55A5-B689-4856748679AB}"/>
              </a:ext>
            </a:extLst>
          </p:cNvPr>
          <p:cNvSpPr/>
          <p:nvPr/>
        </p:nvSpPr>
        <p:spPr>
          <a:xfrm>
            <a:off x="2529028" y="2808075"/>
            <a:ext cx="478367"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8</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0" name="直接箭头连接符 9">
            <a:extLst>
              <a:ext uri="{FF2B5EF4-FFF2-40B4-BE49-F238E27FC236}">
                <a16:creationId xmlns:a16="http://schemas.microsoft.com/office/drawing/2014/main" id="{BA5E8DFC-97E4-45FD-DA66-BB277C40C755}"/>
              </a:ext>
            </a:extLst>
          </p:cNvPr>
          <p:cNvCxnSpPr>
            <a:cxnSpLocks/>
            <a:endCxn id="7" idx="7"/>
          </p:cNvCxnSpPr>
          <p:nvPr/>
        </p:nvCxnSpPr>
        <p:spPr>
          <a:xfrm flipH="1">
            <a:off x="1834761" y="2662025"/>
            <a:ext cx="213784" cy="21801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E5F2C83B-E197-03AD-319B-1874B6E22024}"/>
              </a:ext>
            </a:extLst>
          </p:cNvPr>
          <p:cNvCxnSpPr/>
          <p:nvPr/>
        </p:nvCxnSpPr>
        <p:spPr>
          <a:xfrm>
            <a:off x="2387212" y="2662025"/>
            <a:ext cx="211667" cy="21801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BEA3B644-E3F0-3BB3-A41E-B354FE640960}"/>
              </a:ext>
            </a:extLst>
          </p:cNvPr>
          <p:cNvSpPr/>
          <p:nvPr/>
        </p:nvSpPr>
        <p:spPr>
          <a:xfrm>
            <a:off x="3650862" y="2812308"/>
            <a:ext cx="480484"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614E8E8D-CB52-78F1-4D0D-AE6888F12F02}"/>
              </a:ext>
            </a:extLst>
          </p:cNvPr>
          <p:cNvCxnSpPr>
            <a:cxnSpLocks/>
            <a:endCxn id="12" idx="1"/>
          </p:cNvCxnSpPr>
          <p:nvPr/>
        </p:nvCxnSpPr>
        <p:spPr>
          <a:xfrm>
            <a:off x="3509045" y="2664141"/>
            <a:ext cx="211667" cy="2180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B2E44408-EB9C-2779-45BF-7FF5A12A1743}"/>
              </a:ext>
            </a:extLst>
          </p:cNvPr>
          <p:cNvSpPr/>
          <p:nvPr/>
        </p:nvSpPr>
        <p:spPr>
          <a:xfrm>
            <a:off x="4226595" y="3371108"/>
            <a:ext cx="480484"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AC229513-A645-B5B1-E16B-19F52311F538}"/>
              </a:ext>
            </a:extLst>
          </p:cNvPr>
          <p:cNvCxnSpPr>
            <a:cxnSpLocks/>
            <a:endCxn id="14" idx="1"/>
          </p:cNvCxnSpPr>
          <p:nvPr/>
        </p:nvCxnSpPr>
        <p:spPr>
          <a:xfrm>
            <a:off x="4084778" y="3225058"/>
            <a:ext cx="211667"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38B09C18-C7B4-1E02-5C91-F0DD12828C07}"/>
              </a:ext>
            </a:extLst>
          </p:cNvPr>
          <p:cNvSpPr/>
          <p:nvPr/>
        </p:nvSpPr>
        <p:spPr>
          <a:xfrm>
            <a:off x="880145" y="3383808"/>
            <a:ext cx="480483"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4</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 name="椭圆 16">
            <a:extLst>
              <a:ext uri="{FF2B5EF4-FFF2-40B4-BE49-F238E27FC236}">
                <a16:creationId xmlns:a16="http://schemas.microsoft.com/office/drawing/2014/main" id="{3349CE14-AADE-B5C7-BF87-454F01986C95}"/>
              </a:ext>
            </a:extLst>
          </p:cNvPr>
          <p:cNvSpPr/>
          <p:nvPr/>
        </p:nvSpPr>
        <p:spPr>
          <a:xfrm>
            <a:off x="1985046" y="3383808"/>
            <a:ext cx="478367"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6</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8" name="直接箭头连接符 17">
            <a:extLst>
              <a:ext uri="{FF2B5EF4-FFF2-40B4-BE49-F238E27FC236}">
                <a16:creationId xmlns:a16="http://schemas.microsoft.com/office/drawing/2014/main" id="{330CFC6B-8789-844D-37FE-42020CE6017D}"/>
              </a:ext>
            </a:extLst>
          </p:cNvPr>
          <p:cNvCxnSpPr>
            <a:cxnSpLocks/>
            <a:endCxn id="16" idx="7"/>
          </p:cNvCxnSpPr>
          <p:nvPr/>
        </p:nvCxnSpPr>
        <p:spPr>
          <a:xfrm flipH="1">
            <a:off x="1290779" y="3237758"/>
            <a:ext cx="213783"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8CD12DB-6030-1750-7D42-4FE2C3D56DCF}"/>
              </a:ext>
            </a:extLst>
          </p:cNvPr>
          <p:cNvCxnSpPr>
            <a:cxnSpLocks/>
            <a:endCxn id="17" idx="1"/>
          </p:cNvCxnSpPr>
          <p:nvPr/>
        </p:nvCxnSpPr>
        <p:spPr>
          <a:xfrm>
            <a:off x="1843228" y="3237758"/>
            <a:ext cx="211667"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783F3A6B-93DD-CCD5-925E-656FC772C7A9}"/>
              </a:ext>
            </a:extLst>
          </p:cNvPr>
          <p:cNvSpPr/>
          <p:nvPr/>
        </p:nvSpPr>
        <p:spPr>
          <a:xfrm>
            <a:off x="3077245" y="3354175"/>
            <a:ext cx="480483"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5</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1" name="直接箭头连接符 20">
            <a:extLst>
              <a:ext uri="{FF2B5EF4-FFF2-40B4-BE49-F238E27FC236}">
                <a16:creationId xmlns:a16="http://schemas.microsoft.com/office/drawing/2014/main" id="{E9AEA6DE-4714-1051-4D71-6B5070D3464E}"/>
              </a:ext>
            </a:extLst>
          </p:cNvPr>
          <p:cNvCxnSpPr>
            <a:cxnSpLocks/>
            <a:endCxn id="20" idx="1"/>
          </p:cNvCxnSpPr>
          <p:nvPr/>
        </p:nvCxnSpPr>
        <p:spPr>
          <a:xfrm>
            <a:off x="2937545" y="3208125"/>
            <a:ext cx="209549" cy="21801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1582A00F-A8D0-4595-5513-EC9C5F68DB64}"/>
              </a:ext>
            </a:extLst>
          </p:cNvPr>
          <p:cNvSpPr/>
          <p:nvPr/>
        </p:nvSpPr>
        <p:spPr>
          <a:xfrm>
            <a:off x="4254947" y="3455776"/>
            <a:ext cx="396262" cy="307777"/>
          </a:xfrm>
          <a:prstGeom prst="rect">
            <a:avLst/>
          </a:prstGeom>
        </p:spPr>
        <p:txBody>
          <a:bodyPr wrap="none">
            <a:spAutoFit/>
          </a:bodyP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7983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childTnLst>
                    </p:cTn>
                  </p:par>
                  <p:par>
                    <p:cTn id="65" fill="hold">
                      <p:stCondLst>
                        <p:cond delay="indefinite"/>
                      </p:stCondLst>
                      <p:childTnLst>
                        <p:par>
                          <p:cTn id="66" fill="hold">
                            <p:stCondLst>
                              <p:cond delay="0"/>
                            </p:stCondLst>
                            <p:childTnLst>
                              <p:par>
                                <p:cTn id="67" presetID="37" presetClass="entr" presetSubtype="0" fill="hold" nodeType="clickEffect">
                                  <p:stCondLst>
                                    <p:cond delay="0"/>
                                  </p:stCondLst>
                                  <p:childTnLst>
                                    <p:set>
                                      <p:cBhvr>
                                        <p:cTn id="68" dur="1" fill="hold">
                                          <p:stCondLst>
                                            <p:cond delay="0"/>
                                          </p:stCondLst>
                                        </p:cTn>
                                        <p:tgtEl>
                                          <p:spTgt spid="187"/>
                                        </p:tgtEl>
                                        <p:attrNameLst>
                                          <p:attrName>style.visibility</p:attrName>
                                        </p:attrNameLst>
                                      </p:cBhvr>
                                      <p:to>
                                        <p:strVal val="visible"/>
                                      </p:to>
                                    </p:set>
                                    <p:animEffect transition="in" filter="fade">
                                      <p:cBhvr>
                                        <p:cTn id="69" dur="1000"/>
                                        <p:tgtEl>
                                          <p:spTgt spid="187"/>
                                        </p:tgtEl>
                                      </p:cBhvr>
                                    </p:animEffect>
                                    <p:anim calcmode="lin" valueType="num">
                                      <p:cBhvr>
                                        <p:cTn id="70" dur="1000" fill="hold"/>
                                        <p:tgtEl>
                                          <p:spTgt spid="187"/>
                                        </p:tgtEl>
                                        <p:attrNameLst>
                                          <p:attrName>ppt_x</p:attrName>
                                        </p:attrNameLst>
                                      </p:cBhvr>
                                      <p:tavLst>
                                        <p:tav tm="0">
                                          <p:val>
                                            <p:strVal val="#ppt_x"/>
                                          </p:val>
                                        </p:tav>
                                        <p:tav tm="100000">
                                          <p:val>
                                            <p:strVal val="#ppt_x"/>
                                          </p:val>
                                        </p:tav>
                                      </p:tavLst>
                                    </p:anim>
                                    <p:anim calcmode="lin" valueType="num">
                                      <p:cBhvr>
                                        <p:cTn id="71" dur="900" decel="100000" fill="hold"/>
                                        <p:tgtEl>
                                          <p:spTgt spid="187"/>
                                        </p:tgtEl>
                                        <p:attrNameLst>
                                          <p:attrName>ppt_y</p:attrName>
                                        </p:attrNameLst>
                                      </p:cBhvr>
                                      <p:tavLst>
                                        <p:tav tm="0">
                                          <p:val>
                                            <p:strVal val="#ppt_y+1"/>
                                          </p:val>
                                        </p:tav>
                                        <p:tav tm="100000">
                                          <p:val>
                                            <p:strVal val="#ppt_y-.03"/>
                                          </p:val>
                                        </p:tav>
                                      </p:tavLst>
                                    </p:anim>
                                    <p:anim calcmode="lin" valueType="num">
                                      <p:cBhvr>
                                        <p:cTn id="72" dur="100" accel="100000" fill="hold">
                                          <p:stCondLst>
                                            <p:cond delay="900"/>
                                          </p:stCondLst>
                                        </p:cTn>
                                        <p:tgtEl>
                                          <p:spTgt spid="187"/>
                                        </p:tgtEl>
                                        <p:attrNameLst>
                                          <p:attrName>ppt_y</p:attrName>
                                        </p:attrNameLst>
                                      </p:cBhvr>
                                      <p:tavLst>
                                        <p:tav tm="0">
                                          <p:val>
                                            <p:strVal val="#ppt_y-.03"/>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8" presetClass="emph" presetSubtype="0" fill="hold" nodeType="clickEffect">
                                  <p:stCondLst>
                                    <p:cond delay="0"/>
                                  </p:stCondLst>
                                  <p:childTnLst>
                                    <p:animRot by="10800000">
                                      <p:cBhvr>
                                        <p:cTn id="76" dur="1000" fill="hold"/>
                                        <p:tgtEl>
                                          <p:spTgt spid="1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8" grpId="0" animBg="1"/>
      <p:bldP spid="12" grpId="0" animBg="1"/>
      <p:bldP spid="14" grpId="0" animBg="1"/>
      <p:bldP spid="16" grpId="0" animBg="1"/>
      <p:bldP spid="17" grpId="0" animBg="1"/>
      <p:bldP spid="20" grpId="0" animBg="1"/>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D9EDD17-2C65-B3A2-D78D-4C2480F08C65}"/>
              </a:ext>
            </a:extLst>
          </p:cNvPr>
          <p:cNvPicPr>
            <a:picLocks noChangeAspect="1"/>
          </p:cNvPicPr>
          <p:nvPr/>
        </p:nvPicPr>
        <p:blipFill rotWithShape="1">
          <a:blip r:embed="rId2">
            <a:extLst>
              <a:ext uri="{28A0092B-C50C-407E-A947-70E740481C1C}">
                <a14:useLocalDpi xmlns:a14="http://schemas.microsoft.com/office/drawing/2010/main" val="0"/>
              </a:ext>
            </a:extLst>
          </a:blip>
          <a:srcRect l="1436" r="76582" b="5308"/>
          <a:stretch/>
        </p:blipFill>
        <p:spPr>
          <a:xfrm>
            <a:off x="9546233" y="1888596"/>
            <a:ext cx="903316" cy="357359"/>
          </a:xfrm>
          <a:prstGeom prst="rect">
            <a:avLst/>
          </a:prstGeom>
        </p:spPr>
      </p:pic>
      <p:pic>
        <p:nvPicPr>
          <p:cNvPr id="5" name="图片 4">
            <a:extLst>
              <a:ext uri="{FF2B5EF4-FFF2-40B4-BE49-F238E27FC236}">
                <a16:creationId xmlns:a16="http://schemas.microsoft.com/office/drawing/2014/main" id="{A7EA45C1-C7A2-B670-C36A-304AA58C1DF5}"/>
              </a:ext>
            </a:extLst>
          </p:cNvPr>
          <p:cNvPicPr>
            <a:picLocks noChangeAspect="1"/>
          </p:cNvPicPr>
          <p:nvPr/>
        </p:nvPicPr>
        <p:blipFill rotWithShape="1">
          <a:blip r:embed="rId3">
            <a:extLst>
              <a:ext uri="{28A0092B-C50C-407E-A947-70E740481C1C}">
                <a14:useLocalDpi xmlns:a14="http://schemas.microsoft.com/office/drawing/2010/main" val="0"/>
              </a:ext>
            </a:extLst>
          </a:blip>
          <a:srcRect l="1746" t="-934" r="52281" b="-648"/>
          <a:stretch/>
        </p:blipFill>
        <p:spPr>
          <a:xfrm>
            <a:off x="9546232" y="2398202"/>
            <a:ext cx="1965716" cy="1196652"/>
          </a:xfrm>
          <a:prstGeom prst="rect">
            <a:avLst/>
          </a:prstGeom>
        </p:spPr>
      </p:pic>
      <p:sp>
        <p:nvSpPr>
          <p:cNvPr id="25" name="椭圆 24">
            <a:extLst>
              <a:ext uri="{FF2B5EF4-FFF2-40B4-BE49-F238E27FC236}">
                <a16:creationId xmlns:a16="http://schemas.microsoft.com/office/drawing/2014/main" id="{9F7612F3-0E84-CF18-CF46-2A6500EF640F}"/>
              </a:ext>
            </a:extLst>
          </p:cNvPr>
          <p:cNvSpPr/>
          <p:nvPr/>
        </p:nvSpPr>
        <p:spPr>
          <a:xfrm>
            <a:off x="7575983" y="2330621"/>
            <a:ext cx="480483" cy="48048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7</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 name="椭圆 25">
            <a:extLst>
              <a:ext uri="{FF2B5EF4-FFF2-40B4-BE49-F238E27FC236}">
                <a16:creationId xmlns:a16="http://schemas.microsoft.com/office/drawing/2014/main" id="{3568F6F6-EA78-AE93-F782-7AE323C68D78}"/>
              </a:ext>
            </a:extLst>
          </p:cNvPr>
          <p:cNvSpPr/>
          <p:nvPr/>
        </p:nvSpPr>
        <p:spPr>
          <a:xfrm>
            <a:off x="7023533" y="2887305"/>
            <a:ext cx="478367"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4</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椭圆 26">
            <a:extLst>
              <a:ext uri="{FF2B5EF4-FFF2-40B4-BE49-F238E27FC236}">
                <a16:creationId xmlns:a16="http://schemas.microsoft.com/office/drawing/2014/main" id="{23721412-C6E9-D0B4-ADFF-F564BF465CC6}"/>
              </a:ext>
            </a:extLst>
          </p:cNvPr>
          <p:cNvSpPr/>
          <p:nvPr/>
        </p:nvSpPr>
        <p:spPr>
          <a:xfrm>
            <a:off x="8126317" y="2887305"/>
            <a:ext cx="480483"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8" name="直接箭头连接符 27">
            <a:extLst>
              <a:ext uri="{FF2B5EF4-FFF2-40B4-BE49-F238E27FC236}">
                <a16:creationId xmlns:a16="http://schemas.microsoft.com/office/drawing/2014/main" id="{12D8AFC5-E388-7353-0BDF-DC52EBD5D758}"/>
              </a:ext>
            </a:extLst>
          </p:cNvPr>
          <p:cNvCxnSpPr>
            <a:cxnSpLocks/>
            <a:stCxn id="25" idx="3"/>
            <a:endCxn id="26" idx="7"/>
          </p:cNvCxnSpPr>
          <p:nvPr/>
        </p:nvCxnSpPr>
        <p:spPr>
          <a:xfrm flipH="1">
            <a:off x="7432051" y="2741255"/>
            <a:ext cx="213783"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22E279E-E73D-95FE-D3B9-3F1015C50FDB}"/>
              </a:ext>
            </a:extLst>
          </p:cNvPr>
          <p:cNvCxnSpPr>
            <a:cxnSpLocks/>
            <a:stCxn id="25" idx="5"/>
            <a:endCxn id="27" idx="1"/>
          </p:cNvCxnSpPr>
          <p:nvPr/>
        </p:nvCxnSpPr>
        <p:spPr>
          <a:xfrm>
            <a:off x="7984499" y="2741255"/>
            <a:ext cx="211667"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7A24BC83-7EAD-89A4-6950-4516752CF076}"/>
              </a:ext>
            </a:extLst>
          </p:cNvPr>
          <p:cNvSpPr/>
          <p:nvPr/>
        </p:nvSpPr>
        <p:spPr>
          <a:xfrm>
            <a:off x="6462617" y="3416471"/>
            <a:ext cx="480483"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2</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1" name="椭圆 30">
            <a:extLst>
              <a:ext uri="{FF2B5EF4-FFF2-40B4-BE49-F238E27FC236}">
                <a16:creationId xmlns:a16="http://schemas.microsoft.com/office/drawing/2014/main" id="{B2BBDE94-1F4B-AE79-9FCC-45EB626F4448}"/>
              </a:ext>
            </a:extLst>
          </p:cNvPr>
          <p:cNvSpPr/>
          <p:nvPr/>
        </p:nvSpPr>
        <p:spPr>
          <a:xfrm>
            <a:off x="7567517" y="3416471"/>
            <a:ext cx="478367"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5</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2" name="直接箭头连接符 31">
            <a:extLst>
              <a:ext uri="{FF2B5EF4-FFF2-40B4-BE49-F238E27FC236}">
                <a16:creationId xmlns:a16="http://schemas.microsoft.com/office/drawing/2014/main" id="{2FE088B4-A39F-B0B9-DAC5-99EECE70136F}"/>
              </a:ext>
            </a:extLst>
          </p:cNvPr>
          <p:cNvCxnSpPr>
            <a:cxnSpLocks/>
            <a:endCxn id="30" idx="7"/>
          </p:cNvCxnSpPr>
          <p:nvPr/>
        </p:nvCxnSpPr>
        <p:spPr>
          <a:xfrm flipH="1">
            <a:off x="6873251" y="3270422"/>
            <a:ext cx="213783" cy="21801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11358FA-9613-EF2C-FD1A-D400A696C409}"/>
              </a:ext>
            </a:extLst>
          </p:cNvPr>
          <p:cNvCxnSpPr/>
          <p:nvPr/>
        </p:nvCxnSpPr>
        <p:spPr>
          <a:xfrm>
            <a:off x="7425699" y="3270422"/>
            <a:ext cx="211667" cy="21801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E8E45198-C42B-F12E-19EC-E6F509762BCB}"/>
              </a:ext>
            </a:extLst>
          </p:cNvPr>
          <p:cNvSpPr/>
          <p:nvPr/>
        </p:nvSpPr>
        <p:spPr>
          <a:xfrm>
            <a:off x="8689350" y="3420705"/>
            <a:ext cx="480483"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5" name="直接箭头连接符 34">
            <a:extLst>
              <a:ext uri="{FF2B5EF4-FFF2-40B4-BE49-F238E27FC236}">
                <a16:creationId xmlns:a16="http://schemas.microsoft.com/office/drawing/2014/main" id="{CBD3D640-40C7-4C23-3150-3E80ADA6929F}"/>
              </a:ext>
            </a:extLst>
          </p:cNvPr>
          <p:cNvCxnSpPr>
            <a:cxnSpLocks/>
            <a:endCxn id="34" idx="1"/>
          </p:cNvCxnSpPr>
          <p:nvPr/>
        </p:nvCxnSpPr>
        <p:spPr>
          <a:xfrm>
            <a:off x="8547533" y="3272538"/>
            <a:ext cx="211667" cy="2180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4814586A-7134-CF97-7FEF-E275776B0E3A}"/>
              </a:ext>
            </a:extLst>
          </p:cNvPr>
          <p:cNvSpPr/>
          <p:nvPr/>
        </p:nvSpPr>
        <p:spPr>
          <a:xfrm>
            <a:off x="9265083" y="3979505"/>
            <a:ext cx="480483"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7" name="直接箭头连接符 36">
            <a:extLst>
              <a:ext uri="{FF2B5EF4-FFF2-40B4-BE49-F238E27FC236}">
                <a16:creationId xmlns:a16="http://schemas.microsoft.com/office/drawing/2014/main" id="{74181256-C8B7-EF75-1454-945DB7F8CEBD}"/>
              </a:ext>
            </a:extLst>
          </p:cNvPr>
          <p:cNvCxnSpPr>
            <a:cxnSpLocks/>
            <a:endCxn id="36" idx="1"/>
          </p:cNvCxnSpPr>
          <p:nvPr/>
        </p:nvCxnSpPr>
        <p:spPr>
          <a:xfrm>
            <a:off x="9123266" y="3833455"/>
            <a:ext cx="211667"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B34CC893-032B-A8F8-71D4-5BAEE8778BB6}"/>
              </a:ext>
            </a:extLst>
          </p:cNvPr>
          <p:cNvSpPr/>
          <p:nvPr/>
        </p:nvSpPr>
        <p:spPr>
          <a:xfrm>
            <a:off x="5918633" y="3992205"/>
            <a:ext cx="480484"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 name="椭圆 38">
            <a:extLst>
              <a:ext uri="{FF2B5EF4-FFF2-40B4-BE49-F238E27FC236}">
                <a16:creationId xmlns:a16="http://schemas.microsoft.com/office/drawing/2014/main" id="{A2D958FB-DCF8-DBD4-35D0-4FB58F07C8AD}"/>
              </a:ext>
            </a:extLst>
          </p:cNvPr>
          <p:cNvSpPr/>
          <p:nvPr/>
        </p:nvSpPr>
        <p:spPr>
          <a:xfrm>
            <a:off x="7023533" y="3992205"/>
            <a:ext cx="478367"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3</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0" name="直接箭头连接符 39">
            <a:extLst>
              <a:ext uri="{FF2B5EF4-FFF2-40B4-BE49-F238E27FC236}">
                <a16:creationId xmlns:a16="http://schemas.microsoft.com/office/drawing/2014/main" id="{537C28E1-7DE0-B6FC-969E-DD9DC552DD72}"/>
              </a:ext>
            </a:extLst>
          </p:cNvPr>
          <p:cNvCxnSpPr>
            <a:cxnSpLocks/>
            <a:endCxn id="38" idx="7"/>
          </p:cNvCxnSpPr>
          <p:nvPr/>
        </p:nvCxnSpPr>
        <p:spPr>
          <a:xfrm flipH="1">
            <a:off x="6329266" y="3846155"/>
            <a:ext cx="213784"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1D4F1BDB-F626-56A1-5EC2-769886351DF6}"/>
              </a:ext>
            </a:extLst>
          </p:cNvPr>
          <p:cNvCxnSpPr>
            <a:cxnSpLocks/>
            <a:endCxn id="39" idx="1"/>
          </p:cNvCxnSpPr>
          <p:nvPr/>
        </p:nvCxnSpPr>
        <p:spPr>
          <a:xfrm>
            <a:off x="6881717" y="3846155"/>
            <a:ext cx="211667"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AD4734A7-2093-46C2-D715-A7E2BC7C2F7E}"/>
              </a:ext>
            </a:extLst>
          </p:cNvPr>
          <p:cNvSpPr/>
          <p:nvPr/>
        </p:nvSpPr>
        <p:spPr>
          <a:xfrm>
            <a:off x="8115733" y="3962571"/>
            <a:ext cx="480484"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6</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3" name="直接箭头连接符 42">
            <a:extLst>
              <a:ext uri="{FF2B5EF4-FFF2-40B4-BE49-F238E27FC236}">
                <a16:creationId xmlns:a16="http://schemas.microsoft.com/office/drawing/2014/main" id="{A5738D4D-E3D3-E289-3985-F8ED47B76AFD}"/>
              </a:ext>
            </a:extLst>
          </p:cNvPr>
          <p:cNvCxnSpPr>
            <a:cxnSpLocks/>
            <a:endCxn id="42" idx="1"/>
          </p:cNvCxnSpPr>
          <p:nvPr/>
        </p:nvCxnSpPr>
        <p:spPr>
          <a:xfrm>
            <a:off x="7976033" y="3816522"/>
            <a:ext cx="209551" cy="21801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0598B187-6CE3-A6F6-16C2-89E67698FF83}"/>
              </a:ext>
            </a:extLst>
          </p:cNvPr>
          <p:cNvSpPr/>
          <p:nvPr/>
        </p:nvSpPr>
        <p:spPr>
          <a:xfrm>
            <a:off x="9293435" y="4064172"/>
            <a:ext cx="396262" cy="307777"/>
          </a:xfrm>
          <a:prstGeom prst="rect">
            <a:avLst/>
          </a:prstGeom>
        </p:spPr>
        <p:txBody>
          <a:bodyPr wrap="none">
            <a:spAutoFit/>
          </a:bodyP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12</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F838A662-2F48-52EE-EB58-8A07466C5C14}"/>
              </a:ext>
            </a:extLst>
          </p:cNvPr>
          <p:cNvSpPr/>
          <p:nvPr/>
        </p:nvSpPr>
        <p:spPr>
          <a:xfrm>
            <a:off x="8129268" y="2976206"/>
            <a:ext cx="396262" cy="307777"/>
          </a:xfrm>
          <a:prstGeom prst="rect">
            <a:avLst/>
          </a:prstGeom>
        </p:spPr>
        <p:txBody>
          <a:bodyPr wrap="none">
            <a:spAutoFit/>
          </a:bodyP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C6E27B71-5C78-A2B1-BEEF-2E584F74F225}"/>
              </a:ext>
            </a:extLst>
          </p:cNvPr>
          <p:cNvSpPr/>
          <p:nvPr/>
        </p:nvSpPr>
        <p:spPr>
          <a:xfrm>
            <a:off x="8718760" y="3492672"/>
            <a:ext cx="396262" cy="307777"/>
          </a:xfrm>
          <a:prstGeom prst="rect">
            <a:avLst/>
          </a:prstGeom>
        </p:spPr>
        <p:txBody>
          <a:bodyPr wrap="none">
            <a:spAutoFit/>
          </a:bodyP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11</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66C17FC0-3F1E-C0CB-5691-D55351CA6148}"/>
              </a:ext>
            </a:extLst>
          </p:cNvPr>
          <p:cNvSpPr/>
          <p:nvPr/>
        </p:nvSpPr>
        <p:spPr>
          <a:xfrm>
            <a:off x="1606984" y="4601806"/>
            <a:ext cx="2031325" cy="461665"/>
          </a:xfrm>
          <a:prstGeom prst="rect">
            <a:avLst/>
          </a:prstGeom>
        </p:spPr>
        <p:txBody>
          <a:bodyPr wrap="none">
            <a:spAutoFit/>
          </a:bodyPr>
          <a:lstStyle/>
          <a:p>
            <a:pPr>
              <a:defRPr/>
            </a:pPr>
            <a:r>
              <a:rPr lang="zh-CN" altLang="en-US" sz="2400" b="1" dirty="0">
                <a:solidFill>
                  <a:schemeClr val="tx1">
                    <a:lumMod val="75000"/>
                    <a:lumOff val="25000"/>
                  </a:schemeClr>
                </a:solidFill>
                <a:latin typeface="微软雅黑" pitchFamily="34" charset="-122"/>
                <a:ea typeface="微软雅黑" pitchFamily="34" charset="-122"/>
              </a:rPr>
              <a:t>普通的二叉树</a:t>
            </a:r>
            <a:endParaRPr lang="zh-CN" altLang="en-US" sz="2400" dirty="0"/>
          </a:p>
        </p:txBody>
      </p:sp>
      <p:sp>
        <p:nvSpPr>
          <p:cNvPr id="48" name="矩形 47">
            <a:extLst>
              <a:ext uri="{FF2B5EF4-FFF2-40B4-BE49-F238E27FC236}">
                <a16:creationId xmlns:a16="http://schemas.microsoft.com/office/drawing/2014/main" id="{6F50C51D-C2A4-5719-C39C-8068939D1B25}"/>
              </a:ext>
            </a:extLst>
          </p:cNvPr>
          <p:cNvSpPr/>
          <p:nvPr/>
        </p:nvSpPr>
        <p:spPr>
          <a:xfrm>
            <a:off x="6388406" y="4618738"/>
            <a:ext cx="3877985" cy="461665"/>
          </a:xfrm>
          <a:prstGeom prst="rect">
            <a:avLst/>
          </a:prstGeom>
        </p:spPr>
        <p:txBody>
          <a:bodyPr wrap="none">
            <a:spAutoFit/>
          </a:bodyPr>
          <a:lstStyle/>
          <a:p>
            <a:pPr>
              <a:defRPr/>
            </a:pPr>
            <a:r>
              <a:rPr lang="zh-CN" altLang="en-US" sz="2400" b="1" dirty="0">
                <a:solidFill>
                  <a:schemeClr val="tx1">
                    <a:lumMod val="75000"/>
                    <a:lumOff val="25000"/>
                  </a:schemeClr>
                </a:solidFill>
                <a:latin typeface="微软雅黑" pitchFamily="34" charset="-122"/>
                <a:ea typeface="微软雅黑" pitchFamily="34" charset="-122"/>
              </a:rPr>
              <a:t>二叉查找树（二叉排序树）</a:t>
            </a:r>
          </a:p>
        </p:txBody>
      </p:sp>
      <p:sp>
        <p:nvSpPr>
          <p:cNvPr id="56" name="标题 3">
            <a:extLst>
              <a:ext uri="{FF2B5EF4-FFF2-40B4-BE49-F238E27FC236}">
                <a16:creationId xmlns:a16="http://schemas.microsoft.com/office/drawing/2014/main" id="{04B83921-C604-43ED-D243-70A3CD6FC7CF}"/>
              </a:ext>
            </a:extLst>
          </p:cNvPr>
          <p:cNvSpPr>
            <a:spLocks noGrp="1"/>
          </p:cNvSpPr>
          <p:nvPr>
            <p:ph type="title"/>
          </p:nvPr>
        </p:nvSpPr>
        <p:spPr/>
        <p:txBody>
          <a:bodyPr/>
          <a:lstStyle/>
          <a:p>
            <a:r>
              <a:rPr lang="en-US" altLang="zh-CN" dirty="0"/>
              <a:t>HashSet</a:t>
            </a:r>
            <a:r>
              <a:rPr lang="zh-CN" altLang="en-US" dirty="0"/>
              <a:t>集合的底层原理</a:t>
            </a:r>
          </a:p>
        </p:txBody>
      </p:sp>
      <p:sp>
        <p:nvSpPr>
          <p:cNvPr id="57" name="椭圆 56">
            <a:extLst>
              <a:ext uri="{FF2B5EF4-FFF2-40B4-BE49-F238E27FC236}">
                <a16:creationId xmlns:a16="http://schemas.microsoft.com/office/drawing/2014/main" id="{74B9F545-5C83-858B-F291-5D13BB8B047E}"/>
              </a:ext>
            </a:extLst>
          </p:cNvPr>
          <p:cNvSpPr/>
          <p:nvPr/>
        </p:nvSpPr>
        <p:spPr>
          <a:xfrm>
            <a:off x="2537495" y="2305699"/>
            <a:ext cx="480484" cy="48048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9</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8" name="椭圆 57">
            <a:extLst>
              <a:ext uri="{FF2B5EF4-FFF2-40B4-BE49-F238E27FC236}">
                <a16:creationId xmlns:a16="http://schemas.microsoft.com/office/drawing/2014/main" id="{DCC171B2-C922-947C-5E46-900F3F762A58}"/>
              </a:ext>
            </a:extLst>
          </p:cNvPr>
          <p:cNvSpPr/>
          <p:nvPr/>
        </p:nvSpPr>
        <p:spPr>
          <a:xfrm>
            <a:off x="1985046" y="2862382"/>
            <a:ext cx="478367"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7</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a16="http://schemas.microsoft.com/office/drawing/2014/main" id="{31D4B791-8B6E-57AF-9220-88F9A91E5B07}"/>
              </a:ext>
            </a:extLst>
          </p:cNvPr>
          <p:cNvSpPr/>
          <p:nvPr/>
        </p:nvSpPr>
        <p:spPr>
          <a:xfrm>
            <a:off x="3087828" y="2862382"/>
            <a:ext cx="480484"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2</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60" name="直接箭头连接符 59">
            <a:extLst>
              <a:ext uri="{FF2B5EF4-FFF2-40B4-BE49-F238E27FC236}">
                <a16:creationId xmlns:a16="http://schemas.microsoft.com/office/drawing/2014/main" id="{449C038A-DD48-C87A-1202-F2DC70C50983}"/>
              </a:ext>
            </a:extLst>
          </p:cNvPr>
          <p:cNvCxnSpPr>
            <a:cxnSpLocks/>
            <a:stCxn id="57" idx="3"/>
            <a:endCxn id="58" idx="7"/>
          </p:cNvCxnSpPr>
          <p:nvPr/>
        </p:nvCxnSpPr>
        <p:spPr>
          <a:xfrm flipH="1">
            <a:off x="2393561" y="2716332"/>
            <a:ext cx="213784"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489E7E8F-0D70-DCC3-8771-EF9E38AA494D}"/>
              </a:ext>
            </a:extLst>
          </p:cNvPr>
          <p:cNvCxnSpPr>
            <a:cxnSpLocks/>
            <a:stCxn id="57" idx="5"/>
            <a:endCxn id="59" idx="1"/>
          </p:cNvCxnSpPr>
          <p:nvPr/>
        </p:nvCxnSpPr>
        <p:spPr>
          <a:xfrm>
            <a:off x="2946012" y="2716332"/>
            <a:ext cx="211667"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椭圆 61">
            <a:extLst>
              <a:ext uri="{FF2B5EF4-FFF2-40B4-BE49-F238E27FC236}">
                <a16:creationId xmlns:a16="http://schemas.microsoft.com/office/drawing/2014/main" id="{49AD41C4-6659-AD8D-E1BB-E694446F9BDA}"/>
              </a:ext>
            </a:extLst>
          </p:cNvPr>
          <p:cNvSpPr/>
          <p:nvPr/>
        </p:nvSpPr>
        <p:spPr>
          <a:xfrm>
            <a:off x="1424128" y="3391549"/>
            <a:ext cx="480484"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3</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3" name="椭圆 62">
            <a:extLst>
              <a:ext uri="{FF2B5EF4-FFF2-40B4-BE49-F238E27FC236}">
                <a16:creationId xmlns:a16="http://schemas.microsoft.com/office/drawing/2014/main" id="{2812B0B4-FB04-ED74-73BA-5B406FA76931}"/>
              </a:ext>
            </a:extLst>
          </p:cNvPr>
          <p:cNvSpPr/>
          <p:nvPr/>
        </p:nvSpPr>
        <p:spPr>
          <a:xfrm>
            <a:off x="2529028" y="3391549"/>
            <a:ext cx="478367"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8</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64" name="直接箭头连接符 63">
            <a:extLst>
              <a:ext uri="{FF2B5EF4-FFF2-40B4-BE49-F238E27FC236}">
                <a16:creationId xmlns:a16="http://schemas.microsoft.com/office/drawing/2014/main" id="{295A8340-2A3C-C94E-A41E-066739C1B82D}"/>
              </a:ext>
            </a:extLst>
          </p:cNvPr>
          <p:cNvCxnSpPr>
            <a:cxnSpLocks/>
            <a:endCxn id="62" idx="7"/>
          </p:cNvCxnSpPr>
          <p:nvPr/>
        </p:nvCxnSpPr>
        <p:spPr>
          <a:xfrm flipH="1">
            <a:off x="1834761" y="3245499"/>
            <a:ext cx="213784" cy="21801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83B00023-78DC-B580-FA6C-C1EAA30204B7}"/>
              </a:ext>
            </a:extLst>
          </p:cNvPr>
          <p:cNvCxnSpPr/>
          <p:nvPr/>
        </p:nvCxnSpPr>
        <p:spPr>
          <a:xfrm>
            <a:off x="2387212" y="3245499"/>
            <a:ext cx="211667" cy="21801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椭圆 65">
            <a:extLst>
              <a:ext uri="{FF2B5EF4-FFF2-40B4-BE49-F238E27FC236}">
                <a16:creationId xmlns:a16="http://schemas.microsoft.com/office/drawing/2014/main" id="{C41DC332-455A-DA20-EA4A-6BF011DAD159}"/>
              </a:ext>
            </a:extLst>
          </p:cNvPr>
          <p:cNvSpPr/>
          <p:nvPr/>
        </p:nvSpPr>
        <p:spPr>
          <a:xfrm>
            <a:off x="3650862" y="3395782"/>
            <a:ext cx="480484"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67" name="直接箭头连接符 66">
            <a:extLst>
              <a:ext uri="{FF2B5EF4-FFF2-40B4-BE49-F238E27FC236}">
                <a16:creationId xmlns:a16="http://schemas.microsoft.com/office/drawing/2014/main" id="{B090C992-6A43-E252-6AF5-DE882DF83C89}"/>
              </a:ext>
            </a:extLst>
          </p:cNvPr>
          <p:cNvCxnSpPr>
            <a:cxnSpLocks/>
            <a:endCxn id="66" idx="1"/>
          </p:cNvCxnSpPr>
          <p:nvPr/>
        </p:nvCxnSpPr>
        <p:spPr>
          <a:xfrm>
            <a:off x="3509045" y="3247615"/>
            <a:ext cx="211667" cy="2180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椭圆 67">
            <a:extLst>
              <a:ext uri="{FF2B5EF4-FFF2-40B4-BE49-F238E27FC236}">
                <a16:creationId xmlns:a16="http://schemas.microsoft.com/office/drawing/2014/main" id="{4019F554-64DC-D02A-662B-03948F809B2E}"/>
              </a:ext>
            </a:extLst>
          </p:cNvPr>
          <p:cNvSpPr/>
          <p:nvPr/>
        </p:nvSpPr>
        <p:spPr>
          <a:xfrm>
            <a:off x="4226595" y="3954582"/>
            <a:ext cx="480484"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69" name="直接箭头连接符 68">
            <a:extLst>
              <a:ext uri="{FF2B5EF4-FFF2-40B4-BE49-F238E27FC236}">
                <a16:creationId xmlns:a16="http://schemas.microsoft.com/office/drawing/2014/main" id="{2E157342-EB1B-E647-2A0C-1257AB4B546D}"/>
              </a:ext>
            </a:extLst>
          </p:cNvPr>
          <p:cNvCxnSpPr>
            <a:cxnSpLocks/>
            <a:endCxn id="68" idx="1"/>
          </p:cNvCxnSpPr>
          <p:nvPr/>
        </p:nvCxnSpPr>
        <p:spPr>
          <a:xfrm>
            <a:off x="4084778" y="3808532"/>
            <a:ext cx="211667"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椭圆 69">
            <a:extLst>
              <a:ext uri="{FF2B5EF4-FFF2-40B4-BE49-F238E27FC236}">
                <a16:creationId xmlns:a16="http://schemas.microsoft.com/office/drawing/2014/main" id="{90011A90-90A0-DF87-D99C-C3FAE08272C9}"/>
              </a:ext>
            </a:extLst>
          </p:cNvPr>
          <p:cNvSpPr/>
          <p:nvPr/>
        </p:nvSpPr>
        <p:spPr>
          <a:xfrm>
            <a:off x="880145" y="3967282"/>
            <a:ext cx="480483"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4</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1" name="椭圆 70">
            <a:extLst>
              <a:ext uri="{FF2B5EF4-FFF2-40B4-BE49-F238E27FC236}">
                <a16:creationId xmlns:a16="http://schemas.microsoft.com/office/drawing/2014/main" id="{2B9FB3EB-813A-6756-95BF-C3CBCA0AEC01}"/>
              </a:ext>
            </a:extLst>
          </p:cNvPr>
          <p:cNvSpPr/>
          <p:nvPr/>
        </p:nvSpPr>
        <p:spPr>
          <a:xfrm>
            <a:off x="1985046" y="3967282"/>
            <a:ext cx="478367"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6</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72" name="直接箭头连接符 71">
            <a:extLst>
              <a:ext uri="{FF2B5EF4-FFF2-40B4-BE49-F238E27FC236}">
                <a16:creationId xmlns:a16="http://schemas.microsoft.com/office/drawing/2014/main" id="{86F158C6-D097-DEB8-A385-3868C669B69C}"/>
              </a:ext>
            </a:extLst>
          </p:cNvPr>
          <p:cNvCxnSpPr>
            <a:cxnSpLocks/>
            <a:endCxn id="70" idx="7"/>
          </p:cNvCxnSpPr>
          <p:nvPr/>
        </p:nvCxnSpPr>
        <p:spPr>
          <a:xfrm flipH="1">
            <a:off x="1290779" y="3821232"/>
            <a:ext cx="213783"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0F57CED1-4E2E-2E93-D5B2-5765A271AE2E}"/>
              </a:ext>
            </a:extLst>
          </p:cNvPr>
          <p:cNvCxnSpPr>
            <a:cxnSpLocks/>
            <a:endCxn id="71" idx="1"/>
          </p:cNvCxnSpPr>
          <p:nvPr/>
        </p:nvCxnSpPr>
        <p:spPr>
          <a:xfrm>
            <a:off x="1843228" y="3821232"/>
            <a:ext cx="211667"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椭圆 73">
            <a:extLst>
              <a:ext uri="{FF2B5EF4-FFF2-40B4-BE49-F238E27FC236}">
                <a16:creationId xmlns:a16="http://schemas.microsoft.com/office/drawing/2014/main" id="{2810A31D-1ED9-6D33-2882-4D17C4CD0D4A}"/>
              </a:ext>
            </a:extLst>
          </p:cNvPr>
          <p:cNvSpPr/>
          <p:nvPr/>
        </p:nvSpPr>
        <p:spPr>
          <a:xfrm>
            <a:off x="3077245" y="3937649"/>
            <a:ext cx="480483"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5</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75" name="直接箭头连接符 74">
            <a:extLst>
              <a:ext uri="{FF2B5EF4-FFF2-40B4-BE49-F238E27FC236}">
                <a16:creationId xmlns:a16="http://schemas.microsoft.com/office/drawing/2014/main" id="{7F7DC88B-960A-C95E-3117-9D8795EC1AEF}"/>
              </a:ext>
            </a:extLst>
          </p:cNvPr>
          <p:cNvCxnSpPr>
            <a:cxnSpLocks/>
            <a:endCxn id="74" idx="1"/>
          </p:cNvCxnSpPr>
          <p:nvPr/>
        </p:nvCxnSpPr>
        <p:spPr>
          <a:xfrm>
            <a:off x="2937545" y="3791599"/>
            <a:ext cx="209549" cy="21801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27CF3EA0-5A76-D089-44A6-5B93CD04514F}"/>
              </a:ext>
            </a:extLst>
          </p:cNvPr>
          <p:cNvSpPr/>
          <p:nvPr/>
        </p:nvSpPr>
        <p:spPr>
          <a:xfrm>
            <a:off x="4254947" y="4039250"/>
            <a:ext cx="396262" cy="307777"/>
          </a:xfrm>
          <a:prstGeom prst="rect">
            <a:avLst/>
          </a:prstGeom>
        </p:spPr>
        <p:txBody>
          <a:bodyPr wrap="none">
            <a:spAutoFit/>
          </a:bodyP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263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500"/>
                                        <p:tgtEl>
                                          <p:spTgt spid="25"/>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500"/>
                                        <p:tgtEl>
                                          <p:spTgt spid="26"/>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up)">
                                      <p:cBhvr>
                                        <p:cTn id="18" dur="500"/>
                                        <p:tgtEl>
                                          <p:spTgt spid="27"/>
                                        </p:tgtEl>
                                      </p:cBhvr>
                                    </p:animEffect>
                                  </p:childTnLst>
                                </p:cTn>
                              </p:par>
                              <p:par>
                                <p:cTn id="19" presetID="22" presetClass="entr" presetSubtype="1"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up)">
                                      <p:cBhvr>
                                        <p:cTn id="21" dur="500"/>
                                        <p:tgtEl>
                                          <p:spTgt spid="28"/>
                                        </p:tgtEl>
                                      </p:cBhvr>
                                    </p:animEffect>
                                  </p:childTnLst>
                                </p:cTn>
                              </p:par>
                              <p:par>
                                <p:cTn id="22" presetID="22" presetClass="entr" presetSubtype="1"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up)">
                                      <p:cBhvr>
                                        <p:cTn id="27" dur="500"/>
                                        <p:tgtEl>
                                          <p:spTgt spid="30"/>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up)">
                                      <p:cBhvr>
                                        <p:cTn id="33" dur="500"/>
                                        <p:tgtEl>
                                          <p:spTgt spid="32"/>
                                        </p:tgtEl>
                                      </p:cBhvr>
                                    </p:animEffect>
                                  </p:childTnLst>
                                </p:cTn>
                              </p:par>
                              <p:par>
                                <p:cTn id="34" presetID="22" presetClass="entr" presetSubtype="1"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up)">
                                      <p:cBhvr>
                                        <p:cTn id="36" dur="500"/>
                                        <p:tgtEl>
                                          <p:spTgt spid="33"/>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up)">
                                      <p:cBhvr>
                                        <p:cTn id="39" dur="500"/>
                                        <p:tgtEl>
                                          <p:spTgt spid="34"/>
                                        </p:tgtEl>
                                      </p:cBhvr>
                                    </p:animEffect>
                                  </p:childTnLst>
                                </p:cTn>
                              </p:par>
                              <p:par>
                                <p:cTn id="40" presetID="22" presetClass="entr" presetSubtype="1"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up)">
                                      <p:cBhvr>
                                        <p:cTn id="42" dur="500"/>
                                        <p:tgtEl>
                                          <p:spTgt spid="35"/>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up)">
                                      <p:cBhvr>
                                        <p:cTn id="45" dur="500"/>
                                        <p:tgtEl>
                                          <p:spTgt spid="36"/>
                                        </p:tgtEl>
                                      </p:cBhvr>
                                    </p:animEffect>
                                  </p:childTnLst>
                                </p:cTn>
                              </p:par>
                              <p:par>
                                <p:cTn id="46" presetID="22" presetClass="entr" presetSubtype="1"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up)">
                                      <p:cBhvr>
                                        <p:cTn id="48" dur="500"/>
                                        <p:tgtEl>
                                          <p:spTgt spid="37"/>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up)">
                                      <p:cBhvr>
                                        <p:cTn id="51" dur="500"/>
                                        <p:tgtEl>
                                          <p:spTgt spid="38"/>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up)">
                                      <p:cBhvr>
                                        <p:cTn id="54" dur="500"/>
                                        <p:tgtEl>
                                          <p:spTgt spid="39"/>
                                        </p:tgtEl>
                                      </p:cBhvr>
                                    </p:animEffect>
                                  </p:childTnLst>
                                </p:cTn>
                              </p:par>
                              <p:par>
                                <p:cTn id="55" presetID="22" presetClass="entr" presetSubtype="1"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up)">
                                      <p:cBhvr>
                                        <p:cTn id="57" dur="500"/>
                                        <p:tgtEl>
                                          <p:spTgt spid="40"/>
                                        </p:tgtEl>
                                      </p:cBhvr>
                                    </p:animEffect>
                                  </p:childTnLst>
                                </p:cTn>
                              </p:par>
                              <p:par>
                                <p:cTn id="58" presetID="22" presetClass="entr" presetSubtype="1" fill="hold"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up)">
                                      <p:cBhvr>
                                        <p:cTn id="60" dur="500"/>
                                        <p:tgtEl>
                                          <p:spTgt spid="41"/>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wipe(up)">
                                      <p:cBhvr>
                                        <p:cTn id="63" dur="500"/>
                                        <p:tgtEl>
                                          <p:spTgt spid="42"/>
                                        </p:tgtEl>
                                      </p:cBhvr>
                                    </p:animEffect>
                                  </p:childTnLst>
                                </p:cTn>
                              </p:par>
                              <p:par>
                                <p:cTn id="64" presetID="22" presetClass="entr" presetSubtype="1" fill="hold" nodeType="with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wipe(up)">
                                      <p:cBhvr>
                                        <p:cTn id="66" dur="500"/>
                                        <p:tgtEl>
                                          <p:spTgt spid="43"/>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up)">
                                      <p:cBhvr>
                                        <p:cTn id="69" dur="500"/>
                                        <p:tgtEl>
                                          <p:spTgt spid="44"/>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wipe(up)">
                                      <p:cBhvr>
                                        <p:cTn id="72" dur="500"/>
                                        <p:tgtEl>
                                          <p:spTgt spid="45"/>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up)">
                                      <p:cBhvr>
                                        <p:cTn id="75" dur="500"/>
                                        <p:tgtEl>
                                          <p:spTgt spid="4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wipe(up)">
                                      <p:cBhvr>
                                        <p:cTn id="80" dur="500"/>
                                        <p:tgtEl>
                                          <p:spTgt spid="4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animEffect transition="in" filter="wipe(down)">
                                      <p:cBhvr>
                                        <p:cTn id="85" dur="500"/>
                                        <p:tgtEl>
                                          <p:spTgt spid="4"/>
                                        </p:tgtEl>
                                      </p:cBhvr>
                                    </p:animEffect>
                                  </p:childTnLst>
                                </p:cTn>
                              </p:par>
                              <p:par>
                                <p:cTn id="86" presetID="22" presetClass="entr" presetSubtype="4" fill="hold" nodeType="with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wipe(down)">
                                      <p:cBhvr>
                                        <p:cTn id="8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0" grpId="0" animBg="1"/>
      <p:bldP spid="31" grpId="0" animBg="1"/>
      <p:bldP spid="34" grpId="0" animBg="1"/>
      <p:bldP spid="36" grpId="0" animBg="1"/>
      <p:bldP spid="38" grpId="0" animBg="1"/>
      <p:bldP spid="39" grpId="0" animBg="1"/>
      <p:bldP spid="42" grpId="0" animBg="1"/>
      <p:bldP spid="44" grpId="0"/>
      <p:bldP spid="45" grpId="0"/>
      <p:bldP spid="46" grpId="0"/>
      <p:bldP spid="47" grpId="0"/>
      <p:bldP spid="4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椭圆 81">
            <a:extLst>
              <a:ext uri="{FF2B5EF4-FFF2-40B4-BE49-F238E27FC236}">
                <a16:creationId xmlns:a16="http://schemas.microsoft.com/office/drawing/2014/main" id="{6D446A97-4C48-4F19-BAEA-04F24BE6072B}"/>
              </a:ext>
            </a:extLst>
          </p:cNvPr>
          <p:cNvSpPr/>
          <p:nvPr/>
        </p:nvSpPr>
        <p:spPr>
          <a:xfrm>
            <a:off x="1358024" y="1994678"/>
            <a:ext cx="480484" cy="44954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7</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4" name="椭圆 83">
            <a:extLst>
              <a:ext uri="{FF2B5EF4-FFF2-40B4-BE49-F238E27FC236}">
                <a16:creationId xmlns:a16="http://schemas.microsoft.com/office/drawing/2014/main" id="{AAD3BF00-C06F-4DA6-AB4F-A8E14B5211A0}"/>
              </a:ext>
            </a:extLst>
          </p:cNvPr>
          <p:cNvSpPr/>
          <p:nvPr/>
        </p:nvSpPr>
        <p:spPr>
          <a:xfrm>
            <a:off x="2244907" y="1994678"/>
            <a:ext cx="480483" cy="44954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9" name="椭圆 88">
            <a:extLst>
              <a:ext uri="{FF2B5EF4-FFF2-40B4-BE49-F238E27FC236}">
                <a16:creationId xmlns:a16="http://schemas.microsoft.com/office/drawing/2014/main" id="{BBEF0B7A-E189-4F43-B69C-DEF4C9DF05C1}"/>
              </a:ext>
            </a:extLst>
          </p:cNvPr>
          <p:cNvSpPr/>
          <p:nvPr/>
        </p:nvSpPr>
        <p:spPr>
          <a:xfrm>
            <a:off x="3119090" y="1992561"/>
            <a:ext cx="480484" cy="44954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FF958524-97AD-47D6-977A-853EE1EB7D75}"/>
              </a:ext>
            </a:extLst>
          </p:cNvPr>
          <p:cNvGrpSpPr>
            <a:grpSpLocks/>
          </p:cNvGrpSpPr>
          <p:nvPr/>
        </p:nvGrpSpPr>
        <p:grpSpPr bwMode="auto">
          <a:xfrm>
            <a:off x="3972104" y="1969280"/>
            <a:ext cx="480482" cy="449543"/>
            <a:chOff x="3265488" y="1872000"/>
            <a:chExt cx="360362" cy="360363"/>
          </a:xfrm>
        </p:grpSpPr>
        <p:sp>
          <p:nvSpPr>
            <p:cNvPr id="91" name="椭圆 90">
              <a:extLst>
                <a:ext uri="{FF2B5EF4-FFF2-40B4-BE49-F238E27FC236}">
                  <a16:creationId xmlns:a16="http://schemas.microsoft.com/office/drawing/2014/main" id="{6C83EC93-6187-4D86-8632-16B824DD182F}"/>
                </a:ext>
              </a:extLst>
            </p:cNvPr>
            <p:cNvSpPr/>
            <p:nvPr/>
          </p:nvSpPr>
          <p:spPr>
            <a:xfrm>
              <a:off x="3265488" y="1872000"/>
              <a:ext cx="360362" cy="3603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3" name="矩形 92">
              <a:extLst>
                <a:ext uri="{FF2B5EF4-FFF2-40B4-BE49-F238E27FC236}">
                  <a16:creationId xmlns:a16="http://schemas.microsoft.com/office/drawing/2014/main" id="{1C5F51BA-8C51-4578-B57E-1F65261E6C57}"/>
                </a:ext>
              </a:extLst>
            </p:cNvPr>
            <p:cNvSpPr/>
            <p:nvPr/>
          </p:nvSpPr>
          <p:spPr>
            <a:xfrm>
              <a:off x="3305801" y="1925975"/>
              <a:ext cx="297197" cy="230833"/>
            </a:xfrm>
            <a:prstGeom prst="rect">
              <a:avLst/>
            </a:prstGeom>
          </p:spPr>
          <p:txBody>
            <a:bodyPr wrap="none">
              <a:spAutoFit/>
            </a:bodyP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12</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id="{9760F21D-0309-4564-AF1A-6A167FB5BAE7}"/>
              </a:ext>
            </a:extLst>
          </p:cNvPr>
          <p:cNvGrpSpPr>
            <a:grpSpLocks/>
          </p:cNvGrpSpPr>
          <p:nvPr/>
        </p:nvGrpSpPr>
        <p:grpSpPr bwMode="auto">
          <a:xfrm>
            <a:off x="4835704" y="1969278"/>
            <a:ext cx="480482" cy="449543"/>
            <a:chOff x="3702050" y="1872000"/>
            <a:chExt cx="360363" cy="360363"/>
          </a:xfrm>
        </p:grpSpPr>
        <p:sp>
          <p:nvSpPr>
            <p:cNvPr id="94" name="椭圆 93">
              <a:extLst>
                <a:ext uri="{FF2B5EF4-FFF2-40B4-BE49-F238E27FC236}">
                  <a16:creationId xmlns:a16="http://schemas.microsoft.com/office/drawing/2014/main" id="{CE170168-63F4-4371-BBF8-E9E699844965}"/>
                </a:ext>
              </a:extLst>
            </p:cNvPr>
            <p:cNvSpPr/>
            <p:nvPr/>
          </p:nvSpPr>
          <p:spPr>
            <a:xfrm>
              <a:off x="3702050" y="1872000"/>
              <a:ext cx="360363" cy="3603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FDDD2721-1F44-4146-B917-0A2647107A1B}"/>
                </a:ext>
              </a:extLst>
            </p:cNvPr>
            <p:cNvSpPr/>
            <p:nvPr/>
          </p:nvSpPr>
          <p:spPr>
            <a:xfrm>
              <a:off x="3742363" y="1924387"/>
              <a:ext cx="297197" cy="230833"/>
            </a:xfrm>
            <a:prstGeom prst="rect">
              <a:avLst/>
            </a:prstGeom>
          </p:spPr>
          <p:txBody>
            <a:bodyPr wrap="none">
              <a:spAutoFit/>
            </a:bodyP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13</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cxnSp>
        <p:nvCxnSpPr>
          <p:cNvPr id="102" name="直接箭头连接符 101">
            <a:extLst>
              <a:ext uri="{FF2B5EF4-FFF2-40B4-BE49-F238E27FC236}">
                <a16:creationId xmlns:a16="http://schemas.microsoft.com/office/drawing/2014/main" id="{7FB31D34-4299-4DD2-B2F2-B9CBD5860815}"/>
              </a:ext>
            </a:extLst>
          </p:cNvPr>
          <p:cNvCxnSpPr/>
          <p:nvPr/>
        </p:nvCxnSpPr>
        <p:spPr>
          <a:xfrm>
            <a:off x="3013256" y="3654954"/>
            <a:ext cx="211667"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C2244798-2A6F-4B28-8DD6-AA9271CEFE08}"/>
              </a:ext>
            </a:extLst>
          </p:cNvPr>
          <p:cNvCxnSpPr/>
          <p:nvPr/>
        </p:nvCxnSpPr>
        <p:spPr>
          <a:xfrm>
            <a:off x="3576290" y="4186238"/>
            <a:ext cx="211667" cy="2180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6644C55B-566B-4A62-9613-50275061E1D3}"/>
              </a:ext>
            </a:extLst>
          </p:cNvPr>
          <p:cNvCxnSpPr/>
          <p:nvPr/>
        </p:nvCxnSpPr>
        <p:spPr>
          <a:xfrm>
            <a:off x="4152023" y="4747154"/>
            <a:ext cx="211667"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B1748D14-140E-4EAF-A28B-4338F4A97393}"/>
              </a:ext>
            </a:extLst>
          </p:cNvPr>
          <p:cNvCxnSpPr/>
          <p:nvPr/>
        </p:nvCxnSpPr>
        <p:spPr>
          <a:xfrm>
            <a:off x="4734108" y="5314421"/>
            <a:ext cx="213783"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9ABA9D46-EE10-4569-B052-F5D73B827A68}"/>
              </a:ext>
            </a:extLst>
          </p:cNvPr>
          <p:cNvSpPr/>
          <p:nvPr/>
        </p:nvSpPr>
        <p:spPr>
          <a:xfrm>
            <a:off x="2236441" y="3222264"/>
            <a:ext cx="1712383" cy="540641"/>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06" name="椭圆 105">
            <a:extLst>
              <a:ext uri="{FF2B5EF4-FFF2-40B4-BE49-F238E27FC236}">
                <a16:creationId xmlns:a16="http://schemas.microsoft.com/office/drawing/2014/main" id="{D90DCE81-7D89-4931-871D-9ED8E4B0510A}"/>
              </a:ext>
            </a:extLst>
          </p:cNvPr>
          <p:cNvSpPr/>
          <p:nvPr/>
        </p:nvSpPr>
        <p:spPr>
          <a:xfrm>
            <a:off x="2820641" y="3800115"/>
            <a:ext cx="1714500" cy="54063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07" name="椭圆 106">
            <a:extLst>
              <a:ext uri="{FF2B5EF4-FFF2-40B4-BE49-F238E27FC236}">
                <a16:creationId xmlns:a16="http://schemas.microsoft.com/office/drawing/2014/main" id="{D96FB4F2-3ED2-417E-8D9C-23E845D3F809}"/>
              </a:ext>
            </a:extLst>
          </p:cNvPr>
          <p:cNvSpPr/>
          <p:nvPr/>
        </p:nvSpPr>
        <p:spPr>
          <a:xfrm>
            <a:off x="3400608" y="4373730"/>
            <a:ext cx="1714500" cy="540641"/>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08" name="椭圆 107">
            <a:extLst>
              <a:ext uri="{FF2B5EF4-FFF2-40B4-BE49-F238E27FC236}">
                <a16:creationId xmlns:a16="http://schemas.microsoft.com/office/drawing/2014/main" id="{C819E35B-830A-446A-A4E0-1876E35F108F}"/>
              </a:ext>
            </a:extLst>
          </p:cNvPr>
          <p:cNvSpPr/>
          <p:nvPr/>
        </p:nvSpPr>
        <p:spPr>
          <a:xfrm>
            <a:off x="3862041" y="4837282"/>
            <a:ext cx="1712383" cy="54063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3" name="矩形 32">
            <a:extLst>
              <a:ext uri="{FF2B5EF4-FFF2-40B4-BE49-F238E27FC236}">
                <a16:creationId xmlns:a16="http://schemas.microsoft.com/office/drawing/2014/main" id="{5444369D-4F6D-414A-8E5E-71B8CA82C297}"/>
              </a:ext>
            </a:extLst>
          </p:cNvPr>
          <p:cNvSpPr/>
          <p:nvPr/>
        </p:nvSpPr>
        <p:spPr>
          <a:xfrm>
            <a:off x="2266909" y="2046288"/>
            <a:ext cx="396262" cy="307777"/>
          </a:xfrm>
          <a:prstGeom prst="rect">
            <a:avLst/>
          </a:prstGeom>
        </p:spPr>
        <p:txBody>
          <a:bodyPr wrap="none">
            <a:spAutoFit/>
          </a:bodyP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BA6B02AB-63C2-45B7-98D5-F2E0639AD054}"/>
              </a:ext>
            </a:extLst>
          </p:cNvPr>
          <p:cNvSpPr/>
          <p:nvPr/>
        </p:nvSpPr>
        <p:spPr>
          <a:xfrm>
            <a:off x="3161201" y="2048405"/>
            <a:ext cx="396262" cy="307777"/>
          </a:xfrm>
          <a:prstGeom prst="rect">
            <a:avLst/>
          </a:prstGeom>
        </p:spPr>
        <p:txBody>
          <a:bodyPr wrap="none">
            <a:spAutoFit/>
          </a:bodyP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11</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TextBox 4">
            <a:extLst>
              <a:ext uri="{FF2B5EF4-FFF2-40B4-BE49-F238E27FC236}">
                <a16:creationId xmlns:a16="http://schemas.microsoft.com/office/drawing/2014/main" id="{666CE555-BF1C-4628-B8EA-B2A15FBA7904}"/>
              </a:ext>
            </a:extLst>
          </p:cNvPr>
          <p:cNvSpPr txBox="1"/>
          <p:nvPr/>
        </p:nvSpPr>
        <p:spPr>
          <a:xfrm>
            <a:off x="799220" y="1416115"/>
            <a:ext cx="4036484" cy="468975"/>
          </a:xfrm>
          <a:prstGeom prst="rect">
            <a:avLst/>
          </a:prstGeom>
          <a:noFill/>
        </p:spPr>
        <p:txBody>
          <a:bodyPr>
            <a:spAutoFit/>
          </a:bodyPr>
          <a:lstStyle/>
          <a:p>
            <a:pPr marL="285750" indent="-285750">
              <a:lnSpc>
                <a:spcPct val="150000"/>
              </a:lnSpc>
              <a:buFont typeface="Wingdings" panose="05000000000000000000" pitchFamily="2" charset="2"/>
              <a:buChar char="l"/>
              <a:defRPr/>
            </a:pP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二叉查找树存在的问题：</a:t>
            </a:r>
          </a:p>
        </p:txBody>
      </p:sp>
      <p:grpSp>
        <p:nvGrpSpPr>
          <p:cNvPr id="10" name="组合 9">
            <a:extLst>
              <a:ext uri="{FF2B5EF4-FFF2-40B4-BE49-F238E27FC236}">
                <a16:creationId xmlns:a16="http://schemas.microsoft.com/office/drawing/2014/main" id="{D46B1FB5-A07B-407D-ADCC-A5D347EB3A77}"/>
              </a:ext>
            </a:extLst>
          </p:cNvPr>
          <p:cNvGrpSpPr>
            <a:grpSpLocks/>
          </p:cNvGrpSpPr>
          <p:nvPr/>
        </p:nvGrpSpPr>
        <p:grpSpPr bwMode="auto">
          <a:xfrm>
            <a:off x="4977523" y="3757996"/>
            <a:ext cx="1744133" cy="1497157"/>
            <a:chOff x="659955" y="3285587"/>
            <a:chExt cx="1307950" cy="1200732"/>
          </a:xfrm>
        </p:grpSpPr>
        <p:pic>
          <p:nvPicPr>
            <p:cNvPr id="68636" name="图片 4">
              <a:extLst>
                <a:ext uri="{FF2B5EF4-FFF2-40B4-BE49-F238E27FC236}">
                  <a16:creationId xmlns:a16="http://schemas.microsoft.com/office/drawing/2014/main" id="{6D99672F-99E6-48C1-A6F3-A2B52F0233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flipH="1">
              <a:off x="659955" y="3457012"/>
              <a:ext cx="887709" cy="1029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矩形 34">
              <a:extLst>
                <a:ext uri="{FF2B5EF4-FFF2-40B4-BE49-F238E27FC236}">
                  <a16:creationId xmlns:a16="http://schemas.microsoft.com/office/drawing/2014/main" id="{5A2FFAE3-12A4-434D-8D6C-FC26B050DF63}"/>
                </a:ext>
              </a:extLst>
            </p:cNvPr>
            <p:cNvSpPr/>
            <p:nvPr/>
          </p:nvSpPr>
          <p:spPr>
            <a:xfrm>
              <a:off x="1104404" y="3285587"/>
              <a:ext cx="863501" cy="283196"/>
            </a:xfrm>
            <a:prstGeom prst="rect">
              <a:avLst/>
            </a:prstGeom>
          </p:spPr>
          <p:txBody>
            <a:bodyPr>
              <a:spAutoFit/>
            </a:bodyPr>
            <a:lstStyle/>
            <a:p>
              <a:pPr>
                <a:lnSpc>
                  <a:spcPct val="150000"/>
                </a:lnSpc>
                <a:defRPr/>
              </a:pPr>
              <a:r>
                <a:rPr lang="zh-CN" altLang="en-US" sz="1400" dirty="0">
                  <a:latin typeface="微软雅黑" panose="020B0503020204020204" pitchFamily="34" charset="-122"/>
                  <a:ea typeface="微软雅黑" panose="020B0503020204020204" pitchFamily="34" charset="-122"/>
                </a:rPr>
                <a:t>还有人！</a:t>
              </a:r>
              <a:endParaRPr lang="en-US" altLang="zh-CN" sz="1400" dirty="0">
                <a:latin typeface="微软雅黑" panose="020B0503020204020204" pitchFamily="34" charset="-122"/>
                <a:ea typeface="微软雅黑" panose="020B0503020204020204" pitchFamily="34" charset="-122"/>
              </a:endParaRPr>
            </a:p>
          </p:txBody>
        </p:sp>
      </p:grpSp>
      <p:pic>
        <p:nvPicPr>
          <p:cNvPr id="11" name="图片 10">
            <a:extLst>
              <a:ext uri="{FF2B5EF4-FFF2-40B4-BE49-F238E27FC236}">
                <a16:creationId xmlns:a16="http://schemas.microsoft.com/office/drawing/2014/main" id="{C66D9A3F-690D-4556-A1D2-7B7629DC402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73746" y="1082529"/>
            <a:ext cx="2110316" cy="535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a:extLst>
              <a:ext uri="{FF2B5EF4-FFF2-40B4-BE49-F238E27FC236}">
                <a16:creationId xmlns:a16="http://schemas.microsoft.com/office/drawing/2014/main" id="{F09CFC76-7637-48BF-A78F-14B9FE847369}"/>
              </a:ext>
            </a:extLst>
          </p:cNvPr>
          <p:cNvSpPr txBox="1"/>
          <p:nvPr/>
        </p:nvSpPr>
        <p:spPr>
          <a:xfrm>
            <a:off x="802902" y="2018852"/>
            <a:ext cx="6936514" cy="338554"/>
          </a:xfrm>
          <a:prstGeom prst="rect">
            <a:avLst/>
          </a:prstGeom>
          <a:noFill/>
        </p:spPr>
        <p:txBody>
          <a:bodyPr wrap="none" rtlCol="0">
            <a:spAutoFit/>
          </a:bodyPr>
          <a:lstStyle/>
          <a:p>
            <a:pPr marL="285750" indent="-285750" fontAlgn="auto">
              <a:spcBef>
                <a:spcPts val="0"/>
              </a:spcBef>
              <a:spcAft>
                <a:spcPts val="0"/>
              </a:spcAft>
              <a:buFont typeface="Wingdings" panose="05000000000000000000" pitchFamily="2" charset="2"/>
              <a:buChar char="l"/>
            </a:pP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当数据已经是排好序的，导致查询的性能与单链表一样，查询速度变慢！</a:t>
            </a:r>
          </a:p>
        </p:txBody>
      </p:sp>
      <p:sp>
        <p:nvSpPr>
          <p:cNvPr id="6" name="标题 5">
            <a:extLst>
              <a:ext uri="{FF2B5EF4-FFF2-40B4-BE49-F238E27FC236}">
                <a16:creationId xmlns:a16="http://schemas.microsoft.com/office/drawing/2014/main" id="{73C54082-76BB-546D-24A9-429EE267ECEC}"/>
              </a:ext>
            </a:extLst>
          </p:cNvPr>
          <p:cNvSpPr>
            <a:spLocks noGrp="1"/>
          </p:cNvSpPr>
          <p:nvPr>
            <p:ph type="title"/>
          </p:nvPr>
        </p:nvSpPr>
        <p:spPr/>
        <p:txBody>
          <a:bodyPr/>
          <a:lstStyle/>
          <a:p>
            <a:r>
              <a:rPr lang="en-US" altLang="zh-CN" dirty="0"/>
              <a:t>HashSet</a:t>
            </a:r>
            <a:r>
              <a:rPr lang="zh-CN" altLang="en-US" dirty="0"/>
              <a:t>集合的底层原理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fill="hold" grpId="0" nodeType="clickEffect">
                                  <p:stCondLst>
                                    <p:cond delay="0"/>
                                  </p:stCondLst>
                                  <p:childTnLst>
                                    <p:animMotion origin="layout" path="M 4.16667E-7 -1.11111E-6 L 0.10039 0.18519 " pathEditMode="relative" rAng="0" ptsTypes="AA">
                                      <p:cBhvr>
                                        <p:cTn id="6" dur="1000" fill="hold"/>
                                        <p:tgtEl>
                                          <p:spTgt spid="82"/>
                                        </p:tgtEl>
                                        <p:attrNameLst>
                                          <p:attrName>ppt_x</p:attrName>
                                          <p:attrName>ppt_y</p:attrName>
                                        </p:attrNameLst>
                                      </p:cBhvr>
                                      <p:rCtr x="5013" y="9259"/>
                                    </p:animMotion>
                                  </p:childTnLst>
                                </p:cTn>
                              </p:par>
                            </p:childTnLst>
                          </p:cTn>
                        </p:par>
                        <p:par>
                          <p:cTn id="7" fill="hold" nodeType="afterGroup">
                            <p:stCondLst>
                              <p:cond delay="1000"/>
                            </p:stCondLst>
                            <p:childTnLst>
                              <p:par>
                                <p:cTn id="8" presetID="22" presetClass="entr" presetSubtype="1" fill="hold" nodeType="after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up)">
                                      <p:cBhvr>
                                        <p:cTn id="10" dur="500"/>
                                        <p:tgtEl>
                                          <p:spTgt spid="10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2" presetClass="path" presetSubtype="0" fill="hold" grpId="0" nodeType="clickEffect">
                                  <p:stCondLst>
                                    <p:cond delay="0"/>
                                  </p:stCondLst>
                                  <p:childTnLst>
                                    <p:animMotion origin="layout" path="M 3.95833E-6 -1.11111E-6 L 0.07487 0.18519 " pathEditMode="relative" rAng="0" ptsTypes="AA">
                                      <p:cBhvr>
                                        <p:cTn id="14" dur="1000" fill="hold"/>
                                        <p:tgtEl>
                                          <p:spTgt spid="84"/>
                                        </p:tgtEl>
                                        <p:attrNameLst>
                                          <p:attrName>ppt_x</p:attrName>
                                          <p:attrName>ppt_y</p:attrName>
                                        </p:attrNameLst>
                                      </p:cBhvr>
                                      <p:rCtr x="3737" y="9259"/>
                                    </p:animMotion>
                                  </p:childTnLst>
                                </p:cTn>
                              </p:par>
                              <p:par>
                                <p:cTn id="15" presetID="42" presetClass="path" presetSubtype="0" fill="hold" grpId="0" nodeType="withEffect">
                                  <p:stCondLst>
                                    <p:cond delay="0"/>
                                  </p:stCondLst>
                                  <p:childTnLst>
                                    <p:animMotion origin="layout" path="M -3.54167E-6 -3.33333E-6 L 0.07487 0.18519 " pathEditMode="relative" rAng="0" ptsTypes="AA">
                                      <p:cBhvr>
                                        <p:cTn id="16" dur="1000" fill="hold"/>
                                        <p:tgtEl>
                                          <p:spTgt spid="33"/>
                                        </p:tgtEl>
                                        <p:attrNameLst>
                                          <p:attrName>ppt_x</p:attrName>
                                          <p:attrName>ppt_y</p:attrName>
                                        </p:attrNameLst>
                                      </p:cBhvr>
                                      <p:rCtr x="3737" y="9259"/>
                                    </p:animMotion>
                                  </p:childTnLst>
                                </p:cTn>
                              </p:par>
                            </p:childTnLst>
                          </p:cTn>
                        </p:par>
                      </p:childTnLst>
                    </p:cTn>
                  </p:par>
                  <p:par>
                    <p:cTn id="17" fill="hold" nodeType="clickPar">
                      <p:stCondLst>
                        <p:cond delay="indefinite"/>
                      </p:stCondLst>
                      <p:childTnLst>
                        <p:par>
                          <p:cTn id="18" fill="hold" nodeType="withGroup">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2000"/>
                                        <p:tgtEl>
                                          <p:spTgt spid="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4"/>
                                        </p:tgtEl>
                                        <p:attrNameLst>
                                          <p:attrName>style.visibility</p:attrName>
                                        </p:attrNameLst>
                                      </p:cBhvr>
                                      <p:to>
                                        <p:strVal val="hidden"/>
                                      </p:to>
                                    </p:set>
                                  </p:childTnLst>
                                </p:cTn>
                              </p:par>
                              <p:par>
                                <p:cTn id="26" presetID="42" presetClass="path" presetSubtype="0" fill="hold" grpId="1" nodeType="withEffect">
                                  <p:stCondLst>
                                    <p:cond delay="0"/>
                                  </p:stCondLst>
                                  <p:childTnLst>
                                    <p:animMotion origin="layout" path="M 0.07487 0.18519 L 0.07487 0.26921 " pathEditMode="relative" rAng="0" ptsTypes="AA">
                                      <p:cBhvr>
                                        <p:cTn id="27" dur="1000" fill="hold"/>
                                        <p:tgtEl>
                                          <p:spTgt spid="84"/>
                                        </p:tgtEl>
                                        <p:attrNameLst>
                                          <p:attrName>ppt_x</p:attrName>
                                          <p:attrName>ppt_y</p:attrName>
                                        </p:attrNameLst>
                                      </p:cBhvr>
                                      <p:rCtr x="0" y="4190"/>
                                    </p:animMotion>
                                  </p:childTnLst>
                                </p:cTn>
                              </p:par>
                              <p:par>
                                <p:cTn id="28" presetID="42" presetClass="path" presetSubtype="0" fill="hold" grpId="1" nodeType="withEffect">
                                  <p:stCondLst>
                                    <p:cond delay="0"/>
                                  </p:stCondLst>
                                  <p:childTnLst>
                                    <p:animMotion origin="layout" path="M 0.07487 0.18519 L 0.07487 0.26922 " pathEditMode="relative" rAng="0" ptsTypes="AA">
                                      <p:cBhvr>
                                        <p:cTn id="29" dur="1000" fill="hold"/>
                                        <p:tgtEl>
                                          <p:spTgt spid="33"/>
                                        </p:tgtEl>
                                        <p:attrNameLst>
                                          <p:attrName>ppt_x</p:attrName>
                                          <p:attrName>ppt_y</p:attrName>
                                        </p:attrNameLst>
                                      </p:cBhvr>
                                      <p:rCtr x="0" y="4190"/>
                                    </p:animMotion>
                                  </p:childTnLst>
                                </p:cTn>
                              </p:par>
                            </p:childTnLst>
                          </p:cTn>
                        </p:par>
                        <p:par>
                          <p:cTn id="30" fill="hold" nodeType="afterGroup">
                            <p:stCondLst>
                              <p:cond delay="1000"/>
                            </p:stCondLst>
                            <p:childTnLst>
                              <p:par>
                                <p:cTn id="31" presetID="22" presetClass="entr" presetSubtype="1" fill="hold" nodeType="after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wipe(up)">
                                      <p:cBhvr>
                                        <p:cTn id="33" dur="500"/>
                                        <p:tgtEl>
                                          <p:spTgt spid="10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42" presetClass="path" presetSubtype="0" fill="hold" grpId="0" nodeType="clickEffect">
                                  <p:stCondLst>
                                    <p:cond delay="0"/>
                                  </p:stCondLst>
                                  <p:childTnLst>
                                    <p:animMotion origin="layout" path="M -8.33333E-7 1.85185E-6 L 0.00313 0.18541 " pathEditMode="relative" rAng="0" ptsTypes="AA">
                                      <p:cBhvr>
                                        <p:cTn id="37" dur="1000" fill="hold"/>
                                        <p:tgtEl>
                                          <p:spTgt spid="89"/>
                                        </p:tgtEl>
                                        <p:attrNameLst>
                                          <p:attrName>ppt_x</p:attrName>
                                          <p:attrName>ppt_y</p:attrName>
                                        </p:attrNameLst>
                                      </p:cBhvr>
                                      <p:rCtr x="156" y="9259"/>
                                    </p:animMotion>
                                  </p:childTnLst>
                                </p:cTn>
                              </p:par>
                              <p:par>
                                <p:cTn id="38" presetID="42" presetClass="path" presetSubtype="0" fill="hold" grpId="0" nodeType="withEffect">
                                  <p:stCondLst>
                                    <p:cond delay="0"/>
                                  </p:stCondLst>
                                  <p:childTnLst>
                                    <p:animMotion origin="layout" path="M -8.33333E-7 -4.81481E-6 L 0.00313 0.18542 " pathEditMode="relative" rAng="0" ptsTypes="AA">
                                      <p:cBhvr>
                                        <p:cTn id="39" dur="1000" fill="hold"/>
                                        <p:tgtEl>
                                          <p:spTgt spid="34"/>
                                        </p:tgtEl>
                                        <p:attrNameLst>
                                          <p:attrName>ppt_x</p:attrName>
                                          <p:attrName>ppt_y</p:attrName>
                                        </p:attrNameLst>
                                      </p:cBhvr>
                                      <p:rCtr x="156" y="9259"/>
                                    </p:animMotion>
                                  </p:childTnLst>
                                </p:cTn>
                              </p:par>
                            </p:childTnLst>
                          </p:cTn>
                        </p:par>
                      </p:childTnLst>
                    </p:cTn>
                  </p:par>
                  <p:par>
                    <p:cTn id="40" fill="hold" nodeType="clickPar">
                      <p:stCondLst>
                        <p:cond delay="indefinite"/>
                      </p:stCondLst>
                      <p:childTnLst>
                        <p:par>
                          <p:cTn id="41" fill="hold" nodeType="withGroup">
                            <p:stCondLst>
                              <p:cond delay="0"/>
                            </p:stCondLst>
                            <p:childTnLst>
                              <p:par>
                                <p:cTn id="42" presetID="21" presetClass="entr" presetSubtype="1" fill="hold" grpId="2"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heel(1)">
                                      <p:cBhvr>
                                        <p:cTn id="44" dur="2000"/>
                                        <p:tgtEl>
                                          <p:spTgt spid="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grpId="3" nodeType="clickEffect">
                                  <p:stCondLst>
                                    <p:cond delay="0"/>
                                  </p:stCondLst>
                                  <p:childTnLst>
                                    <p:set>
                                      <p:cBhvr>
                                        <p:cTn id="48" dur="1" fill="hold">
                                          <p:stCondLst>
                                            <p:cond delay="0"/>
                                          </p:stCondLst>
                                        </p:cTn>
                                        <p:tgtEl>
                                          <p:spTgt spid="4"/>
                                        </p:tgtEl>
                                        <p:attrNameLst>
                                          <p:attrName>style.visibility</p:attrName>
                                        </p:attrNameLst>
                                      </p:cBhvr>
                                      <p:to>
                                        <p:strVal val="hidden"/>
                                      </p:to>
                                    </p:set>
                                  </p:childTnLst>
                                </p:cTn>
                              </p:par>
                              <p:par>
                                <p:cTn id="49" presetID="42" presetClass="path" presetSubtype="0" fill="hold" grpId="1" nodeType="withEffect">
                                  <p:stCondLst>
                                    <p:cond delay="0"/>
                                  </p:stCondLst>
                                  <p:childTnLst>
                                    <p:animMotion origin="layout" path="M 0.00313 0.18541 L 0.05039 0.26944 " pathEditMode="relative" rAng="0" ptsTypes="AA">
                                      <p:cBhvr>
                                        <p:cTn id="50" dur="1000" fill="hold"/>
                                        <p:tgtEl>
                                          <p:spTgt spid="89"/>
                                        </p:tgtEl>
                                        <p:attrNameLst>
                                          <p:attrName>ppt_x</p:attrName>
                                          <p:attrName>ppt_y</p:attrName>
                                        </p:attrNameLst>
                                      </p:cBhvr>
                                      <p:rCtr x="2357" y="4190"/>
                                    </p:animMotion>
                                  </p:childTnLst>
                                </p:cTn>
                              </p:par>
                              <p:par>
                                <p:cTn id="51" presetID="42" presetClass="path" presetSubtype="0" fill="hold" grpId="1" nodeType="withEffect">
                                  <p:stCondLst>
                                    <p:cond delay="0"/>
                                  </p:stCondLst>
                                  <p:childTnLst>
                                    <p:animMotion origin="layout" path="M 0.00313 0.18542 L 0.05039 0.26945 " pathEditMode="relative" rAng="0" ptsTypes="AA">
                                      <p:cBhvr>
                                        <p:cTn id="52" dur="1000" fill="hold"/>
                                        <p:tgtEl>
                                          <p:spTgt spid="34"/>
                                        </p:tgtEl>
                                        <p:attrNameLst>
                                          <p:attrName>ppt_x</p:attrName>
                                          <p:attrName>ppt_y</p:attrName>
                                        </p:attrNameLst>
                                      </p:cBhvr>
                                      <p:rCtr x="2357" y="4190"/>
                                    </p:animMotion>
                                  </p:childTnLst>
                                </p:cTn>
                              </p:par>
                            </p:childTnLst>
                          </p:cTn>
                        </p:par>
                        <p:par>
                          <p:cTn id="53" fill="hold" nodeType="afterGroup">
                            <p:stCondLst>
                              <p:cond delay="1000"/>
                            </p:stCondLst>
                            <p:childTnLst>
                              <p:par>
                                <p:cTn id="54" presetID="21" presetClass="entr" presetSubtype="1" fill="hold" grpId="0" nodeType="afterEffect">
                                  <p:stCondLst>
                                    <p:cond delay="0"/>
                                  </p:stCondLst>
                                  <p:childTnLst>
                                    <p:set>
                                      <p:cBhvr>
                                        <p:cTn id="55" dur="1" fill="hold">
                                          <p:stCondLst>
                                            <p:cond delay="0"/>
                                          </p:stCondLst>
                                        </p:cTn>
                                        <p:tgtEl>
                                          <p:spTgt spid="106"/>
                                        </p:tgtEl>
                                        <p:attrNameLst>
                                          <p:attrName>style.visibility</p:attrName>
                                        </p:attrNameLst>
                                      </p:cBhvr>
                                      <p:to>
                                        <p:strVal val="visible"/>
                                      </p:to>
                                    </p:set>
                                    <p:animEffect transition="in" filter="wheel(1)">
                                      <p:cBhvr>
                                        <p:cTn id="56" dur="2000"/>
                                        <p:tgtEl>
                                          <p:spTgt spid="10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06"/>
                                        </p:tgtEl>
                                        <p:attrNameLst>
                                          <p:attrName>style.visibility</p:attrName>
                                        </p:attrNameLst>
                                      </p:cBhvr>
                                      <p:to>
                                        <p:strVal val="hidden"/>
                                      </p:to>
                                    </p:set>
                                  </p:childTnLst>
                                </p:cTn>
                              </p:par>
                            </p:childTnLst>
                          </p:cTn>
                        </p:par>
                        <p:par>
                          <p:cTn id="61" fill="hold" nodeType="afterGroup">
                            <p:stCondLst>
                              <p:cond delay="0"/>
                            </p:stCondLst>
                            <p:childTnLst>
                              <p:par>
                                <p:cTn id="62" presetID="42" presetClass="path" presetSubtype="0" fill="hold" grpId="2" nodeType="afterEffect">
                                  <p:stCondLst>
                                    <p:cond delay="0"/>
                                  </p:stCondLst>
                                  <p:childTnLst>
                                    <p:animMotion origin="layout" path="M 0.05039 0.26944 L 0.05039 0.35347 " pathEditMode="relative" rAng="0" ptsTypes="AA">
                                      <p:cBhvr>
                                        <p:cTn id="63" dur="1000" fill="hold"/>
                                        <p:tgtEl>
                                          <p:spTgt spid="89"/>
                                        </p:tgtEl>
                                        <p:attrNameLst>
                                          <p:attrName>ppt_x</p:attrName>
                                          <p:attrName>ppt_y</p:attrName>
                                        </p:attrNameLst>
                                      </p:cBhvr>
                                      <p:rCtr x="0" y="4190"/>
                                    </p:animMotion>
                                  </p:childTnLst>
                                </p:cTn>
                              </p:par>
                              <p:par>
                                <p:cTn id="64" presetID="42" presetClass="path" presetSubtype="0" fill="hold" grpId="2" nodeType="withEffect">
                                  <p:stCondLst>
                                    <p:cond delay="0"/>
                                  </p:stCondLst>
                                  <p:childTnLst>
                                    <p:animMotion origin="layout" path="M 0.05039 0.26945 L 0.05039 0.35348 " pathEditMode="relative" rAng="0" ptsTypes="AA">
                                      <p:cBhvr>
                                        <p:cTn id="65" dur="1000" fill="hold"/>
                                        <p:tgtEl>
                                          <p:spTgt spid="34"/>
                                        </p:tgtEl>
                                        <p:attrNameLst>
                                          <p:attrName>ppt_x</p:attrName>
                                          <p:attrName>ppt_y</p:attrName>
                                        </p:attrNameLst>
                                      </p:cBhvr>
                                      <p:rCtr x="0" y="4190"/>
                                    </p:animMotion>
                                  </p:childTnLst>
                                </p:cTn>
                              </p:par>
                            </p:childTnLst>
                          </p:cTn>
                        </p:par>
                        <p:par>
                          <p:cTn id="66" fill="hold" nodeType="afterGroup">
                            <p:stCondLst>
                              <p:cond delay="1000"/>
                            </p:stCondLst>
                            <p:childTnLst>
                              <p:par>
                                <p:cTn id="67" presetID="22" presetClass="entr" presetSubtype="1" fill="hold" nodeType="afterEffect">
                                  <p:stCondLst>
                                    <p:cond delay="0"/>
                                  </p:stCondLst>
                                  <p:childTnLst>
                                    <p:set>
                                      <p:cBhvr>
                                        <p:cTn id="68" dur="1" fill="hold">
                                          <p:stCondLst>
                                            <p:cond delay="0"/>
                                          </p:stCondLst>
                                        </p:cTn>
                                        <p:tgtEl>
                                          <p:spTgt spid="104"/>
                                        </p:tgtEl>
                                        <p:attrNameLst>
                                          <p:attrName>style.visibility</p:attrName>
                                        </p:attrNameLst>
                                      </p:cBhvr>
                                      <p:to>
                                        <p:strVal val="visible"/>
                                      </p:to>
                                    </p:set>
                                    <p:animEffect transition="in" filter="wipe(up)">
                                      <p:cBhvr>
                                        <p:cTn id="69" dur="500"/>
                                        <p:tgtEl>
                                          <p:spTgt spid="104"/>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42" presetClass="path" presetSubtype="0" fill="hold" nodeType="clickEffect">
                                  <p:stCondLst>
                                    <p:cond delay="0"/>
                                  </p:stCondLst>
                                  <p:childTnLst>
                                    <p:animMotion origin="layout" path="M -2.70833E-6 2.59259E-6 L -0.06679 0.18889 " pathEditMode="relative" rAng="0" ptsTypes="AA">
                                      <p:cBhvr>
                                        <p:cTn id="73" dur="1000" fill="hold"/>
                                        <p:tgtEl>
                                          <p:spTgt spid="3"/>
                                        </p:tgtEl>
                                        <p:attrNameLst>
                                          <p:attrName>ppt_x</p:attrName>
                                          <p:attrName>ppt_y</p:attrName>
                                        </p:attrNameLst>
                                      </p:cBhvr>
                                      <p:rCtr x="-3346" y="9444"/>
                                    </p:animMotion>
                                  </p:childTnLst>
                                </p:cTn>
                              </p:par>
                            </p:childTnLst>
                          </p:cTn>
                        </p:par>
                      </p:childTnLst>
                    </p:cTn>
                  </p:par>
                  <p:par>
                    <p:cTn id="74" fill="hold" nodeType="clickPar">
                      <p:stCondLst>
                        <p:cond delay="indefinite"/>
                      </p:stCondLst>
                      <p:childTnLst>
                        <p:par>
                          <p:cTn id="75" fill="hold" nodeType="withGroup">
                            <p:stCondLst>
                              <p:cond delay="0"/>
                            </p:stCondLst>
                            <p:childTnLst>
                              <p:par>
                                <p:cTn id="76" presetID="21" presetClass="entr" presetSubtype="1" fill="hold" grpId="4" nodeType="clickEffect">
                                  <p:stCondLst>
                                    <p:cond delay="0"/>
                                  </p:stCondLst>
                                  <p:childTnLst>
                                    <p:set>
                                      <p:cBhvr>
                                        <p:cTn id="77" dur="1" fill="hold">
                                          <p:stCondLst>
                                            <p:cond delay="0"/>
                                          </p:stCondLst>
                                        </p:cTn>
                                        <p:tgtEl>
                                          <p:spTgt spid="4"/>
                                        </p:tgtEl>
                                        <p:attrNameLst>
                                          <p:attrName>style.visibility</p:attrName>
                                        </p:attrNameLst>
                                      </p:cBhvr>
                                      <p:to>
                                        <p:strVal val="visible"/>
                                      </p:to>
                                    </p:set>
                                    <p:animEffect transition="in" filter="wheel(1)">
                                      <p:cBhvr>
                                        <p:cTn id="78" dur="2000"/>
                                        <p:tgtEl>
                                          <p:spTgt spid="4"/>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grpId="5" nodeType="clickEffect">
                                  <p:stCondLst>
                                    <p:cond delay="0"/>
                                  </p:stCondLst>
                                  <p:childTnLst>
                                    <p:set>
                                      <p:cBhvr>
                                        <p:cTn id="82" dur="1" fill="hold">
                                          <p:stCondLst>
                                            <p:cond delay="0"/>
                                          </p:stCondLst>
                                        </p:cTn>
                                        <p:tgtEl>
                                          <p:spTgt spid="4"/>
                                        </p:tgtEl>
                                        <p:attrNameLst>
                                          <p:attrName>style.visibility</p:attrName>
                                        </p:attrNameLst>
                                      </p:cBhvr>
                                      <p:to>
                                        <p:strVal val="hidden"/>
                                      </p:to>
                                    </p:set>
                                  </p:childTnLst>
                                </p:cTn>
                              </p:par>
                            </p:childTnLst>
                          </p:cTn>
                        </p:par>
                        <p:par>
                          <p:cTn id="83" fill="hold" nodeType="afterGroup">
                            <p:stCondLst>
                              <p:cond delay="0"/>
                            </p:stCondLst>
                            <p:childTnLst>
                              <p:par>
                                <p:cTn id="84" presetID="42" presetClass="path" presetSubtype="0" fill="hold" nodeType="afterEffect">
                                  <p:stCondLst>
                                    <p:cond delay="0"/>
                                  </p:stCondLst>
                                  <p:childTnLst>
                                    <p:animMotion origin="layout" path="M -0.06679 0.18889 L -0.01966 0.27291 " pathEditMode="relative" rAng="0" ptsTypes="AA">
                                      <p:cBhvr>
                                        <p:cTn id="85" dur="1000" fill="hold"/>
                                        <p:tgtEl>
                                          <p:spTgt spid="3"/>
                                        </p:tgtEl>
                                        <p:attrNameLst>
                                          <p:attrName>ppt_x</p:attrName>
                                          <p:attrName>ppt_y</p:attrName>
                                        </p:attrNameLst>
                                      </p:cBhvr>
                                      <p:rCtr x="2357" y="4190"/>
                                    </p:animMotion>
                                  </p:childTnLst>
                                </p:cTn>
                              </p:par>
                            </p:childTnLst>
                          </p:cTn>
                        </p:par>
                      </p:childTnLst>
                    </p:cTn>
                  </p:par>
                  <p:par>
                    <p:cTn id="86" fill="hold" nodeType="clickPar">
                      <p:stCondLst>
                        <p:cond delay="indefinite"/>
                      </p:stCondLst>
                      <p:childTnLst>
                        <p:par>
                          <p:cTn id="87" fill="hold" nodeType="withGroup">
                            <p:stCondLst>
                              <p:cond delay="0"/>
                            </p:stCondLst>
                            <p:childTnLst>
                              <p:par>
                                <p:cTn id="88" presetID="21" presetClass="entr" presetSubtype="1" fill="hold" grpId="2" nodeType="clickEffect">
                                  <p:stCondLst>
                                    <p:cond delay="0"/>
                                  </p:stCondLst>
                                  <p:childTnLst>
                                    <p:set>
                                      <p:cBhvr>
                                        <p:cTn id="89" dur="1" fill="hold">
                                          <p:stCondLst>
                                            <p:cond delay="0"/>
                                          </p:stCondLst>
                                        </p:cTn>
                                        <p:tgtEl>
                                          <p:spTgt spid="106"/>
                                        </p:tgtEl>
                                        <p:attrNameLst>
                                          <p:attrName>style.visibility</p:attrName>
                                        </p:attrNameLst>
                                      </p:cBhvr>
                                      <p:to>
                                        <p:strVal val="visible"/>
                                      </p:to>
                                    </p:set>
                                    <p:animEffect transition="in" filter="wheel(1)">
                                      <p:cBhvr>
                                        <p:cTn id="90" dur="2000"/>
                                        <p:tgtEl>
                                          <p:spTgt spid="106"/>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xit" presetSubtype="0" fill="hold" grpId="3" nodeType="clickEffect">
                                  <p:stCondLst>
                                    <p:cond delay="0"/>
                                  </p:stCondLst>
                                  <p:childTnLst>
                                    <p:set>
                                      <p:cBhvr>
                                        <p:cTn id="94" dur="1" fill="hold">
                                          <p:stCondLst>
                                            <p:cond delay="0"/>
                                          </p:stCondLst>
                                        </p:cTn>
                                        <p:tgtEl>
                                          <p:spTgt spid="106"/>
                                        </p:tgtEl>
                                        <p:attrNameLst>
                                          <p:attrName>style.visibility</p:attrName>
                                        </p:attrNameLst>
                                      </p:cBhvr>
                                      <p:to>
                                        <p:strVal val="hidden"/>
                                      </p:to>
                                    </p:set>
                                  </p:childTnLst>
                                </p:cTn>
                              </p:par>
                            </p:childTnLst>
                          </p:cTn>
                        </p:par>
                        <p:par>
                          <p:cTn id="95" fill="hold" nodeType="afterGroup">
                            <p:stCondLst>
                              <p:cond delay="0"/>
                            </p:stCondLst>
                            <p:childTnLst>
                              <p:par>
                                <p:cTn id="96" presetID="42" presetClass="path" presetSubtype="0" fill="hold" nodeType="afterEffect">
                                  <p:stCondLst>
                                    <p:cond delay="0"/>
                                  </p:stCondLst>
                                  <p:childTnLst>
                                    <p:animMotion origin="layout" path="M -0.01966 0.27291 L 0.02761 0.35671 " pathEditMode="relative" rAng="0" ptsTypes="AA">
                                      <p:cBhvr>
                                        <p:cTn id="97" dur="1000" fill="hold"/>
                                        <p:tgtEl>
                                          <p:spTgt spid="3"/>
                                        </p:tgtEl>
                                        <p:attrNameLst>
                                          <p:attrName>ppt_x</p:attrName>
                                          <p:attrName>ppt_y</p:attrName>
                                        </p:attrNameLst>
                                      </p:cBhvr>
                                      <p:rCtr x="2357" y="4190"/>
                                    </p:animMotion>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nodeType="clickEffect">
                                  <p:stCondLst>
                                    <p:cond delay="0"/>
                                  </p:stCondLst>
                                  <p:childTnLst>
                                    <p:set>
                                      <p:cBhvr>
                                        <p:cTn id="101" dur="1" fill="hold">
                                          <p:stCondLst>
                                            <p:cond delay="0"/>
                                          </p:stCondLst>
                                        </p:cTn>
                                        <p:tgtEl>
                                          <p:spTgt spid="10"/>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xit" presetSubtype="0" fill="hold" nodeType="clickEffect">
                                  <p:stCondLst>
                                    <p:cond delay="0"/>
                                  </p:stCondLst>
                                  <p:childTnLst>
                                    <p:set>
                                      <p:cBhvr>
                                        <p:cTn id="105" dur="1" fill="hold">
                                          <p:stCondLst>
                                            <p:cond delay="0"/>
                                          </p:stCondLst>
                                        </p:cTn>
                                        <p:tgtEl>
                                          <p:spTgt spid="10"/>
                                        </p:tgtEl>
                                        <p:attrNameLst>
                                          <p:attrName>style.visibility</p:attrName>
                                        </p:attrNameLst>
                                      </p:cBhvr>
                                      <p:to>
                                        <p:strVal val="hidden"/>
                                      </p:to>
                                    </p:set>
                                  </p:childTnLst>
                                </p:cTn>
                              </p:par>
                            </p:childTnLst>
                          </p:cTn>
                        </p:par>
                        <p:par>
                          <p:cTn id="106" fill="hold" nodeType="afterGroup">
                            <p:stCondLst>
                              <p:cond delay="0"/>
                            </p:stCondLst>
                            <p:childTnLst>
                              <p:par>
                                <p:cTn id="107" presetID="21" presetClass="entr" presetSubtype="1" fill="hold" grpId="0" nodeType="afterEffect">
                                  <p:stCondLst>
                                    <p:cond delay="0"/>
                                  </p:stCondLst>
                                  <p:childTnLst>
                                    <p:set>
                                      <p:cBhvr>
                                        <p:cTn id="108" dur="1" fill="hold">
                                          <p:stCondLst>
                                            <p:cond delay="0"/>
                                          </p:stCondLst>
                                        </p:cTn>
                                        <p:tgtEl>
                                          <p:spTgt spid="107"/>
                                        </p:tgtEl>
                                        <p:attrNameLst>
                                          <p:attrName>style.visibility</p:attrName>
                                        </p:attrNameLst>
                                      </p:cBhvr>
                                      <p:to>
                                        <p:strVal val="visible"/>
                                      </p:to>
                                    </p:set>
                                    <p:animEffect transition="in" filter="wheel(1)">
                                      <p:cBhvr>
                                        <p:cTn id="109" dur="2000"/>
                                        <p:tgtEl>
                                          <p:spTgt spid="107"/>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107"/>
                                        </p:tgtEl>
                                        <p:attrNameLst>
                                          <p:attrName>style.visibility</p:attrName>
                                        </p:attrNameLst>
                                      </p:cBhvr>
                                      <p:to>
                                        <p:strVal val="hidden"/>
                                      </p:to>
                                    </p:set>
                                  </p:childTnLst>
                                </p:cTn>
                              </p:par>
                            </p:childTnLst>
                          </p:cTn>
                        </p:par>
                        <p:par>
                          <p:cTn id="114" fill="hold" nodeType="afterGroup">
                            <p:stCondLst>
                              <p:cond delay="0"/>
                            </p:stCondLst>
                            <p:childTnLst>
                              <p:par>
                                <p:cTn id="115" presetID="42" presetClass="path" presetSubtype="0" fill="hold" nodeType="afterEffect">
                                  <p:stCondLst>
                                    <p:cond delay="0"/>
                                  </p:stCondLst>
                                  <p:childTnLst>
                                    <p:animMotion origin="layout" path="M 0.02761 0.35671 L 0.02761 0.42685 " pathEditMode="relative" rAng="0" ptsTypes="AA">
                                      <p:cBhvr>
                                        <p:cTn id="116" dur="1000" fill="hold"/>
                                        <p:tgtEl>
                                          <p:spTgt spid="3"/>
                                        </p:tgtEl>
                                        <p:attrNameLst>
                                          <p:attrName>ppt_x</p:attrName>
                                          <p:attrName>ppt_y</p:attrName>
                                        </p:attrNameLst>
                                      </p:cBhvr>
                                      <p:rCtr x="0" y="3495"/>
                                    </p:animMotion>
                                  </p:childTnLst>
                                </p:cTn>
                              </p:par>
                            </p:childTnLst>
                          </p:cTn>
                        </p:par>
                        <p:par>
                          <p:cTn id="117" fill="hold" nodeType="afterGroup">
                            <p:stCondLst>
                              <p:cond delay="1000"/>
                            </p:stCondLst>
                            <p:childTnLst>
                              <p:par>
                                <p:cTn id="118" presetID="22" presetClass="entr" presetSubtype="1" fill="hold" nodeType="afterEffect">
                                  <p:stCondLst>
                                    <p:cond delay="0"/>
                                  </p:stCondLst>
                                  <p:childTnLst>
                                    <p:set>
                                      <p:cBhvr>
                                        <p:cTn id="119" dur="1" fill="hold">
                                          <p:stCondLst>
                                            <p:cond delay="0"/>
                                          </p:stCondLst>
                                        </p:cTn>
                                        <p:tgtEl>
                                          <p:spTgt spid="105"/>
                                        </p:tgtEl>
                                        <p:attrNameLst>
                                          <p:attrName>style.visibility</p:attrName>
                                        </p:attrNameLst>
                                      </p:cBhvr>
                                      <p:to>
                                        <p:strVal val="visible"/>
                                      </p:to>
                                    </p:set>
                                    <p:animEffect transition="in" filter="wipe(up)">
                                      <p:cBhvr>
                                        <p:cTn id="120" dur="500"/>
                                        <p:tgtEl>
                                          <p:spTgt spid="105"/>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42" presetClass="path" presetSubtype="0" fill="hold" nodeType="clickEffect">
                                  <p:stCondLst>
                                    <p:cond delay="0"/>
                                  </p:stCondLst>
                                  <p:childTnLst>
                                    <p:animMotion origin="layout" path="M 3.95833E-6 2.59259E-6 L -0.13763 0.18889 " pathEditMode="relative" rAng="0" ptsTypes="AA">
                                      <p:cBhvr>
                                        <p:cTn id="124" dur="1000" fill="hold"/>
                                        <p:tgtEl>
                                          <p:spTgt spid="2"/>
                                        </p:tgtEl>
                                        <p:attrNameLst>
                                          <p:attrName>ppt_x</p:attrName>
                                          <p:attrName>ppt_y</p:attrName>
                                        </p:attrNameLst>
                                      </p:cBhvr>
                                      <p:rCtr x="-6888" y="9444"/>
                                    </p:animMotion>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1" presetClass="entr" presetSubtype="1" fill="hold" grpId="6" nodeType="clickEffect">
                                  <p:stCondLst>
                                    <p:cond delay="0"/>
                                  </p:stCondLst>
                                  <p:childTnLst>
                                    <p:set>
                                      <p:cBhvr>
                                        <p:cTn id="128" dur="1" fill="hold">
                                          <p:stCondLst>
                                            <p:cond delay="0"/>
                                          </p:stCondLst>
                                        </p:cTn>
                                        <p:tgtEl>
                                          <p:spTgt spid="4"/>
                                        </p:tgtEl>
                                        <p:attrNameLst>
                                          <p:attrName>style.visibility</p:attrName>
                                        </p:attrNameLst>
                                      </p:cBhvr>
                                      <p:to>
                                        <p:strVal val="visible"/>
                                      </p:to>
                                    </p:set>
                                    <p:animEffect transition="in" filter="wheel(1)">
                                      <p:cBhvr>
                                        <p:cTn id="129" dur="2000"/>
                                        <p:tgtEl>
                                          <p:spTgt spid="4"/>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1" presetClass="exit" presetSubtype="0" fill="hold" grpId="7" nodeType="clickEffect">
                                  <p:stCondLst>
                                    <p:cond delay="0"/>
                                  </p:stCondLst>
                                  <p:childTnLst>
                                    <p:set>
                                      <p:cBhvr>
                                        <p:cTn id="133" dur="1" fill="hold">
                                          <p:stCondLst>
                                            <p:cond delay="0"/>
                                          </p:stCondLst>
                                        </p:cTn>
                                        <p:tgtEl>
                                          <p:spTgt spid="4"/>
                                        </p:tgtEl>
                                        <p:attrNameLst>
                                          <p:attrName>style.visibility</p:attrName>
                                        </p:attrNameLst>
                                      </p:cBhvr>
                                      <p:to>
                                        <p:strVal val="hidden"/>
                                      </p:to>
                                    </p:set>
                                  </p:childTnLst>
                                </p:cTn>
                              </p:par>
                            </p:childTnLst>
                          </p:cTn>
                        </p:par>
                        <p:par>
                          <p:cTn id="134" fill="hold" nodeType="afterGroup">
                            <p:stCondLst>
                              <p:cond delay="0"/>
                            </p:stCondLst>
                            <p:childTnLst>
                              <p:par>
                                <p:cTn id="135" presetID="42" presetClass="path" presetSubtype="0" fill="hold" nodeType="afterEffect">
                                  <p:stCondLst>
                                    <p:cond delay="0"/>
                                  </p:stCondLst>
                                  <p:childTnLst>
                                    <p:animMotion origin="layout" path="M -0.13763 0.18889 L -0.0905 0.27291 " pathEditMode="relative" rAng="0" ptsTypes="AA">
                                      <p:cBhvr>
                                        <p:cTn id="136" dur="1000" fill="hold"/>
                                        <p:tgtEl>
                                          <p:spTgt spid="2"/>
                                        </p:tgtEl>
                                        <p:attrNameLst>
                                          <p:attrName>ppt_x</p:attrName>
                                          <p:attrName>ppt_y</p:attrName>
                                        </p:attrNameLst>
                                      </p:cBhvr>
                                      <p:rCtr x="2357" y="4190"/>
                                    </p:animMotion>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1" presetClass="entr" presetSubtype="1" fill="hold" grpId="4" nodeType="clickEffect">
                                  <p:stCondLst>
                                    <p:cond delay="0"/>
                                  </p:stCondLst>
                                  <p:childTnLst>
                                    <p:set>
                                      <p:cBhvr>
                                        <p:cTn id="140" dur="1" fill="hold">
                                          <p:stCondLst>
                                            <p:cond delay="0"/>
                                          </p:stCondLst>
                                        </p:cTn>
                                        <p:tgtEl>
                                          <p:spTgt spid="106"/>
                                        </p:tgtEl>
                                        <p:attrNameLst>
                                          <p:attrName>style.visibility</p:attrName>
                                        </p:attrNameLst>
                                      </p:cBhvr>
                                      <p:to>
                                        <p:strVal val="visible"/>
                                      </p:to>
                                    </p:set>
                                    <p:animEffect transition="in" filter="wheel(1)">
                                      <p:cBhvr>
                                        <p:cTn id="141" dur="2000"/>
                                        <p:tgtEl>
                                          <p:spTgt spid="106"/>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 presetClass="exit" presetSubtype="0" fill="hold" grpId="5" nodeType="clickEffect">
                                  <p:stCondLst>
                                    <p:cond delay="0"/>
                                  </p:stCondLst>
                                  <p:childTnLst>
                                    <p:set>
                                      <p:cBhvr>
                                        <p:cTn id="145" dur="1" fill="hold">
                                          <p:stCondLst>
                                            <p:cond delay="0"/>
                                          </p:stCondLst>
                                        </p:cTn>
                                        <p:tgtEl>
                                          <p:spTgt spid="106"/>
                                        </p:tgtEl>
                                        <p:attrNameLst>
                                          <p:attrName>style.visibility</p:attrName>
                                        </p:attrNameLst>
                                      </p:cBhvr>
                                      <p:to>
                                        <p:strVal val="hidden"/>
                                      </p:to>
                                    </p:set>
                                  </p:childTnLst>
                                </p:cTn>
                              </p:par>
                            </p:childTnLst>
                          </p:cTn>
                        </p:par>
                        <p:par>
                          <p:cTn id="146" fill="hold" nodeType="afterGroup">
                            <p:stCondLst>
                              <p:cond delay="0"/>
                            </p:stCondLst>
                            <p:childTnLst>
                              <p:par>
                                <p:cTn id="147" presetID="42" presetClass="path" presetSubtype="0" fill="hold" nodeType="afterEffect">
                                  <p:stCondLst>
                                    <p:cond delay="0"/>
                                  </p:stCondLst>
                                  <p:childTnLst>
                                    <p:animMotion origin="layout" path="M -0.0905 0.27291 L -0.04323 0.35671 " pathEditMode="relative" rAng="0" ptsTypes="AA">
                                      <p:cBhvr>
                                        <p:cTn id="148" dur="1000" fill="hold"/>
                                        <p:tgtEl>
                                          <p:spTgt spid="2"/>
                                        </p:tgtEl>
                                        <p:attrNameLst>
                                          <p:attrName>ppt_x</p:attrName>
                                          <p:attrName>ppt_y</p:attrName>
                                        </p:attrNameLst>
                                      </p:cBhvr>
                                      <p:rCtr x="2357" y="4190"/>
                                    </p:animMotion>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1" presetClass="entr" presetSubtype="1" fill="hold" grpId="2" nodeType="clickEffect">
                                  <p:stCondLst>
                                    <p:cond delay="0"/>
                                  </p:stCondLst>
                                  <p:childTnLst>
                                    <p:set>
                                      <p:cBhvr>
                                        <p:cTn id="152" dur="1" fill="hold">
                                          <p:stCondLst>
                                            <p:cond delay="0"/>
                                          </p:stCondLst>
                                        </p:cTn>
                                        <p:tgtEl>
                                          <p:spTgt spid="107"/>
                                        </p:tgtEl>
                                        <p:attrNameLst>
                                          <p:attrName>style.visibility</p:attrName>
                                        </p:attrNameLst>
                                      </p:cBhvr>
                                      <p:to>
                                        <p:strVal val="visible"/>
                                      </p:to>
                                    </p:set>
                                    <p:animEffect transition="in" filter="wheel(1)">
                                      <p:cBhvr>
                                        <p:cTn id="153" dur="2000"/>
                                        <p:tgtEl>
                                          <p:spTgt spid="107"/>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 presetClass="exit" presetSubtype="0" fill="hold" grpId="3" nodeType="clickEffect">
                                  <p:stCondLst>
                                    <p:cond delay="0"/>
                                  </p:stCondLst>
                                  <p:childTnLst>
                                    <p:set>
                                      <p:cBhvr>
                                        <p:cTn id="157" dur="1" fill="hold">
                                          <p:stCondLst>
                                            <p:cond delay="0"/>
                                          </p:stCondLst>
                                        </p:cTn>
                                        <p:tgtEl>
                                          <p:spTgt spid="107"/>
                                        </p:tgtEl>
                                        <p:attrNameLst>
                                          <p:attrName>style.visibility</p:attrName>
                                        </p:attrNameLst>
                                      </p:cBhvr>
                                      <p:to>
                                        <p:strVal val="hidden"/>
                                      </p:to>
                                    </p:set>
                                  </p:childTnLst>
                                </p:cTn>
                              </p:par>
                            </p:childTnLst>
                          </p:cTn>
                        </p:par>
                        <p:par>
                          <p:cTn id="158" fill="hold" nodeType="afterGroup">
                            <p:stCondLst>
                              <p:cond delay="0"/>
                            </p:stCondLst>
                            <p:childTnLst>
                              <p:par>
                                <p:cTn id="159" presetID="42" presetClass="path" presetSubtype="0" fill="hold" nodeType="afterEffect">
                                  <p:stCondLst>
                                    <p:cond delay="0"/>
                                  </p:stCondLst>
                                  <p:childTnLst>
                                    <p:animMotion origin="layout" path="M -0.04323 0.35671 L 0.00403 0.42685 " pathEditMode="relative" rAng="0" ptsTypes="AA">
                                      <p:cBhvr>
                                        <p:cTn id="160" dur="1000" fill="hold"/>
                                        <p:tgtEl>
                                          <p:spTgt spid="2"/>
                                        </p:tgtEl>
                                        <p:attrNameLst>
                                          <p:attrName>ppt_x</p:attrName>
                                          <p:attrName>ppt_y</p:attrName>
                                        </p:attrNameLst>
                                      </p:cBhvr>
                                      <p:rCtr x="2357" y="3495"/>
                                    </p:animMotion>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1" presetClass="entr" presetSubtype="1" fill="hold" grpId="0" nodeType="clickEffect">
                                  <p:stCondLst>
                                    <p:cond delay="0"/>
                                  </p:stCondLst>
                                  <p:childTnLst>
                                    <p:set>
                                      <p:cBhvr>
                                        <p:cTn id="164" dur="1" fill="hold">
                                          <p:stCondLst>
                                            <p:cond delay="0"/>
                                          </p:stCondLst>
                                        </p:cTn>
                                        <p:tgtEl>
                                          <p:spTgt spid="108"/>
                                        </p:tgtEl>
                                        <p:attrNameLst>
                                          <p:attrName>style.visibility</p:attrName>
                                        </p:attrNameLst>
                                      </p:cBhvr>
                                      <p:to>
                                        <p:strVal val="visible"/>
                                      </p:to>
                                    </p:set>
                                    <p:animEffect transition="in" filter="wheel(1)">
                                      <p:cBhvr>
                                        <p:cTn id="165" dur="2000"/>
                                        <p:tgtEl>
                                          <p:spTgt spid="108"/>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108"/>
                                        </p:tgtEl>
                                        <p:attrNameLst>
                                          <p:attrName>style.visibility</p:attrName>
                                        </p:attrNameLst>
                                      </p:cBhvr>
                                      <p:to>
                                        <p:strVal val="hidden"/>
                                      </p:to>
                                    </p:set>
                                  </p:childTnLst>
                                </p:cTn>
                              </p:par>
                            </p:childTnLst>
                          </p:cTn>
                        </p:par>
                        <p:par>
                          <p:cTn id="170" fill="hold" nodeType="afterGroup">
                            <p:stCondLst>
                              <p:cond delay="0"/>
                            </p:stCondLst>
                            <p:childTnLst>
                              <p:par>
                                <p:cTn id="171" presetID="42" presetClass="path" presetSubtype="0" fill="hold" nodeType="afterEffect">
                                  <p:stCondLst>
                                    <p:cond delay="0"/>
                                  </p:stCondLst>
                                  <p:childTnLst>
                                    <p:animMotion origin="layout" path="M 0.00403 0.42685 L 0.00403 0.51088 " pathEditMode="relative" rAng="0" ptsTypes="AA">
                                      <p:cBhvr>
                                        <p:cTn id="172" dur="1000" fill="hold"/>
                                        <p:tgtEl>
                                          <p:spTgt spid="2"/>
                                        </p:tgtEl>
                                        <p:attrNameLst>
                                          <p:attrName>ppt_x</p:attrName>
                                          <p:attrName>ppt_y</p:attrName>
                                        </p:attrNameLst>
                                      </p:cBhvr>
                                      <p:rCtr x="0" y="4190"/>
                                    </p:animMotion>
                                  </p:childTnLst>
                                </p:cTn>
                              </p:par>
                            </p:childTnLst>
                          </p:cTn>
                        </p:par>
                      </p:childTnLst>
                    </p:cTn>
                  </p:par>
                  <p:par>
                    <p:cTn id="173" fill="hold" nodeType="clickPar">
                      <p:stCondLst>
                        <p:cond delay="indefinite"/>
                      </p:stCondLst>
                      <p:childTnLst>
                        <p:par>
                          <p:cTn id="174" fill="hold" nodeType="withGroup">
                            <p:stCondLst>
                              <p:cond delay="0"/>
                            </p:stCondLst>
                            <p:childTnLst>
                              <p:par>
                                <p:cTn id="175" presetID="1" presetClass="entr" presetSubtype="0" fill="hold" nodeType="clickEffect">
                                  <p:stCondLst>
                                    <p:cond delay="0"/>
                                  </p:stCondLst>
                                  <p:childTnLst>
                                    <p:set>
                                      <p:cBhvr>
                                        <p:cTn id="176" dur="1" fill="hold">
                                          <p:stCondLst>
                                            <p:cond delay="0"/>
                                          </p:stCondLst>
                                        </p:cTn>
                                        <p:tgtEl>
                                          <p:spTgt spid="11"/>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grpId="0" nodeType="clickEffect">
                                  <p:stCondLst>
                                    <p:cond delay="0"/>
                                  </p:stCondLst>
                                  <p:childTnLst>
                                    <p:set>
                                      <p:cBhvr>
                                        <p:cTn id="180" dur="1" fill="hold">
                                          <p:stCondLst>
                                            <p:cond delay="0"/>
                                          </p:stCondLst>
                                        </p:cTn>
                                        <p:tgtEl>
                                          <p:spTgt spid="17"/>
                                        </p:tgtEl>
                                        <p:attrNameLst>
                                          <p:attrName>style.visibility</p:attrName>
                                        </p:attrNameLst>
                                      </p:cBhvr>
                                      <p:to>
                                        <p:strVal val="visible"/>
                                      </p:to>
                                    </p:set>
                                    <p:anim calcmode="lin" valueType="num">
                                      <p:cBhvr additive="base">
                                        <p:cTn id="181" dur="500" fill="hold"/>
                                        <p:tgtEl>
                                          <p:spTgt spid="17"/>
                                        </p:tgtEl>
                                        <p:attrNameLst>
                                          <p:attrName>ppt_x</p:attrName>
                                        </p:attrNameLst>
                                      </p:cBhvr>
                                      <p:tavLst>
                                        <p:tav tm="0">
                                          <p:val>
                                            <p:strVal val="#ppt_x"/>
                                          </p:val>
                                        </p:tav>
                                        <p:tav tm="100000">
                                          <p:val>
                                            <p:strVal val="#ppt_x"/>
                                          </p:val>
                                        </p:tav>
                                      </p:tavLst>
                                    </p:anim>
                                    <p:anim calcmode="lin" valueType="num">
                                      <p:cBhvr additive="base">
                                        <p:cTn id="18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4" grpId="0" animBg="1"/>
      <p:bldP spid="84" grpId="1" animBg="1"/>
      <p:bldP spid="89" grpId="0" animBg="1"/>
      <p:bldP spid="89" grpId="1" animBg="1"/>
      <p:bldP spid="89" grpId="2" animBg="1"/>
      <p:bldP spid="4" grpId="0" animBg="1"/>
      <p:bldP spid="4" grpId="1" animBg="1"/>
      <p:bldP spid="4" grpId="2" animBg="1"/>
      <p:bldP spid="4" grpId="3" animBg="1"/>
      <p:bldP spid="4" grpId="4" animBg="1"/>
      <p:bldP spid="4" grpId="5" animBg="1"/>
      <p:bldP spid="4" grpId="6" animBg="1"/>
      <p:bldP spid="4" grpId="7" animBg="1"/>
      <p:bldP spid="106" grpId="0" animBg="1"/>
      <p:bldP spid="106" grpId="1" animBg="1"/>
      <p:bldP spid="106" grpId="2" animBg="1"/>
      <p:bldP spid="106" grpId="3" animBg="1"/>
      <p:bldP spid="106" grpId="4" animBg="1"/>
      <p:bldP spid="106" grpId="5" animBg="1"/>
      <p:bldP spid="107" grpId="0" animBg="1"/>
      <p:bldP spid="107" grpId="1" animBg="1"/>
      <p:bldP spid="107" grpId="2" animBg="1"/>
      <p:bldP spid="107" grpId="3" animBg="1"/>
      <p:bldP spid="108" grpId="0" animBg="1"/>
      <p:bldP spid="108" grpId="1" animBg="1"/>
      <p:bldP spid="33" grpId="0"/>
      <p:bldP spid="33" grpId="1"/>
      <p:bldP spid="34" grpId="0"/>
      <p:bldP spid="34" grpId="1"/>
      <p:bldP spid="34" grpId="2"/>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167EB349-9384-4826-B705-87B70D9A04C3}"/>
              </a:ext>
            </a:extLst>
          </p:cNvPr>
          <p:cNvSpPr txBox="1"/>
          <p:nvPr/>
        </p:nvSpPr>
        <p:spPr>
          <a:xfrm>
            <a:off x="876810" y="1545424"/>
            <a:ext cx="7662333" cy="468975"/>
          </a:xfrm>
          <a:prstGeom prst="rect">
            <a:avLst/>
          </a:prstGeom>
          <a:noFill/>
        </p:spPr>
        <p:txBody>
          <a:bodyPr>
            <a:spAutoFit/>
          </a:bodyPr>
          <a:lstStyle/>
          <a:p>
            <a:pPr>
              <a:lnSpc>
                <a:spcPct val="150000"/>
              </a:lnSpc>
              <a:defRPr/>
            </a:pP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平衡二叉树</a:t>
            </a:r>
          </a:p>
        </p:txBody>
      </p:sp>
      <p:sp>
        <p:nvSpPr>
          <p:cNvPr id="48" name="椭圆 47">
            <a:extLst>
              <a:ext uri="{FF2B5EF4-FFF2-40B4-BE49-F238E27FC236}">
                <a16:creationId xmlns:a16="http://schemas.microsoft.com/office/drawing/2014/main" id="{653B84FE-2B3F-4B03-B99F-2FE2BBAE5BBF}"/>
              </a:ext>
            </a:extLst>
          </p:cNvPr>
          <p:cNvSpPr/>
          <p:nvPr/>
        </p:nvSpPr>
        <p:spPr>
          <a:xfrm>
            <a:off x="1827850" y="3300634"/>
            <a:ext cx="480484" cy="48048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7</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2" name="椭圆 51">
            <a:extLst>
              <a:ext uri="{FF2B5EF4-FFF2-40B4-BE49-F238E27FC236}">
                <a16:creationId xmlns:a16="http://schemas.microsoft.com/office/drawing/2014/main" id="{EE156C76-383B-4CA0-A21E-8A8182B6C256}"/>
              </a:ext>
            </a:extLst>
          </p:cNvPr>
          <p:cNvSpPr/>
          <p:nvPr/>
        </p:nvSpPr>
        <p:spPr>
          <a:xfrm>
            <a:off x="2378183" y="3857318"/>
            <a:ext cx="480484"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54" name="直接箭头连接符 53">
            <a:extLst>
              <a:ext uri="{FF2B5EF4-FFF2-40B4-BE49-F238E27FC236}">
                <a16:creationId xmlns:a16="http://schemas.microsoft.com/office/drawing/2014/main" id="{09D345AC-BC24-4F56-AD90-3AD5408D7A0E}"/>
              </a:ext>
            </a:extLst>
          </p:cNvPr>
          <p:cNvCxnSpPr>
            <a:stCxn id="48" idx="5"/>
            <a:endCxn id="52" idx="1"/>
          </p:cNvCxnSpPr>
          <p:nvPr/>
        </p:nvCxnSpPr>
        <p:spPr>
          <a:xfrm>
            <a:off x="2236366" y="3711268"/>
            <a:ext cx="211667"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椭圆 60">
            <a:extLst>
              <a:ext uri="{FF2B5EF4-FFF2-40B4-BE49-F238E27FC236}">
                <a16:creationId xmlns:a16="http://schemas.microsoft.com/office/drawing/2014/main" id="{7BD9E53D-8CD1-440B-A5AF-938289508B13}"/>
              </a:ext>
            </a:extLst>
          </p:cNvPr>
          <p:cNvSpPr/>
          <p:nvPr/>
        </p:nvSpPr>
        <p:spPr>
          <a:xfrm>
            <a:off x="2941216" y="4390718"/>
            <a:ext cx="480484"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62" name="直接箭头连接符 61">
            <a:extLst>
              <a:ext uri="{FF2B5EF4-FFF2-40B4-BE49-F238E27FC236}">
                <a16:creationId xmlns:a16="http://schemas.microsoft.com/office/drawing/2014/main" id="{EE76E4CB-8881-45A3-B357-65B73B366F32}"/>
              </a:ext>
            </a:extLst>
          </p:cNvPr>
          <p:cNvCxnSpPr>
            <a:endCxn id="61" idx="1"/>
          </p:cNvCxnSpPr>
          <p:nvPr/>
        </p:nvCxnSpPr>
        <p:spPr>
          <a:xfrm>
            <a:off x="2799400" y="4242551"/>
            <a:ext cx="211667" cy="2180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2" name="椭圆 81">
            <a:extLst>
              <a:ext uri="{FF2B5EF4-FFF2-40B4-BE49-F238E27FC236}">
                <a16:creationId xmlns:a16="http://schemas.microsoft.com/office/drawing/2014/main" id="{DB37366F-C9C6-4939-8492-E967094F9E35}"/>
              </a:ext>
            </a:extLst>
          </p:cNvPr>
          <p:cNvSpPr/>
          <p:nvPr/>
        </p:nvSpPr>
        <p:spPr>
          <a:xfrm>
            <a:off x="3516950" y="4949518"/>
            <a:ext cx="480484"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84" name="直接箭头连接符 83">
            <a:extLst>
              <a:ext uri="{FF2B5EF4-FFF2-40B4-BE49-F238E27FC236}">
                <a16:creationId xmlns:a16="http://schemas.microsoft.com/office/drawing/2014/main" id="{C44EBE6F-5400-4523-B9FE-CF51F3907057}"/>
              </a:ext>
            </a:extLst>
          </p:cNvPr>
          <p:cNvCxnSpPr>
            <a:endCxn id="82" idx="1"/>
          </p:cNvCxnSpPr>
          <p:nvPr/>
        </p:nvCxnSpPr>
        <p:spPr>
          <a:xfrm>
            <a:off x="3375133" y="4803468"/>
            <a:ext cx="211667"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7DA97209-C787-4C52-AE2A-592F104E809B}"/>
              </a:ext>
            </a:extLst>
          </p:cNvPr>
          <p:cNvSpPr/>
          <p:nvPr/>
        </p:nvSpPr>
        <p:spPr>
          <a:xfrm>
            <a:off x="3546360" y="5034185"/>
            <a:ext cx="396262" cy="307777"/>
          </a:xfrm>
          <a:prstGeom prst="rect">
            <a:avLst/>
          </a:prstGeom>
        </p:spPr>
        <p:txBody>
          <a:bodyPr wrap="none">
            <a:spAutoFit/>
          </a:bodyP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12</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1" name="椭圆 90">
            <a:extLst>
              <a:ext uri="{FF2B5EF4-FFF2-40B4-BE49-F238E27FC236}">
                <a16:creationId xmlns:a16="http://schemas.microsoft.com/office/drawing/2014/main" id="{ED9C4A28-FA4D-4B4C-BB4D-2852CBDB4BC8}"/>
              </a:ext>
            </a:extLst>
          </p:cNvPr>
          <p:cNvSpPr/>
          <p:nvPr/>
        </p:nvSpPr>
        <p:spPr>
          <a:xfrm>
            <a:off x="4099033" y="5516784"/>
            <a:ext cx="480483"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93" name="直接箭头连接符 92">
            <a:extLst>
              <a:ext uri="{FF2B5EF4-FFF2-40B4-BE49-F238E27FC236}">
                <a16:creationId xmlns:a16="http://schemas.microsoft.com/office/drawing/2014/main" id="{A1EA1FA1-E724-4EBF-82DF-355123DD9489}"/>
              </a:ext>
            </a:extLst>
          </p:cNvPr>
          <p:cNvCxnSpPr>
            <a:endCxn id="91" idx="1"/>
          </p:cNvCxnSpPr>
          <p:nvPr/>
        </p:nvCxnSpPr>
        <p:spPr>
          <a:xfrm>
            <a:off x="3957216" y="5370734"/>
            <a:ext cx="213784"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052EDFD4-C50A-4297-BFD2-5713DD1BCB25}"/>
              </a:ext>
            </a:extLst>
          </p:cNvPr>
          <p:cNvSpPr/>
          <p:nvPr/>
        </p:nvSpPr>
        <p:spPr>
          <a:xfrm>
            <a:off x="4130560" y="5586635"/>
            <a:ext cx="396262" cy="307777"/>
          </a:xfrm>
          <a:prstGeom prst="rect">
            <a:avLst/>
          </a:prstGeom>
        </p:spPr>
        <p:txBody>
          <a:bodyPr wrap="none">
            <a:spAutoFit/>
          </a:bodyP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13</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0" name="右箭头 99">
            <a:extLst>
              <a:ext uri="{FF2B5EF4-FFF2-40B4-BE49-F238E27FC236}">
                <a16:creationId xmlns:a16="http://schemas.microsoft.com/office/drawing/2014/main" id="{3AE18274-6EA7-4C83-9BF0-D05F141AAD9C}"/>
              </a:ext>
            </a:extLst>
          </p:cNvPr>
          <p:cNvSpPr/>
          <p:nvPr/>
        </p:nvSpPr>
        <p:spPr>
          <a:xfrm>
            <a:off x="4192166" y="4111317"/>
            <a:ext cx="673100" cy="480483"/>
          </a:xfrm>
          <a:prstGeom prst="rightArrow">
            <a:avLst/>
          </a:prstGeom>
          <a:solidFill>
            <a:srgbClr val="7030A0"/>
          </a:solid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01" name="椭圆 100">
            <a:extLst>
              <a:ext uri="{FF2B5EF4-FFF2-40B4-BE49-F238E27FC236}">
                <a16:creationId xmlns:a16="http://schemas.microsoft.com/office/drawing/2014/main" id="{0A3FC1C6-9F20-4D95-B04D-93EFCF08E543}"/>
              </a:ext>
            </a:extLst>
          </p:cNvPr>
          <p:cNvSpPr/>
          <p:nvPr/>
        </p:nvSpPr>
        <p:spPr>
          <a:xfrm>
            <a:off x="6722762" y="3262533"/>
            <a:ext cx="480483" cy="48048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02" name="直接箭头连接符 101">
            <a:extLst>
              <a:ext uri="{FF2B5EF4-FFF2-40B4-BE49-F238E27FC236}">
                <a16:creationId xmlns:a16="http://schemas.microsoft.com/office/drawing/2014/main" id="{2BC78760-0EA1-4095-B80E-6C0D229D8A74}"/>
              </a:ext>
            </a:extLst>
          </p:cNvPr>
          <p:cNvCxnSpPr/>
          <p:nvPr/>
        </p:nvCxnSpPr>
        <p:spPr>
          <a:xfrm flipH="1">
            <a:off x="6587296" y="3694334"/>
            <a:ext cx="215900"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2ECE7FBC-B11E-4B0C-AF6D-A1365DAC7469}"/>
              </a:ext>
            </a:extLst>
          </p:cNvPr>
          <p:cNvCxnSpPr/>
          <p:nvPr/>
        </p:nvCxnSpPr>
        <p:spPr>
          <a:xfrm flipH="1">
            <a:off x="6028496" y="4223500"/>
            <a:ext cx="215900" cy="2180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 name="椭圆 103">
            <a:extLst>
              <a:ext uri="{FF2B5EF4-FFF2-40B4-BE49-F238E27FC236}">
                <a16:creationId xmlns:a16="http://schemas.microsoft.com/office/drawing/2014/main" id="{04C95073-F78F-4644-8386-C558990EFC22}"/>
              </a:ext>
            </a:extLst>
          </p:cNvPr>
          <p:cNvSpPr/>
          <p:nvPr/>
        </p:nvSpPr>
        <p:spPr>
          <a:xfrm>
            <a:off x="6204178" y="3827683"/>
            <a:ext cx="480484" cy="48048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5" name="椭圆 104">
            <a:extLst>
              <a:ext uri="{FF2B5EF4-FFF2-40B4-BE49-F238E27FC236}">
                <a16:creationId xmlns:a16="http://schemas.microsoft.com/office/drawing/2014/main" id="{9757A048-ED7F-42A5-AE4C-9F096D369B4A}"/>
              </a:ext>
            </a:extLst>
          </p:cNvPr>
          <p:cNvSpPr/>
          <p:nvPr/>
        </p:nvSpPr>
        <p:spPr>
          <a:xfrm>
            <a:off x="5596695" y="4356850"/>
            <a:ext cx="480483" cy="48048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7</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06" name="直接箭头连接符 105">
            <a:extLst>
              <a:ext uri="{FF2B5EF4-FFF2-40B4-BE49-F238E27FC236}">
                <a16:creationId xmlns:a16="http://schemas.microsoft.com/office/drawing/2014/main" id="{A2BD4919-EEB1-4014-9190-99960E79704C}"/>
              </a:ext>
            </a:extLst>
          </p:cNvPr>
          <p:cNvCxnSpPr/>
          <p:nvPr/>
        </p:nvCxnSpPr>
        <p:spPr>
          <a:xfrm>
            <a:off x="7124928" y="3694334"/>
            <a:ext cx="211667"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E2C6D46B-C790-4795-933D-DC23E3DACB4E}"/>
              </a:ext>
            </a:extLst>
          </p:cNvPr>
          <p:cNvCxnSpPr/>
          <p:nvPr/>
        </p:nvCxnSpPr>
        <p:spPr>
          <a:xfrm>
            <a:off x="7687962" y="4225617"/>
            <a:ext cx="211667" cy="21801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8" name="椭圆 107">
            <a:extLst>
              <a:ext uri="{FF2B5EF4-FFF2-40B4-BE49-F238E27FC236}">
                <a16:creationId xmlns:a16="http://schemas.microsoft.com/office/drawing/2014/main" id="{1BDD226C-DA77-4520-AA46-66B779F9B9E0}"/>
              </a:ext>
            </a:extLst>
          </p:cNvPr>
          <p:cNvSpPr/>
          <p:nvPr/>
        </p:nvSpPr>
        <p:spPr>
          <a:xfrm>
            <a:off x="7243462" y="3810750"/>
            <a:ext cx="480483" cy="48048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9" name="矩形 108">
            <a:extLst>
              <a:ext uri="{FF2B5EF4-FFF2-40B4-BE49-F238E27FC236}">
                <a16:creationId xmlns:a16="http://schemas.microsoft.com/office/drawing/2014/main" id="{87D8C143-E231-4004-9FD0-9749DDA6980E}"/>
              </a:ext>
            </a:extLst>
          </p:cNvPr>
          <p:cNvSpPr/>
          <p:nvPr/>
        </p:nvSpPr>
        <p:spPr>
          <a:xfrm>
            <a:off x="7270756" y="3895417"/>
            <a:ext cx="396262" cy="307777"/>
          </a:xfrm>
          <a:prstGeom prst="rect">
            <a:avLst/>
          </a:prstGeom>
        </p:spPr>
        <p:txBody>
          <a:bodyPr wrap="none">
            <a:spAutoFit/>
          </a:bodyP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12</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0" name="椭圆 109">
            <a:extLst>
              <a:ext uri="{FF2B5EF4-FFF2-40B4-BE49-F238E27FC236}">
                <a16:creationId xmlns:a16="http://schemas.microsoft.com/office/drawing/2014/main" id="{1ABD168F-560B-4622-AE8C-95C58C1A4B5F}"/>
              </a:ext>
            </a:extLst>
          </p:cNvPr>
          <p:cNvSpPr/>
          <p:nvPr/>
        </p:nvSpPr>
        <p:spPr>
          <a:xfrm>
            <a:off x="7825545" y="4378016"/>
            <a:ext cx="480484" cy="48048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1" name="矩形 110">
            <a:extLst>
              <a:ext uri="{FF2B5EF4-FFF2-40B4-BE49-F238E27FC236}">
                <a16:creationId xmlns:a16="http://schemas.microsoft.com/office/drawing/2014/main" id="{2CF4A6B1-D367-4FAD-96B5-BF150EF728DB}"/>
              </a:ext>
            </a:extLst>
          </p:cNvPr>
          <p:cNvSpPr/>
          <p:nvPr/>
        </p:nvSpPr>
        <p:spPr>
          <a:xfrm>
            <a:off x="7854956" y="4447867"/>
            <a:ext cx="396262" cy="307777"/>
          </a:xfrm>
          <a:prstGeom prst="rect">
            <a:avLst/>
          </a:prstGeom>
        </p:spPr>
        <p:txBody>
          <a:bodyPr wrap="none">
            <a:spAutoFit/>
          </a:bodyP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13</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椭圆 2">
            <a:extLst>
              <a:ext uri="{FF2B5EF4-FFF2-40B4-BE49-F238E27FC236}">
                <a16:creationId xmlns:a16="http://schemas.microsoft.com/office/drawing/2014/main" id="{03C7CA96-B8D0-45FE-B5D4-28F1A33265FC}"/>
              </a:ext>
            </a:extLst>
          </p:cNvPr>
          <p:cNvSpPr/>
          <p:nvPr/>
        </p:nvSpPr>
        <p:spPr>
          <a:xfrm>
            <a:off x="5234745" y="2824383"/>
            <a:ext cx="3456517" cy="3272367"/>
          </a:xfrm>
          <a:prstGeom prst="ellipse">
            <a:avLst/>
          </a:prstGeom>
          <a:no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 name="矩形 3">
            <a:extLst>
              <a:ext uri="{FF2B5EF4-FFF2-40B4-BE49-F238E27FC236}">
                <a16:creationId xmlns:a16="http://schemas.microsoft.com/office/drawing/2014/main" id="{D2993220-F8CF-4CD3-9957-C95EACEA0BE4}"/>
              </a:ext>
            </a:extLst>
          </p:cNvPr>
          <p:cNvSpPr>
            <a:spLocks noChangeArrowheads="1"/>
          </p:cNvSpPr>
          <p:nvPr/>
        </p:nvSpPr>
        <p:spPr bwMode="auto">
          <a:xfrm>
            <a:off x="6062363" y="5239500"/>
            <a:ext cx="1699504" cy="594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2400" b="1"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平衡二叉树</a:t>
            </a:r>
          </a:p>
        </p:txBody>
      </p:sp>
      <p:sp>
        <p:nvSpPr>
          <p:cNvPr id="112" name="矩形 111">
            <a:extLst>
              <a:ext uri="{FF2B5EF4-FFF2-40B4-BE49-F238E27FC236}">
                <a16:creationId xmlns:a16="http://schemas.microsoft.com/office/drawing/2014/main" id="{4427E83D-DE1C-4B1F-9176-B9B40161D25F}"/>
              </a:ext>
            </a:extLst>
          </p:cNvPr>
          <p:cNvSpPr/>
          <p:nvPr/>
        </p:nvSpPr>
        <p:spPr>
          <a:xfrm>
            <a:off x="2366318" y="3944101"/>
            <a:ext cx="396262" cy="307777"/>
          </a:xfrm>
          <a:prstGeom prst="rect">
            <a:avLst/>
          </a:prstGeom>
        </p:spPr>
        <p:txBody>
          <a:bodyPr wrap="none">
            <a:spAutoFit/>
          </a:bodyP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3" name="矩形 112">
            <a:extLst>
              <a:ext uri="{FF2B5EF4-FFF2-40B4-BE49-F238E27FC236}">
                <a16:creationId xmlns:a16="http://schemas.microsoft.com/office/drawing/2014/main" id="{0E4B0490-0E1D-46E3-9BCD-FEE008319278}"/>
              </a:ext>
            </a:extLst>
          </p:cNvPr>
          <p:cNvSpPr/>
          <p:nvPr/>
        </p:nvSpPr>
        <p:spPr>
          <a:xfrm>
            <a:off x="2955810" y="4462685"/>
            <a:ext cx="396262" cy="307777"/>
          </a:xfrm>
          <a:prstGeom prst="rect">
            <a:avLst/>
          </a:prstGeom>
        </p:spPr>
        <p:txBody>
          <a:bodyPr wrap="none">
            <a:spAutoFit/>
          </a:bodyP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11</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4" name="矩形 113">
            <a:extLst>
              <a:ext uri="{FF2B5EF4-FFF2-40B4-BE49-F238E27FC236}">
                <a16:creationId xmlns:a16="http://schemas.microsoft.com/office/drawing/2014/main" id="{9DEF3A46-445C-410F-9807-FF828592C8C5}"/>
              </a:ext>
            </a:extLst>
          </p:cNvPr>
          <p:cNvSpPr/>
          <p:nvPr/>
        </p:nvSpPr>
        <p:spPr>
          <a:xfrm>
            <a:off x="6229356" y="3920817"/>
            <a:ext cx="396262" cy="307777"/>
          </a:xfrm>
          <a:prstGeom prst="rect">
            <a:avLst/>
          </a:prstGeom>
        </p:spPr>
        <p:txBody>
          <a:bodyPr wrap="none">
            <a:spAutoFit/>
          </a:bodyP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5" name="矩形 114">
            <a:extLst>
              <a:ext uri="{FF2B5EF4-FFF2-40B4-BE49-F238E27FC236}">
                <a16:creationId xmlns:a16="http://schemas.microsoft.com/office/drawing/2014/main" id="{ED2F091B-D47B-42BA-9145-8374C188868D}"/>
              </a:ext>
            </a:extLst>
          </p:cNvPr>
          <p:cNvSpPr/>
          <p:nvPr/>
        </p:nvSpPr>
        <p:spPr>
          <a:xfrm>
            <a:off x="6759580" y="3326034"/>
            <a:ext cx="396262" cy="307777"/>
          </a:xfrm>
          <a:prstGeom prst="rect">
            <a:avLst/>
          </a:prstGeom>
        </p:spPr>
        <p:txBody>
          <a:bodyPr wrap="none">
            <a:spAutoFit/>
          </a:bodyPr>
          <a:lstStyle/>
          <a:p>
            <a:pPr algn="ctr">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11</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5161C10B-0B53-46DD-B3D8-C4556FA0FB68}"/>
              </a:ext>
            </a:extLst>
          </p:cNvPr>
          <p:cNvSpPr txBox="1"/>
          <p:nvPr/>
        </p:nvSpPr>
        <p:spPr>
          <a:xfrm>
            <a:off x="826251" y="2121003"/>
            <a:ext cx="7865011" cy="338554"/>
          </a:xfrm>
          <a:prstGeom prst="rect">
            <a:avLst/>
          </a:prstGeom>
          <a:noFill/>
        </p:spPr>
        <p:txBody>
          <a:bodyPr wrap="square" rtlCol="0">
            <a:spAutoFit/>
          </a:bodyPr>
          <a:lstStyle/>
          <a:p>
            <a:pPr marL="285750" indent="-285750" fontAlgn="auto">
              <a:spcBef>
                <a:spcPts val="0"/>
              </a:spcBef>
              <a:spcAft>
                <a:spcPts val="0"/>
              </a:spcAft>
              <a:buFont typeface="Wingdings" panose="05000000000000000000" pitchFamily="2" charset="2"/>
              <a:buChar char="l"/>
            </a:pP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在满足查找二叉树的大小规则下，让树尽可能矮小，以此提高查数据的性能。</a:t>
            </a:r>
          </a:p>
        </p:txBody>
      </p:sp>
      <p:pic>
        <p:nvPicPr>
          <p:cNvPr id="2" name="图片 1">
            <a:extLst>
              <a:ext uri="{FF2B5EF4-FFF2-40B4-BE49-F238E27FC236}">
                <a16:creationId xmlns:a16="http://schemas.microsoft.com/office/drawing/2014/main" id="{B1D88853-A4DF-8787-5C07-24D5A4B621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95486" y="1960973"/>
            <a:ext cx="1622070" cy="4112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1C16FB71-F5F6-4C04-2F9F-4B4C43114E0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21319934">
            <a:off x="9625148" y="3903993"/>
            <a:ext cx="302613" cy="225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6">
            <a:extLst>
              <a:ext uri="{FF2B5EF4-FFF2-40B4-BE49-F238E27FC236}">
                <a16:creationId xmlns:a16="http://schemas.microsoft.com/office/drawing/2014/main" id="{6E401DDF-E6AD-944A-84CE-CFC3994C5FA6}"/>
              </a:ext>
            </a:extLst>
          </p:cNvPr>
          <p:cNvSpPr>
            <a:spLocks noGrp="1"/>
          </p:cNvSpPr>
          <p:nvPr>
            <p:ph type="title"/>
          </p:nvPr>
        </p:nvSpPr>
        <p:spPr/>
        <p:txBody>
          <a:bodyPr/>
          <a:lstStyle/>
          <a:p>
            <a:r>
              <a:rPr lang="en-US" altLang="zh-CN" dirty="0"/>
              <a:t>HashSet</a:t>
            </a:r>
            <a:r>
              <a:rPr lang="zh-CN" altLang="en-US" dirty="0"/>
              <a:t>集合的底层原理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wipe(left)">
                                      <p:cBhvr>
                                        <p:cTn id="13" dur="500"/>
                                        <p:tgtEl>
                                          <p:spTgt spid="10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5"/>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0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0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0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0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1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heel(1)">
                                      <p:cBhvr>
                                        <p:cTn id="46" dur="2000"/>
                                        <p:tgtEl>
                                          <p:spTgt spid="3"/>
                                        </p:tgtEl>
                                      </p:cBhvr>
                                    </p:animEffect>
                                  </p:childTnLst>
                                </p:cTn>
                              </p:par>
                            </p:childTnLst>
                          </p:cTn>
                        </p:par>
                        <p:par>
                          <p:cTn id="47" fill="hold" nodeType="afterGroup">
                            <p:stCondLst>
                              <p:cond delay="2000"/>
                            </p:stCondLst>
                            <p:childTnLst>
                              <p:par>
                                <p:cTn id="48" presetID="1" presetClass="entr" presetSubtype="0" fill="hold" grpId="0" nodeType="afterEffect">
                                  <p:stCondLst>
                                    <p:cond delay="0"/>
                                  </p:stCondLst>
                                  <p:childTnLst>
                                    <p:set>
                                      <p:cBhvr>
                                        <p:cTn id="49" dur="1" fill="hold">
                                          <p:stCondLst>
                                            <p:cond delay="0"/>
                                          </p:stCondLst>
                                        </p:cTn>
                                        <p:tgtEl>
                                          <p:spTgt spid="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par>
                                <p:cTn id="55" presetID="10" presetClass="entr" presetSubtype="0" fill="hold"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animBg="1"/>
      <p:bldP spid="104" grpId="0" animBg="1"/>
      <p:bldP spid="105" grpId="0" animBg="1"/>
      <p:bldP spid="108" grpId="0" animBg="1"/>
      <p:bldP spid="109" grpId="0"/>
      <p:bldP spid="110" grpId="0" animBg="1"/>
      <p:bldP spid="111" grpId="0"/>
      <p:bldP spid="3" grpId="0" animBg="1"/>
      <p:bldP spid="4" grpId="0"/>
      <p:bldP spid="114" grpId="0"/>
      <p:bldP spid="115" grpId="0"/>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E6BA46F-8461-41B1-A707-9FC5E95BE3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7697" y="2393549"/>
            <a:ext cx="6144684" cy="292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45">
            <a:extLst>
              <a:ext uri="{FF2B5EF4-FFF2-40B4-BE49-F238E27FC236}">
                <a16:creationId xmlns:a16="http://schemas.microsoft.com/office/drawing/2014/main" id="{46DF1BED-DE2C-400A-7D17-D24742027D2A}"/>
              </a:ext>
            </a:extLst>
          </p:cNvPr>
          <p:cNvSpPr txBox="1"/>
          <p:nvPr/>
        </p:nvSpPr>
        <p:spPr>
          <a:xfrm>
            <a:off x="576197" y="1081456"/>
            <a:ext cx="5181997" cy="427105"/>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红黑树，就是可以自平衡的二叉树</a:t>
            </a:r>
          </a:p>
        </p:txBody>
      </p:sp>
      <p:sp>
        <p:nvSpPr>
          <p:cNvPr id="5" name="文本框 4">
            <a:extLst>
              <a:ext uri="{FF2B5EF4-FFF2-40B4-BE49-F238E27FC236}">
                <a16:creationId xmlns:a16="http://schemas.microsoft.com/office/drawing/2014/main" id="{0F30ABC6-3B3E-48A0-1656-78AC2038CB12}"/>
              </a:ext>
            </a:extLst>
          </p:cNvPr>
          <p:cNvSpPr txBox="1"/>
          <p:nvPr/>
        </p:nvSpPr>
        <p:spPr>
          <a:xfrm>
            <a:off x="576196" y="1617846"/>
            <a:ext cx="5648529" cy="427105"/>
          </a:xfrm>
          <a:prstGeom prst="rect">
            <a:avLst/>
          </a:prstGeom>
          <a:noFill/>
        </p:spPr>
        <p:txBody>
          <a:bodyPr wrap="square">
            <a:spAutoFit/>
          </a:bodyPr>
          <a:lstStyle/>
          <a:p>
            <a:pPr marL="285750" indent="-285750" fontAlgn="auto">
              <a:lnSpc>
                <a:spcPct val="150000"/>
              </a:lnSpc>
              <a:spcBef>
                <a:spcPts val="0"/>
              </a:spcBef>
              <a:spcAft>
                <a:spcPts val="0"/>
              </a:spcAft>
              <a:buFont typeface="Wingdings" panose="05000000000000000000" pitchFamily="2" charset="2"/>
              <a:buChar char="l"/>
            </a:pP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红黑树是一种增删改查数据性能相对都较好的结构。</a:t>
            </a:r>
          </a:p>
        </p:txBody>
      </p:sp>
      <p:sp>
        <p:nvSpPr>
          <p:cNvPr id="2" name="标题 1">
            <a:extLst>
              <a:ext uri="{FF2B5EF4-FFF2-40B4-BE49-F238E27FC236}">
                <a16:creationId xmlns:a16="http://schemas.microsoft.com/office/drawing/2014/main" id="{19348CB7-191A-4E15-5109-8B21D1C63BC8}"/>
              </a:ext>
            </a:extLst>
          </p:cNvPr>
          <p:cNvSpPr>
            <a:spLocks noGrp="1"/>
          </p:cNvSpPr>
          <p:nvPr>
            <p:ph type="title"/>
          </p:nvPr>
        </p:nvSpPr>
        <p:spPr/>
        <p:txBody>
          <a:bodyPr/>
          <a:lstStyle/>
          <a:p>
            <a:r>
              <a:rPr lang="en-US" altLang="zh-CN" dirty="0"/>
              <a:t>HashSet</a:t>
            </a:r>
            <a:r>
              <a:rPr lang="zh-CN" altLang="en-US" dirty="0"/>
              <a:t>集合的底层原理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925670" y="1438963"/>
            <a:ext cx="3764243" cy="5074243"/>
          </a:xfrm>
        </p:spPr>
        <p:txBody>
          <a:bodyPr/>
          <a:lstStyle/>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Set</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Stream</a:t>
            </a: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0B63E558-4FC8-AAA2-F781-F6EB60890E03}"/>
              </a:ext>
            </a:extLst>
          </p:cNvPr>
          <p:cNvSpPr/>
          <p:nvPr/>
        </p:nvSpPr>
        <p:spPr>
          <a:xfrm>
            <a:off x="7326347" y="1081851"/>
            <a:ext cx="1196905" cy="2158283"/>
          </a:xfrm>
          <a:prstGeom prst="leftBrace">
            <a:avLst>
              <a:gd name="adj1" fmla="val 28201"/>
              <a:gd name="adj2" fmla="val 49977"/>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6A6FD29-A2B4-23DB-8CA2-738681FB4E1D}"/>
              </a:ext>
            </a:extLst>
          </p:cNvPr>
          <p:cNvSpPr txBox="1"/>
          <p:nvPr/>
        </p:nvSpPr>
        <p:spPr>
          <a:xfrm>
            <a:off x="7455552" y="961295"/>
            <a:ext cx="3635037" cy="2158283"/>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kumimoji="1" lang="en-US" altLang="zh-CN" sz="1400" b="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Set</a:t>
            </a:r>
            <a:r>
              <a:rPr kumimoji="1" lang="zh-CN" altLang="en-US" sz="1400" b="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集合的特点</a:t>
            </a:r>
            <a:endParaRPr kumimoji="1" lang="en-US" altLang="zh-CN" sz="1400" b="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b="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HashSet</a:t>
            </a:r>
            <a:r>
              <a:rPr kumimoji="1" lang="zh-CN" altLang="en-US" sz="1400" b="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集合的底层原理</a:t>
            </a:r>
            <a:endParaRPr kumimoji="1" lang="en-US" altLang="zh-CN" sz="1400" b="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dirty="0" err="1">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LinkedHashSet</a:t>
            </a:r>
            <a:r>
              <a:rPr kumimoji="1" lang="zh-CN" altLang="en-US" sz="140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集合的底层原理</a:t>
            </a:r>
            <a:endParaRPr kumimoji="1" lang="en-US" altLang="zh-CN" sz="140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b="0" dirty="0" err="1">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TreeSet</a:t>
            </a:r>
            <a:r>
              <a:rPr kumimoji="1" lang="zh-CN" altLang="en-US" sz="1400" b="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a:t>
            </a:r>
            <a:endParaRPr kumimoji="1" lang="en-US" altLang="zh-CN" sz="1400" b="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35027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201D7D9F-50EB-4D9D-9AE2-8A7FA9E3346E}"/>
              </a:ext>
            </a:extLst>
          </p:cNvPr>
          <p:cNvCxnSpPr/>
          <p:nvPr/>
        </p:nvCxnSpPr>
        <p:spPr>
          <a:xfrm>
            <a:off x="986324" y="1882451"/>
            <a:ext cx="10805583"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8AC05EE3-4F73-4EF8-960B-7269785906D6}"/>
              </a:ext>
            </a:extLst>
          </p:cNvPr>
          <p:cNvCxnSpPr/>
          <p:nvPr/>
        </p:nvCxnSpPr>
        <p:spPr>
          <a:xfrm>
            <a:off x="986324" y="2553435"/>
            <a:ext cx="10805583" cy="6349"/>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E37972FA-0BDE-4304-BAB5-AE19CD8E3F49}"/>
              </a:ext>
            </a:extLst>
          </p:cNvPr>
          <p:cNvSpPr/>
          <p:nvPr/>
        </p:nvSpPr>
        <p:spPr>
          <a:xfrm>
            <a:off x="1070990"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cxnSp>
        <p:nvCxnSpPr>
          <p:cNvPr id="11" name="直接连接符 10">
            <a:extLst>
              <a:ext uri="{FF2B5EF4-FFF2-40B4-BE49-F238E27FC236}">
                <a16:creationId xmlns:a16="http://schemas.microsoft.com/office/drawing/2014/main" id="{09B8B3F6-D031-42A1-A6B2-191E6AC3BCC0}"/>
              </a:ext>
            </a:extLst>
          </p:cNvPr>
          <p:cNvCxnSpPr/>
          <p:nvPr/>
        </p:nvCxnSpPr>
        <p:spPr>
          <a:xfrm>
            <a:off x="233675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D328CA8F-E052-449F-A13A-F2171F40E9B2}"/>
              </a:ext>
            </a:extLst>
          </p:cNvPr>
          <p:cNvSpPr/>
          <p:nvPr/>
        </p:nvSpPr>
        <p:spPr>
          <a:xfrm>
            <a:off x="1737740"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cxnSp>
        <p:nvCxnSpPr>
          <p:cNvPr id="13" name="直接连接符 12">
            <a:extLst>
              <a:ext uri="{FF2B5EF4-FFF2-40B4-BE49-F238E27FC236}">
                <a16:creationId xmlns:a16="http://schemas.microsoft.com/office/drawing/2014/main" id="{3E7CDDE9-F70D-44EC-8170-06E64BE6B517}"/>
              </a:ext>
            </a:extLst>
          </p:cNvPr>
          <p:cNvCxnSpPr/>
          <p:nvPr/>
        </p:nvCxnSpPr>
        <p:spPr>
          <a:xfrm>
            <a:off x="3007739"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1C6C152-C297-4284-8C57-F73E87911577}"/>
              </a:ext>
            </a:extLst>
          </p:cNvPr>
          <p:cNvCxnSpPr/>
          <p:nvPr/>
        </p:nvCxnSpPr>
        <p:spPr>
          <a:xfrm>
            <a:off x="502280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9518740-244C-4F1B-A7E6-974C97EB3C84}"/>
              </a:ext>
            </a:extLst>
          </p:cNvPr>
          <p:cNvCxnSpPr/>
          <p:nvPr/>
        </p:nvCxnSpPr>
        <p:spPr>
          <a:xfrm>
            <a:off x="569590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3323605-7F49-42DF-A461-B1D0983AA0CD}"/>
              </a:ext>
            </a:extLst>
          </p:cNvPr>
          <p:cNvCxnSpPr/>
          <p:nvPr/>
        </p:nvCxnSpPr>
        <p:spPr>
          <a:xfrm>
            <a:off x="6415572"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CA79713-3D1A-4B48-8E55-C4AAA50D3BA6}"/>
              </a:ext>
            </a:extLst>
          </p:cNvPr>
          <p:cNvCxnSpPr/>
          <p:nvPr/>
        </p:nvCxnSpPr>
        <p:spPr>
          <a:xfrm>
            <a:off x="7088672"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86AC149-7E95-4FDD-82B4-38B79D099671}"/>
              </a:ext>
            </a:extLst>
          </p:cNvPr>
          <p:cNvCxnSpPr/>
          <p:nvPr/>
        </p:nvCxnSpPr>
        <p:spPr>
          <a:xfrm>
            <a:off x="775965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7CB7109-3844-4E55-9630-50C4BDCD7533}"/>
              </a:ext>
            </a:extLst>
          </p:cNvPr>
          <p:cNvCxnSpPr/>
          <p:nvPr/>
        </p:nvCxnSpPr>
        <p:spPr>
          <a:xfrm>
            <a:off x="9103739"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1531274-E2D2-4153-8EBC-62B019F19B71}"/>
              </a:ext>
            </a:extLst>
          </p:cNvPr>
          <p:cNvCxnSpPr/>
          <p:nvPr/>
        </p:nvCxnSpPr>
        <p:spPr>
          <a:xfrm>
            <a:off x="9774723"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A703A7C-CBFC-462E-96C1-CB3713D2A5DA}"/>
              </a:ext>
            </a:extLst>
          </p:cNvPr>
          <p:cNvCxnSpPr/>
          <p:nvPr/>
        </p:nvCxnSpPr>
        <p:spPr>
          <a:xfrm>
            <a:off x="10447823"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7CB88F8-86BF-4E05-9CDA-E659033860DB}"/>
              </a:ext>
            </a:extLst>
          </p:cNvPr>
          <p:cNvCxnSpPr/>
          <p:nvPr/>
        </p:nvCxnSpPr>
        <p:spPr>
          <a:xfrm>
            <a:off x="1111880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113361B-AE7C-4FF8-8C72-0870A5759A21}"/>
              </a:ext>
            </a:extLst>
          </p:cNvPr>
          <p:cNvCxnSpPr/>
          <p:nvPr/>
        </p:nvCxnSpPr>
        <p:spPr>
          <a:xfrm>
            <a:off x="1179190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4F915A44-30BB-4B57-AD83-C126FC6CECF1}"/>
              </a:ext>
            </a:extLst>
          </p:cNvPr>
          <p:cNvSpPr/>
          <p:nvPr/>
        </p:nvSpPr>
        <p:spPr>
          <a:xfrm>
            <a:off x="2434124"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28" name="矩形 27">
            <a:extLst>
              <a:ext uri="{FF2B5EF4-FFF2-40B4-BE49-F238E27FC236}">
                <a16:creationId xmlns:a16="http://schemas.microsoft.com/office/drawing/2014/main" id="{0A31BB37-CE1E-4EBC-B16A-E638DBF0C4B8}"/>
              </a:ext>
            </a:extLst>
          </p:cNvPr>
          <p:cNvSpPr/>
          <p:nvPr/>
        </p:nvSpPr>
        <p:spPr>
          <a:xfrm>
            <a:off x="3100873"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0" name="矩形 29">
            <a:extLst>
              <a:ext uri="{FF2B5EF4-FFF2-40B4-BE49-F238E27FC236}">
                <a16:creationId xmlns:a16="http://schemas.microsoft.com/office/drawing/2014/main" id="{2119BA76-7662-49C5-9B17-436F7C9B09DE}"/>
              </a:ext>
            </a:extLst>
          </p:cNvPr>
          <p:cNvSpPr/>
          <p:nvPr/>
        </p:nvSpPr>
        <p:spPr>
          <a:xfrm>
            <a:off x="4423790"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1" name="矩形 30">
            <a:extLst>
              <a:ext uri="{FF2B5EF4-FFF2-40B4-BE49-F238E27FC236}">
                <a16:creationId xmlns:a16="http://schemas.microsoft.com/office/drawing/2014/main" id="{2BDF3838-B3EB-4F38-AF71-F4F3FC1D9ABE}"/>
              </a:ext>
            </a:extLst>
          </p:cNvPr>
          <p:cNvSpPr/>
          <p:nvPr/>
        </p:nvSpPr>
        <p:spPr>
          <a:xfrm>
            <a:off x="5120173"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2" name="矩形 31">
            <a:extLst>
              <a:ext uri="{FF2B5EF4-FFF2-40B4-BE49-F238E27FC236}">
                <a16:creationId xmlns:a16="http://schemas.microsoft.com/office/drawing/2014/main" id="{DC3D77DD-736D-4B54-86FF-F02DD200022F}"/>
              </a:ext>
            </a:extLst>
          </p:cNvPr>
          <p:cNvSpPr/>
          <p:nvPr/>
        </p:nvSpPr>
        <p:spPr>
          <a:xfrm>
            <a:off x="5786924"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3" name="矩形 32">
            <a:extLst>
              <a:ext uri="{FF2B5EF4-FFF2-40B4-BE49-F238E27FC236}">
                <a16:creationId xmlns:a16="http://schemas.microsoft.com/office/drawing/2014/main" id="{22C3580F-1B17-46C8-8020-9E5C01B20E90}"/>
              </a:ext>
            </a:extLst>
          </p:cNvPr>
          <p:cNvSpPr/>
          <p:nvPr/>
        </p:nvSpPr>
        <p:spPr>
          <a:xfrm>
            <a:off x="6506590"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4" name="矩形 33">
            <a:extLst>
              <a:ext uri="{FF2B5EF4-FFF2-40B4-BE49-F238E27FC236}">
                <a16:creationId xmlns:a16="http://schemas.microsoft.com/office/drawing/2014/main" id="{E5F9F97A-80D9-434D-8903-BF22387457F9}"/>
              </a:ext>
            </a:extLst>
          </p:cNvPr>
          <p:cNvSpPr/>
          <p:nvPr/>
        </p:nvSpPr>
        <p:spPr>
          <a:xfrm>
            <a:off x="7171224"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6" name="矩形 35">
            <a:extLst>
              <a:ext uri="{FF2B5EF4-FFF2-40B4-BE49-F238E27FC236}">
                <a16:creationId xmlns:a16="http://schemas.microsoft.com/office/drawing/2014/main" id="{FACAE986-6643-434D-A873-83617E2D038F}"/>
              </a:ext>
            </a:extLst>
          </p:cNvPr>
          <p:cNvSpPr/>
          <p:nvPr/>
        </p:nvSpPr>
        <p:spPr>
          <a:xfrm>
            <a:off x="8534357"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7" name="矩形 36">
            <a:extLst>
              <a:ext uri="{FF2B5EF4-FFF2-40B4-BE49-F238E27FC236}">
                <a16:creationId xmlns:a16="http://schemas.microsoft.com/office/drawing/2014/main" id="{A291CEE4-5203-4F95-A935-C4385C33E49C}"/>
              </a:ext>
            </a:extLst>
          </p:cNvPr>
          <p:cNvSpPr/>
          <p:nvPr/>
        </p:nvSpPr>
        <p:spPr>
          <a:xfrm>
            <a:off x="9192640"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8" name="矩形 37">
            <a:extLst>
              <a:ext uri="{FF2B5EF4-FFF2-40B4-BE49-F238E27FC236}">
                <a16:creationId xmlns:a16="http://schemas.microsoft.com/office/drawing/2014/main" id="{6E46F46D-53B5-465C-ACB8-28C970B23CF4}"/>
              </a:ext>
            </a:extLst>
          </p:cNvPr>
          <p:cNvSpPr/>
          <p:nvPr/>
        </p:nvSpPr>
        <p:spPr>
          <a:xfrm>
            <a:off x="9857273"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9" name="矩形 38">
            <a:extLst>
              <a:ext uri="{FF2B5EF4-FFF2-40B4-BE49-F238E27FC236}">
                <a16:creationId xmlns:a16="http://schemas.microsoft.com/office/drawing/2014/main" id="{5023BD89-AE4A-4465-AE8B-B16718FD3EA1}"/>
              </a:ext>
            </a:extLst>
          </p:cNvPr>
          <p:cNvSpPr/>
          <p:nvPr/>
        </p:nvSpPr>
        <p:spPr>
          <a:xfrm>
            <a:off x="10555773"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40" name="矩形 39">
            <a:extLst>
              <a:ext uri="{FF2B5EF4-FFF2-40B4-BE49-F238E27FC236}">
                <a16:creationId xmlns:a16="http://schemas.microsoft.com/office/drawing/2014/main" id="{86B06177-6BA2-4AD0-ACF2-CCF99BC656AE}"/>
              </a:ext>
            </a:extLst>
          </p:cNvPr>
          <p:cNvSpPr/>
          <p:nvPr/>
        </p:nvSpPr>
        <p:spPr>
          <a:xfrm>
            <a:off x="11220406" y="2053903"/>
            <a:ext cx="546945"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41" name="矩形 40">
            <a:extLst>
              <a:ext uri="{FF2B5EF4-FFF2-40B4-BE49-F238E27FC236}">
                <a16:creationId xmlns:a16="http://schemas.microsoft.com/office/drawing/2014/main" id="{D234CB4B-117F-4D29-99B8-A1854E48B856}"/>
              </a:ext>
            </a:extLst>
          </p:cNvPr>
          <p:cNvSpPr/>
          <p:nvPr/>
        </p:nvSpPr>
        <p:spPr>
          <a:xfrm>
            <a:off x="1159890"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0</a:t>
            </a:r>
            <a:endParaRPr lang="zh-CN" altLang="en-US" sz="1600" dirty="0">
              <a:ea typeface="Alibaba PuHuiTi R"/>
            </a:endParaRPr>
          </a:p>
        </p:txBody>
      </p:sp>
      <p:sp>
        <p:nvSpPr>
          <p:cNvPr id="42" name="矩形 41">
            <a:extLst>
              <a:ext uri="{FF2B5EF4-FFF2-40B4-BE49-F238E27FC236}">
                <a16:creationId xmlns:a16="http://schemas.microsoft.com/office/drawing/2014/main" id="{D01579AD-0E9E-4976-8209-7BBAB77E683F}"/>
              </a:ext>
            </a:extLst>
          </p:cNvPr>
          <p:cNvSpPr/>
          <p:nvPr/>
        </p:nvSpPr>
        <p:spPr>
          <a:xfrm>
            <a:off x="1824523"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1</a:t>
            </a:r>
            <a:endParaRPr lang="zh-CN" altLang="en-US" sz="1600" dirty="0">
              <a:ea typeface="Alibaba PuHuiTi R"/>
            </a:endParaRPr>
          </a:p>
        </p:txBody>
      </p:sp>
      <p:sp>
        <p:nvSpPr>
          <p:cNvPr id="43" name="矩形 42">
            <a:extLst>
              <a:ext uri="{FF2B5EF4-FFF2-40B4-BE49-F238E27FC236}">
                <a16:creationId xmlns:a16="http://schemas.microsoft.com/office/drawing/2014/main" id="{56DFCBA2-8C31-4574-8908-CF0304C915CD}"/>
              </a:ext>
            </a:extLst>
          </p:cNvPr>
          <p:cNvSpPr/>
          <p:nvPr/>
        </p:nvSpPr>
        <p:spPr>
          <a:xfrm>
            <a:off x="2523023"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2</a:t>
            </a:r>
            <a:endParaRPr lang="zh-CN" altLang="en-US" sz="1600" dirty="0">
              <a:ea typeface="Alibaba PuHuiTi R"/>
            </a:endParaRPr>
          </a:p>
        </p:txBody>
      </p:sp>
      <p:sp>
        <p:nvSpPr>
          <p:cNvPr id="44" name="矩形 43">
            <a:extLst>
              <a:ext uri="{FF2B5EF4-FFF2-40B4-BE49-F238E27FC236}">
                <a16:creationId xmlns:a16="http://schemas.microsoft.com/office/drawing/2014/main" id="{0140C8C6-3516-4137-8199-87539089699A}"/>
              </a:ext>
            </a:extLst>
          </p:cNvPr>
          <p:cNvSpPr/>
          <p:nvPr/>
        </p:nvSpPr>
        <p:spPr>
          <a:xfrm>
            <a:off x="3187657"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3</a:t>
            </a:r>
            <a:endParaRPr lang="zh-CN" altLang="en-US" sz="1600" dirty="0">
              <a:ea typeface="Alibaba PuHuiTi R"/>
            </a:endParaRPr>
          </a:p>
        </p:txBody>
      </p:sp>
      <p:sp>
        <p:nvSpPr>
          <p:cNvPr id="45" name="矩形 44">
            <a:extLst>
              <a:ext uri="{FF2B5EF4-FFF2-40B4-BE49-F238E27FC236}">
                <a16:creationId xmlns:a16="http://schemas.microsoft.com/office/drawing/2014/main" id="{E5BF7CE8-00CD-4165-A34D-1101AE6E1861}"/>
              </a:ext>
            </a:extLst>
          </p:cNvPr>
          <p:cNvSpPr/>
          <p:nvPr/>
        </p:nvSpPr>
        <p:spPr>
          <a:xfrm>
            <a:off x="3845939"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4</a:t>
            </a:r>
            <a:endParaRPr lang="zh-CN" altLang="en-US" sz="1600" dirty="0">
              <a:ea typeface="Alibaba PuHuiTi R"/>
            </a:endParaRPr>
          </a:p>
        </p:txBody>
      </p:sp>
      <p:sp>
        <p:nvSpPr>
          <p:cNvPr id="46" name="矩形 45">
            <a:extLst>
              <a:ext uri="{FF2B5EF4-FFF2-40B4-BE49-F238E27FC236}">
                <a16:creationId xmlns:a16="http://schemas.microsoft.com/office/drawing/2014/main" id="{D589DA99-9793-44C1-BDDE-E01A952B8F9C}"/>
              </a:ext>
            </a:extLst>
          </p:cNvPr>
          <p:cNvSpPr/>
          <p:nvPr/>
        </p:nvSpPr>
        <p:spPr>
          <a:xfrm>
            <a:off x="4510573"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5</a:t>
            </a:r>
            <a:endParaRPr lang="zh-CN" altLang="en-US" sz="1600" dirty="0">
              <a:ea typeface="Alibaba PuHuiTi R"/>
            </a:endParaRPr>
          </a:p>
        </p:txBody>
      </p:sp>
      <p:sp>
        <p:nvSpPr>
          <p:cNvPr id="47" name="矩形 46">
            <a:extLst>
              <a:ext uri="{FF2B5EF4-FFF2-40B4-BE49-F238E27FC236}">
                <a16:creationId xmlns:a16="http://schemas.microsoft.com/office/drawing/2014/main" id="{50A83862-EF8B-466C-961A-4BA89C506005}"/>
              </a:ext>
            </a:extLst>
          </p:cNvPr>
          <p:cNvSpPr/>
          <p:nvPr/>
        </p:nvSpPr>
        <p:spPr>
          <a:xfrm>
            <a:off x="5209073"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6</a:t>
            </a:r>
            <a:endParaRPr lang="zh-CN" altLang="en-US" sz="1600" dirty="0">
              <a:ea typeface="Alibaba PuHuiTi R"/>
            </a:endParaRPr>
          </a:p>
        </p:txBody>
      </p:sp>
      <p:sp>
        <p:nvSpPr>
          <p:cNvPr id="48" name="矩形 47">
            <a:extLst>
              <a:ext uri="{FF2B5EF4-FFF2-40B4-BE49-F238E27FC236}">
                <a16:creationId xmlns:a16="http://schemas.microsoft.com/office/drawing/2014/main" id="{27CFE5AA-F68A-44AA-BD35-9A36A66061B0}"/>
              </a:ext>
            </a:extLst>
          </p:cNvPr>
          <p:cNvSpPr/>
          <p:nvPr/>
        </p:nvSpPr>
        <p:spPr>
          <a:xfrm>
            <a:off x="5873706"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7</a:t>
            </a:r>
            <a:endParaRPr lang="zh-CN" altLang="en-US" sz="1600" dirty="0">
              <a:ea typeface="Alibaba PuHuiTi R"/>
            </a:endParaRPr>
          </a:p>
        </p:txBody>
      </p:sp>
      <p:sp>
        <p:nvSpPr>
          <p:cNvPr id="49" name="矩形 48">
            <a:extLst>
              <a:ext uri="{FF2B5EF4-FFF2-40B4-BE49-F238E27FC236}">
                <a16:creationId xmlns:a16="http://schemas.microsoft.com/office/drawing/2014/main" id="{435C2429-D942-4C83-941D-C720418A77C4}"/>
              </a:ext>
            </a:extLst>
          </p:cNvPr>
          <p:cNvSpPr/>
          <p:nvPr/>
        </p:nvSpPr>
        <p:spPr>
          <a:xfrm>
            <a:off x="6593373"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8</a:t>
            </a:r>
            <a:endParaRPr lang="zh-CN" altLang="en-US" sz="1600" dirty="0">
              <a:ea typeface="Alibaba PuHuiTi R"/>
            </a:endParaRPr>
          </a:p>
        </p:txBody>
      </p:sp>
      <p:sp>
        <p:nvSpPr>
          <p:cNvPr id="50" name="矩形 49">
            <a:extLst>
              <a:ext uri="{FF2B5EF4-FFF2-40B4-BE49-F238E27FC236}">
                <a16:creationId xmlns:a16="http://schemas.microsoft.com/office/drawing/2014/main" id="{D6790824-99A4-48BF-A2E0-B01D459EBD7A}"/>
              </a:ext>
            </a:extLst>
          </p:cNvPr>
          <p:cNvSpPr/>
          <p:nvPr/>
        </p:nvSpPr>
        <p:spPr>
          <a:xfrm>
            <a:off x="7260123" y="2555552"/>
            <a:ext cx="304892"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9</a:t>
            </a:r>
            <a:endParaRPr lang="zh-CN" altLang="en-US" sz="1600" dirty="0">
              <a:ea typeface="Alibaba PuHuiTi R"/>
            </a:endParaRPr>
          </a:p>
        </p:txBody>
      </p:sp>
      <p:sp>
        <p:nvSpPr>
          <p:cNvPr id="51" name="矩形 50">
            <a:extLst>
              <a:ext uri="{FF2B5EF4-FFF2-40B4-BE49-F238E27FC236}">
                <a16:creationId xmlns:a16="http://schemas.microsoft.com/office/drawing/2014/main" id="{9A83DFDC-85DC-467F-86CB-E4B31677FD07}"/>
              </a:ext>
            </a:extLst>
          </p:cNvPr>
          <p:cNvSpPr/>
          <p:nvPr/>
        </p:nvSpPr>
        <p:spPr>
          <a:xfrm>
            <a:off x="7878190" y="2555552"/>
            <a:ext cx="425116"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10</a:t>
            </a:r>
            <a:endParaRPr lang="zh-CN" altLang="en-US" sz="1600" dirty="0">
              <a:ea typeface="Alibaba PuHuiTi R"/>
            </a:endParaRPr>
          </a:p>
        </p:txBody>
      </p:sp>
      <p:sp>
        <p:nvSpPr>
          <p:cNvPr id="52" name="矩形 51">
            <a:extLst>
              <a:ext uri="{FF2B5EF4-FFF2-40B4-BE49-F238E27FC236}">
                <a16:creationId xmlns:a16="http://schemas.microsoft.com/office/drawing/2014/main" id="{FAA711BB-B92F-4D59-9BE4-5C67A6502AFB}"/>
              </a:ext>
            </a:extLst>
          </p:cNvPr>
          <p:cNvSpPr/>
          <p:nvPr/>
        </p:nvSpPr>
        <p:spPr>
          <a:xfrm>
            <a:off x="8544939" y="2555552"/>
            <a:ext cx="425116"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11</a:t>
            </a:r>
            <a:endParaRPr lang="zh-CN" altLang="en-US" sz="1600" dirty="0">
              <a:ea typeface="Alibaba PuHuiTi R"/>
            </a:endParaRPr>
          </a:p>
        </p:txBody>
      </p:sp>
      <p:sp>
        <p:nvSpPr>
          <p:cNvPr id="53" name="矩形 52">
            <a:extLst>
              <a:ext uri="{FF2B5EF4-FFF2-40B4-BE49-F238E27FC236}">
                <a16:creationId xmlns:a16="http://schemas.microsoft.com/office/drawing/2014/main" id="{0BD56E17-25E5-4B30-AAAE-0FA8B2A7D676}"/>
              </a:ext>
            </a:extLst>
          </p:cNvPr>
          <p:cNvSpPr/>
          <p:nvPr/>
        </p:nvSpPr>
        <p:spPr>
          <a:xfrm>
            <a:off x="9203223" y="2555552"/>
            <a:ext cx="425116"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12</a:t>
            </a:r>
            <a:endParaRPr lang="zh-CN" altLang="en-US" sz="1600" dirty="0">
              <a:ea typeface="Alibaba PuHuiTi R"/>
            </a:endParaRPr>
          </a:p>
        </p:txBody>
      </p:sp>
      <p:sp>
        <p:nvSpPr>
          <p:cNvPr id="54" name="矩形 53">
            <a:extLst>
              <a:ext uri="{FF2B5EF4-FFF2-40B4-BE49-F238E27FC236}">
                <a16:creationId xmlns:a16="http://schemas.microsoft.com/office/drawing/2014/main" id="{1E46F7D6-1E57-4ABF-8C5A-873BCA356F81}"/>
              </a:ext>
            </a:extLst>
          </p:cNvPr>
          <p:cNvSpPr/>
          <p:nvPr/>
        </p:nvSpPr>
        <p:spPr>
          <a:xfrm>
            <a:off x="9867857" y="2555552"/>
            <a:ext cx="425116"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13</a:t>
            </a:r>
            <a:endParaRPr lang="zh-CN" altLang="en-US" sz="1600" dirty="0">
              <a:ea typeface="Alibaba PuHuiTi R"/>
            </a:endParaRPr>
          </a:p>
        </p:txBody>
      </p:sp>
      <p:sp>
        <p:nvSpPr>
          <p:cNvPr id="55" name="矩形 54">
            <a:extLst>
              <a:ext uri="{FF2B5EF4-FFF2-40B4-BE49-F238E27FC236}">
                <a16:creationId xmlns:a16="http://schemas.microsoft.com/office/drawing/2014/main" id="{4A0CCC6B-24AF-4071-8EA3-FCA2D22A403E}"/>
              </a:ext>
            </a:extLst>
          </p:cNvPr>
          <p:cNvSpPr/>
          <p:nvPr/>
        </p:nvSpPr>
        <p:spPr>
          <a:xfrm>
            <a:off x="10566357" y="2555552"/>
            <a:ext cx="425116"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14</a:t>
            </a:r>
            <a:endParaRPr lang="zh-CN" altLang="en-US" sz="1600" dirty="0">
              <a:ea typeface="Alibaba PuHuiTi R"/>
            </a:endParaRPr>
          </a:p>
        </p:txBody>
      </p:sp>
      <p:sp>
        <p:nvSpPr>
          <p:cNvPr id="56" name="矩形 55">
            <a:extLst>
              <a:ext uri="{FF2B5EF4-FFF2-40B4-BE49-F238E27FC236}">
                <a16:creationId xmlns:a16="http://schemas.microsoft.com/office/drawing/2014/main" id="{B13E9ED9-6987-493A-91E8-AE26A51E9710}"/>
              </a:ext>
            </a:extLst>
          </p:cNvPr>
          <p:cNvSpPr/>
          <p:nvPr/>
        </p:nvSpPr>
        <p:spPr>
          <a:xfrm>
            <a:off x="11230990" y="2555552"/>
            <a:ext cx="425116"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15</a:t>
            </a:r>
            <a:endParaRPr lang="zh-CN" altLang="en-US" sz="1600" dirty="0">
              <a:ea typeface="Alibaba PuHuiTi R"/>
            </a:endParaRPr>
          </a:p>
        </p:txBody>
      </p:sp>
      <p:sp>
        <p:nvSpPr>
          <p:cNvPr id="2" name="矩形 1">
            <a:extLst>
              <a:ext uri="{FF2B5EF4-FFF2-40B4-BE49-F238E27FC236}">
                <a16:creationId xmlns:a16="http://schemas.microsoft.com/office/drawing/2014/main" id="{B514DDC2-DA96-43C7-B879-4BD73A2CFB99}"/>
              </a:ext>
            </a:extLst>
          </p:cNvPr>
          <p:cNvSpPr/>
          <p:nvPr/>
        </p:nvSpPr>
        <p:spPr>
          <a:xfrm>
            <a:off x="10792840" y="1357519"/>
            <a:ext cx="1202573" cy="338554"/>
          </a:xfrm>
          <a:prstGeom prst="rect">
            <a:avLst/>
          </a:prstGeom>
        </p:spPr>
        <p:txBody>
          <a:bodyPr wrap="none">
            <a:spAutoFit/>
          </a:bodyPr>
          <a:lstStyle/>
          <a:p>
            <a:pPr>
              <a:defRPr/>
            </a:pPr>
            <a:r>
              <a:rPr lang="en-US" altLang="zh-CN" sz="1600" dirty="0">
                <a:solidFill>
                  <a:srgbClr val="333333"/>
                </a:solidFill>
                <a:latin typeface="微软雅黑" pitchFamily="34" charset="-122"/>
                <a:ea typeface="Alibaba PuHuiTi R"/>
              </a:rPr>
              <a:t>Segment[]</a:t>
            </a:r>
            <a:endParaRPr lang="zh-CN" altLang="en-US" sz="1600" dirty="0">
              <a:ea typeface="Alibaba PuHuiTi R"/>
            </a:endParaRPr>
          </a:p>
        </p:txBody>
      </p:sp>
      <p:cxnSp>
        <p:nvCxnSpPr>
          <p:cNvPr id="14" name="直接连接符 13">
            <a:extLst>
              <a:ext uri="{FF2B5EF4-FFF2-40B4-BE49-F238E27FC236}">
                <a16:creationId xmlns:a16="http://schemas.microsoft.com/office/drawing/2014/main" id="{BA298C77-E917-4B69-B036-5474A1F53E4C}"/>
              </a:ext>
            </a:extLst>
          </p:cNvPr>
          <p:cNvCxnSpPr/>
          <p:nvPr/>
        </p:nvCxnSpPr>
        <p:spPr>
          <a:xfrm>
            <a:off x="3678723"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21EF03A-D834-4391-93A8-6F93641950C7}"/>
              </a:ext>
            </a:extLst>
          </p:cNvPr>
          <p:cNvCxnSpPr/>
          <p:nvPr/>
        </p:nvCxnSpPr>
        <p:spPr>
          <a:xfrm>
            <a:off x="4351823"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2E4096A4-E834-4366-8FDA-AC74C2E92835}"/>
              </a:ext>
            </a:extLst>
          </p:cNvPr>
          <p:cNvCxnSpPr/>
          <p:nvPr/>
        </p:nvCxnSpPr>
        <p:spPr>
          <a:xfrm>
            <a:off x="986323"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9176D09-1D4F-4B31-A3D6-E2DBE6C54C41}"/>
              </a:ext>
            </a:extLst>
          </p:cNvPr>
          <p:cNvCxnSpPr/>
          <p:nvPr/>
        </p:nvCxnSpPr>
        <p:spPr>
          <a:xfrm>
            <a:off x="166365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3B8C701-760D-4631-96E2-1A53A94A0CD9}"/>
              </a:ext>
            </a:extLst>
          </p:cNvPr>
          <p:cNvCxnSpPr/>
          <p:nvPr/>
        </p:nvCxnSpPr>
        <p:spPr>
          <a:xfrm>
            <a:off x="8432756" y="1888802"/>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2">
            <a:extLst>
              <a:ext uri="{FF2B5EF4-FFF2-40B4-BE49-F238E27FC236}">
                <a16:creationId xmlns:a16="http://schemas.microsoft.com/office/drawing/2014/main" id="{7D917163-9481-99A0-BE96-2225D4F136BB}"/>
              </a:ext>
            </a:extLst>
          </p:cNvPr>
          <p:cNvSpPr txBox="1"/>
          <p:nvPr/>
        </p:nvSpPr>
        <p:spPr>
          <a:xfrm>
            <a:off x="769618" y="934083"/>
            <a:ext cx="8200437" cy="468975"/>
          </a:xfrm>
          <a:prstGeom prst="rect">
            <a:avLst/>
          </a:prstGeom>
          <a:noFill/>
        </p:spPr>
        <p:txBody>
          <a:bodyPr wrap="square">
            <a:spAutoFit/>
          </a:bodyPr>
          <a:lstStyle/>
          <a:p>
            <a:pPr>
              <a:lnSpc>
                <a:spcPct val="150000"/>
              </a:lnSpc>
              <a:defRPr/>
            </a:pPr>
            <a:r>
              <a:rPr lang="en-US" altLang="zh-CN"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JDK8</a:t>
            </a: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开始的哈希表：</a:t>
            </a:r>
            <a:r>
              <a:rPr lang="zh-CN" altLang="en-US" sz="18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 </a:t>
            </a:r>
            <a:r>
              <a:rPr lang="en-US" altLang="zh-CN" sz="18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8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链表 </a:t>
            </a:r>
            <a:r>
              <a:rPr lang="en-US" altLang="zh-CN" sz="1800" b="1"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800" b="1"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红黑树</a:t>
            </a:r>
            <a:endParaRPr lang="zh-CN" altLang="en-US" b="1"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7" name="椭圆 66">
            <a:extLst>
              <a:ext uri="{FF2B5EF4-FFF2-40B4-BE49-F238E27FC236}">
                <a16:creationId xmlns:a16="http://schemas.microsoft.com/office/drawing/2014/main" id="{96E84A72-3B66-9DFA-B5FC-AB3542CA8A2F}"/>
              </a:ext>
            </a:extLst>
          </p:cNvPr>
          <p:cNvSpPr/>
          <p:nvPr/>
        </p:nvSpPr>
        <p:spPr>
          <a:xfrm>
            <a:off x="7820705" y="1989757"/>
            <a:ext cx="480484" cy="480484"/>
          </a:xfrm>
          <a:prstGeom prst="ellips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FF0000"/>
              </a:solidFill>
              <a:ea typeface="Alibaba PuHuiTi R"/>
            </a:endParaRPr>
          </a:p>
        </p:txBody>
      </p:sp>
      <p:sp>
        <p:nvSpPr>
          <p:cNvPr id="68" name="椭圆 67">
            <a:extLst>
              <a:ext uri="{FF2B5EF4-FFF2-40B4-BE49-F238E27FC236}">
                <a16:creationId xmlns:a16="http://schemas.microsoft.com/office/drawing/2014/main" id="{7661342E-65F0-3D4B-7BE2-2C7A84A9F8D8}"/>
              </a:ext>
            </a:extLst>
          </p:cNvPr>
          <p:cNvSpPr/>
          <p:nvPr/>
        </p:nvSpPr>
        <p:spPr>
          <a:xfrm>
            <a:off x="7820705" y="2976535"/>
            <a:ext cx="480484" cy="480483"/>
          </a:xfrm>
          <a:prstGeom prst="ellipse">
            <a:avLst/>
          </a:prstGeom>
          <a:solidFill>
            <a:schemeClr val="accent6">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FF0000"/>
              </a:solidFill>
              <a:ea typeface="Alibaba PuHuiTi R"/>
            </a:endParaRPr>
          </a:p>
        </p:txBody>
      </p:sp>
      <p:sp>
        <p:nvSpPr>
          <p:cNvPr id="70" name="椭圆 69">
            <a:extLst>
              <a:ext uri="{FF2B5EF4-FFF2-40B4-BE49-F238E27FC236}">
                <a16:creationId xmlns:a16="http://schemas.microsoft.com/office/drawing/2014/main" id="{755AB95D-A73A-0A8B-848A-335BBA75E65C}"/>
              </a:ext>
            </a:extLst>
          </p:cNvPr>
          <p:cNvSpPr/>
          <p:nvPr/>
        </p:nvSpPr>
        <p:spPr>
          <a:xfrm>
            <a:off x="7848698" y="3849198"/>
            <a:ext cx="480484" cy="480484"/>
          </a:xfrm>
          <a:prstGeom prst="ellipse">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FF0000"/>
              </a:solidFill>
              <a:ea typeface="Alibaba PuHuiTi R"/>
            </a:endParaRPr>
          </a:p>
        </p:txBody>
      </p:sp>
      <p:cxnSp>
        <p:nvCxnSpPr>
          <p:cNvPr id="72" name="直接连接符 71">
            <a:extLst>
              <a:ext uri="{FF2B5EF4-FFF2-40B4-BE49-F238E27FC236}">
                <a16:creationId xmlns:a16="http://schemas.microsoft.com/office/drawing/2014/main" id="{C777EF43-3040-1F46-20B8-8AC2647BD840}"/>
              </a:ext>
            </a:extLst>
          </p:cNvPr>
          <p:cNvCxnSpPr>
            <a:cxnSpLocks/>
            <a:stCxn id="67" idx="4"/>
            <a:endCxn id="68" idx="0"/>
          </p:cNvCxnSpPr>
          <p:nvPr/>
        </p:nvCxnSpPr>
        <p:spPr>
          <a:xfrm>
            <a:off x="8060947" y="2470241"/>
            <a:ext cx="0" cy="506294"/>
          </a:xfrm>
          <a:prstGeom prst="line">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E8162809-3D6B-E89B-558F-5D6971960CF7}"/>
              </a:ext>
            </a:extLst>
          </p:cNvPr>
          <p:cNvCxnSpPr>
            <a:cxnSpLocks/>
            <a:endCxn id="70" idx="0"/>
          </p:cNvCxnSpPr>
          <p:nvPr/>
        </p:nvCxnSpPr>
        <p:spPr>
          <a:xfrm>
            <a:off x="8088940" y="3448033"/>
            <a:ext cx="0" cy="401165"/>
          </a:xfrm>
          <a:prstGeom prst="line">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BA8DE0B3-8D18-092C-F5B7-58B0DD2AC12B}"/>
              </a:ext>
            </a:extLst>
          </p:cNvPr>
          <p:cNvSpPr/>
          <p:nvPr/>
        </p:nvSpPr>
        <p:spPr>
          <a:xfrm>
            <a:off x="3672086" y="1888802"/>
            <a:ext cx="673100" cy="670984"/>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bg1"/>
                </a:solidFill>
                <a:latin typeface="微软雅黑" panose="020B0503020204020204" pitchFamily="34" charset="-122"/>
                <a:ea typeface="Alibaba PuHuiTi R"/>
              </a:rPr>
              <a:t>20</a:t>
            </a:r>
            <a:endParaRPr lang="zh-CN" altLang="en-US" sz="1600" dirty="0">
              <a:solidFill>
                <a:schemeClr val="bg1"/>
              </a:solidFill>
              <a:latin typeface="微软雅黑" panose="020B0503020204020204" pitchFamily="34" charset="-122"/>
              <a:ea typeface="Alibaba PuHuiTi R"/>
            </a:endParaRPr>
          </a:p>
        </p:txBody>
      </p:sp>
      <p:cxnSp>
        <p:nvCxnSpPr>
          <p:cNvPr id="64" name="直接箭头连接符 63">
            <a:extLst>
              <a:ext uri="{FF2B5EF4-FFF2-40B4-BE49-F238E27FC236}">
                <a16:creationId xmlns:a16="http://schemas.microsoft.com/office/drawing/2014/main" id="{268D7751-B0D4-7645-0E8C-FDD6B03C46E6}"/>
              </a:ext>
            </a:extLst>
          </p:cNvPr>
          <p:cNvCxnSpPr>
            <a:stCxn id="3" idx="3"/>
          </p:cNvCxnSpPr>
          <p:nvPr/>
        </p:nvCxnSpPr>
        <p:spPr>
          <a:xfrm flipH="1">
            <a:off x="3384219" y="2462419"/>
            <a:ext cx="387351" cy="3450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id="{F4A8120E-87FE-723D-F029-CB8F8E3F8D30}"/>
              </a:ext>
            </a:extLst>
          </p:cNvPr>
          <p:cNvSpPr/>
          <p:nvPr/>
        </p:nvSpPr>
        <p:spPr>
          <a:xfrm>
            <a:off x="2770385" y="2699487"/>
            <a:ext cx="670984" cy="67098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bg1"/>
                </a:solidFill>
                <a:latin typeface="微软雅黑" panose="020B0503020204020204" pitchFamily="34" charset="-122"/>
                <a:ea typeface="Alibaba PuHuiTi R"/>
              </a:rPr>
              <a:t>18</a:t>
            </a:r>
            <a:endParaRPr lang="zh-CN" altLang="en-US" sz="1600" dirty="0">
              <a:solidFill>
                <a:schemeClr val="bg1"/>
              </a:solidFill>
              <a:latin typeface="微软雅黑" panose="020B0503020204020204" pitchFamily="34" charset="-122"/>
              <a:ea typeface="Alibaba PuHuiTi R"/>
            </a:endParaRPr>
          </a:p>
        </p:txBody>
      </p:sp>
      <p:sp>
        <p:nvSpPr>
          <p:cNvPr id="77" name="椭圆 76">
            <a:extLst>
              <a:ext uri="{FF2B5EF4-FFF2-40B4-BE49-F238E27FC236}">
                <a16:creationId xmlns:a16="http://schemas.microsoft.com/office/drawing/2014/main" id="{4F7E6508-75E5-5725-556F-2F8A57FEE4BC}"/>
              </a:ext>
            </a:extLst>
          </p:cNvPr>
          <p:cNvSpPr/>
          <p:nvPr/>
        </p:nvSpPr>
        <p:spPr>
          <a:xfrm>
            <a:off x="4535686" y="2699487"/>
            <a:ext cx="673100" cy="67098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bg1"/>
                </a:solidFill>
                <a:latin typeface="微软雅黑" panose="020B0503020204020204" pitchFamily="34" charset="-122"/>
                <a:ea typeface="Alibaba PuHuiTi R"/>
              </a:rPr>
              <a:t>23</a:t>
            </a:r>
            <a:endParaRPr lang="zh-CN" altLang="en-US" sz="1600" dirty="0">
              <a:solidFill>
                <a:schemeClr val="bg1"/>
              </a:solidFill>
              <a:latin typeface="微软雅黑" panose="020B0503020204020204" pitchFamily="34" charset="-122"/>
              <a:ea typeface="Alibaba PuHuiTi R"/>
            </a:endParaRPr>
          </a:p>
        </p:txBody>
      </p:sp>
      <p:cxnSp>
        <p:nvCxnSpPr>
          <p:cNvPr id="79" name="直接箭头连接符 78">
            <a:extLst>
              <a:ext uri="{FF2B5EF4-FFF2-40B4-BE49-F238E27FC236}">
                <a16:creationId xmlns:a16="http://schemas.microsoft.com/office/drawing/2014/main" id="{CE446888-9FF4-5EEB-FB91-06D6E7DDAFC7}"/>
              </a:ext>
            </a:extLst>
          </p:cNvPr>
          <p:cNvCxnSpPr>
            <a:stCxn id="3" idx="5"/>
            <a:endCxn id="77" idx="1"/>
          </p:cNvCxnSpPr>
          <p:nvPr/>
        </p:nvCxnSpPr>
        <p:spPr>
          <a:xfrm>
            <a:off x="4245702" y="2462420"/>
            <a:ext cx="389467" cy="33443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84">
            <a:extLst>
              <a:ext uri="{FF2B5EF4-FFF2-40B4-BE49-F238E27FC236}">
                <a16:creationId xmlns:a16="http://schemas.microsoft.com/office/drawing/2014/main" id="{CDCFA236-2C45-6723-262D-F1A13E613B8D}"/>
              </a:ext>
            </a:extLst>
          </p:cNvPr>
          <p:cNvSpPr>
            <a:spLocks noChangeArrowheads="1"/>
          </p:cNvSpPr>
          <p:nvPr/>
        </p:nvSpPr>
        <p:spPr bwMode="auto">
          <a:xfrm>
            <a:off x="2357642" y="3535042"/>
            <a:ext cx="351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dirty="0">
                <a:latin typeface="微软雅黑" panose="020B0503020204020204" pitchFamily="34" charset="-122"/>
                <a:ea typeface="Alibaba PuHuiTi R"/>
              </a:rPr>
              <a:t>…</a:t>
            </a:r>
            <a:endParaRPr lang="zh-CN" altLang="en-US" sz="1600" dirty="0">
              <a:ea typeface="Alibaba PuHuiTi R"/>
            </a:endParaRPr>
          </a:p>
        </p:txBody>
      </p:sp>
      <p:sp>
        <p:nvSpPr>
          <p:cNvPr id="82" name="矩形 85">
            <a:extLst>
              <a:ext uri="{FF2B5EF4-FFF2-40B4-BE49-F238E27FC236}">
                <a16:creationId xmlns:a16="http://schemas.microsoft.com/office/drawing/2014/main" id="{AF832655-B842-B7AA-7F60-64D3E83FABF8}"/>
              </a:ext>
            </a:extLst>
          </p:cNvPr>
          <p:cNvSpPr>
            <a:spLocks noChangeArrowheads="1"/>
          </p:cNvSpPr>
          <p:nvPr/>
        </p:nvSpPr>
        <p:spPr bwMode="auto">
          <a:xfrm>
            <a:off x="3178903" y="3528690"/>
            <a:ext cx="351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dirty="0">
                <a:latin typeface="微软雅黑" panose="020B0503020204020204" pitchFamily="34" charset="-122"/>
                <a:ea typeface="Alibaba PuHuiTi R"/>
              </a:rPr>
              <a:t>…</a:t>
            </a:r>
            <a:endParaRPr lang="zh-CN" altLang="en-US" sz="1600" dirty="0">
              <a:ea typeface="Alibaba PuHuiTi R"/>
            </a:endParaRPr>
          </a:p>
        </p:txBody>
      </p:sp>
      <p:sp>
        <p:nvSpPr>
          <p:cNvPr id="83" name="矩形 86">
            <a:extLst>
              <a:ext uri="{FF2B5EF4-FFF2-40B4-BE49-F238E27FC236}">
                <a16:creationId xmlns:a16="http://schemas.microsoft.com/office/drawing/2014/main" id="{587EF095-54AA-19C5-B53A-DA9FB218582F}"/>
              </a:ext>
            </a:extLst>
          </p:cNvPr>
          <p:cNvSpPr>
            <a:spLocks noChangeArrowheads="1"/>
          </p:cNvSpPr>
          <p:nvPr/>
        </p:nvSpPr>
        <p:spPr bwMode="auto">
          <a:xfrm>
            <a:off x="4283791" y="3573557"/>
            <a:ext cx="351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a:latin typeface="微软雅黑" panose="020B0503020204020204" pitchFamily="34" charset="-122"/>
                <a:ea typeface="Alibaba PuHuiTi R"/>
              </a:rPr>
              <a:t>…</a:t>
            </a:r>
            <a:endParaRPr lang="zh-CN" altLang="en-US" sz="1600">
              <a:ea typeface="Alibaba PuHuiTi R"/>
            </a:endParaRPr>
          </a:p>
        </p:txBody>
      </p:sp>
      <p:sp>
        <p:nvSpPr>
          <p:cNvPr id="84" name="矩形 87">
            <a:extLst>
              <a:ext uri="{FF2B5EF4-FFF2-40B4-BE49-F238E27FC236}">
                <a16:creationId xmlns:a16="http://schemas.microsoft.com/office/drawing/2014/main" id="{A0B43BC0-1FA9-C99F-2229-960B26AD5FB9}"/>
              </a:ext>
            </a:extLst>
          </p:cNvPr>
          <p:cNvSpPr>
            <a:spLocks noChangeArrowheads="1"/>
          </p:cNvSpPr>
          <p:nvPr/>
        </p:nvSpPr>
        <p:spPr bwMode="auto">
          <a:xfrm>
            <a:off x="5064151" y="3544770"/>
            <a:ext cx="351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dirty="0">
                <a:latin typeface="微软雅黑" panose="020B0503020204020204" pitchFamily="34" charset="-122"/>
                <a:ea typeface="Alibaba PuHuiTi R"/>
              </a:rPr>
              <a:t>…</a:t>
            </a:r>
            <a:endParaRPr lang="zh-CN" altLang="en-US" sz="1600" dirty="0">
              <a:ea typeface="Alibaba PuHuiTi R"/>
            </a:endParaRPr>
          </a:p>
        </p:txBody>
      </p:sp>
      <p:sp>
        <p:nvSpPr>
          <p:cNvPr id="90" name="文本框 89">
            <a:extLst>
              <a:ext uri="{FF2B5EF4-FFF2-40B4-BE49-F238E27FC236}">
                <a16:creationId xmlns:a16="http://schemas.microsoft.com/office/drawing/2014/main" id="{B3D23C0F-0663-B373-D7D4-E0671DF2C608}"/>
              </a:ext>
            </a:extLst>
          </p:cNvPr>
          <p:cNvSpPr txBox="1"/>
          <p:nvPr/>
        </p:nvSpPr>
        <p:spPr>
          <a:xfrm>
            <a:off x="8883647" y="4334713"/>
            <a:ext cx="2861284" cy="1504323"/>
          </a:xfrm>
          <a:prstGeom prst="rect">
            <a:avLst/>
          </a:prstGeom>
          <a:noFill/>
        </p:spPr>
        <p:txBody>
          <a:bodyPr wrap="square">
            <a:spAutoFit/>
          </a:bodyPr>
          <a:lstStyle/>
          <a:p>
            <a:pPr fontAlgn="auto">
              <a:lnSpc>
                <a:spcPct val="200000"/>
              </a:lnSpc>
              <a:spcBef>
                <a:spcPts val="0"/>
              </a:spcBef>
              <a:spcAft>
                <a:spcPts val="0"/>
              </a:spcAft>
            </a:pP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JDK8</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开始后，哈希表中引入了红黑树后，进一步提高了操作数据的性能。</a:t>
            </a:r>
          </a:p>
        </p:txBody>
      </p:sp>
      <p:sp>
        <p:nvSpPr>
          <p:cNvPr id="92" name="TextBox 22">
            <a:extLst>
              <a:ext uri="{FF2B5EF4-FFF2-40B4-BE49-F238E27FC236}">
                <a16:creationId xmlns:a16="http://schemas.microsoft.com/office/drawing/2014/main" id="{856280D8-74CD-7ED5-E4C1-654B994FE511}"/>
              </a:ext>
            </a:extLst>
          </p:cNvPr>
          <p:cNvSpPr txBox="1"/>
          <p:nvPr/>
        </p:nvSpPr>
        <p:spPr>
          <a:xfrm>
            <a:off x="8923081" y="3245518"/>
            <a:ext cx="2821850" cy="666593"/>
          </a:xfrm>
          <a:prstGeom prst="rect">
            <a:avLst/>
          </a:prstGeom>
          <a:solidFill>
            <a:srgbClr val="F9FBF9"/>
          </a:solidFill>
          <a:ln w="9525" cap="flat" cmpd="sng" algn="ctr">
            <a:solidFill>
              <a:srgbClr val="F9FBF9"/>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wrap="square">
            <a:spAutoFit/>
          </a:bodyPr>
          <a:lstStyle/>
          <a:p>
            <a:pPr>
              <a:defRPr/>
            </a:pPr>
            <a:r>
              <a:rPr lang="en-US" altLang="zh-CN" sz="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JDK8</a:t>
            </a:r>
            <a:r>
              <a:rPr lang="zh-CN" altLang="en-US" sz="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之前，哈希表 </a:t>
            </a:r>
            <a:r>
              <a:rPr lang="en-US" altLang="zh-CN" sz="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a:t>
            </a:r>
            <a:r>
              <a:rPr lang="en-US" altLang="zh-CN"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链表</a:t>
            </a:r>
            <a:endParaRPr lang="en-US" altLang="zh-CN" sz="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defRPr/>
            </a:pPr>
            <a:r>
              <a:rPr lang="en-US" altLang="zh-CN" sz="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JDK8</a:t>
            </a:r>
            <a:r>
              <a:rPr lang="zh-CN" altLang="en-US" sz="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开始，哈希表 </a:t>
            </a:r>
            <a:r>
              <a:rPr lang="en-US" altLang="zh-CN" sz="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a:t>
            </a:r>
            <a:r>
              <a:rPr lang="en-US" altLang="zh-CN"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链表</a:t>
            </a:r>
            <a:r>
              <a:rPr lang="en-US" altLang="zh-CN"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红黑树</a:t>
            </a:r>
            <a:endParaRPr lang="en-US" altLang="zh-CN" sz="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a:extLst>
              <a:ext uri="{FF2B5EF4-FFF2-40B4-BE49-F238E27FC236}">
                <a16:creationId xmlns:a16="http://schemas.microsoft.com/office/drawing/2014/main" id="{44D5C939-3B7A-2EC2-22DA-C6197976B0E8}"/>
              </a:ext>
            </a:extLst>
          </p:cNvPr>
          <p:cNvSpPr>
            <a:spLocks noGrp="1"/>
          </p:cNvSpPr>
          <p:nvPr>
            <p:ph type="title"/>
          </p:nvPr>
        </p:nvSpPr>
        <p:spPr/>
        <p:txBody>
          <a:bodyPr/>
          <a:lstStyle/>
          <a:p>
            <a:r>
              <a:rPr lang="en-US" altLang="zh-CN" dirty="0"/>
              <a:t>HashSet</a:t>
            </a:r>
            <a:r>
              <a:rPr lang="zh-CN" altLang="en-US" dirty="0"/>
              <a:t>集合的底层原理</a:t>
            </a:r>
          </a:p>
        </p:txBody>
      </p:sp>
      <p:grpSp>
        <p:nvGrpSpPr>
          <p:cNvPr id="29" name="组合 28">
            <a:extLst>
              <a:ext uri="{FF2B5EF4-FFF2-40B4-BE49-F238E27FC236}">
                <a16:creationId xmlns:a16="http://schemas.microsoft.com/office/drawing/2014/main" id="{BB202D1D-C7E5-D21A-FC8C-08BE849A6710}"/>
              </a:ext>
            </a:extLst>
          </p:cNvPr>
          <p:cNvGrpSpPr/>
          <p:nvPr/>
        </p:nvGrpSpPr>
        <p:grpSpPr>
          <a:xfrm>
            <a:off x="986323" y="5052384"/>
            <a:ext cx="7381070" cy="594560"/>
            <a:chOff x="3353164" y="5731266"/>
            <a:chExt cx="7235017" cy="594560"/>
          </a:xfrm>
        </p:grpSpPr>
        <p:grpSp>
          <p:nvGrpSpPr>
            <p:cNvPr id="35" name="组合 34">
              <a:extLst>
                <a:ext uri="{FF2B5EF4-FFF2-40B4-BE49-F238E27FC236}">
                  <a16:creationId xmlns:a16="http://schemas.microsoft.com/office/drawing/2014/main" id="{620703D9-F6AB-8A84-63DD-9E601CFE5798}"/>
                </a:ext>
              </a:extLst>
            </p:cNvPr>
            <p:cNvGrpSpPr/>
            <p:nvPr/>
          </p:nvGrpSpPr>
          <p:grpSpPr>
            <a:xfrm>
              <a:off x="3353164" y="5731266"/>
              <a:ext cx="7235017" cy="594560"/>
              <a:chOff x="4304043" y="1286668"/>
              <a:chExt cx="10573363" cy="2757793"/>
            </a:xfrm>
            <a:effectLst>
              <a:outerShdw blurRad="381000" dist="254000" dir="8100000" algn="tr" rotWithShape="0">
                <a:prstClr val="black">
                  <a:alpha val="40000"/>
                </a:prstClr>
              </a:outerShdw>
            </a:effectLst>
          </p:grpSpPr>
          <p:sp>
            <p:nvSpPr>
              <p:cNvPr id="58" name="圆角矩形 70">
                <a:extLst>
                  <a:ext uri="{FF2B5EF4-FFF2-40B4-BE49-F238E27FC236}">
                    <a16:creationId xmlns:a16="http://schemas.microsoft.com/office/drawing/2014/main" id="{D6D4594C-A362-C318-5341-5466FC4566B8}"/>
                  </a:ext>
                </a:extLst>
              </p:cNvPr>
              <p:cNvSpPr/>
              <p:nvPr/>
            </p:nvSpPr>
            <p:spPr>
              <a:xfrm>
                <a:off x="4304043" y="1286668"/>
                <a:ext cx="3978026"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sp>
            <p:nvSpPr>
              <p:cNvPr id="59" name="圆角矩形 71">
                <a:extLst>
                  <a:ext uri="{FF2B5EF4-FFF2-40B4-BE49-F238E27FC236}">
                    <a16:creationId xmlns:a16="http://schemas.microsoft.com/office/drawing/2014/main" id="{506CF60C-1626-A4B6-CD34-A5145A62D47D}"/>
                  </a:ext>
                </a:extLst>
              </p:cNvPr>
              <p:cNvSpPr/>
              <p:nvPr/>
            </p:nvSpPr>
            <p:spPr>
              <a:xfrm>
                <a:off x="4304043" y="1286668"/>
                <a:ext cx="10573363" cy="2757793"/>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grpSp>
        <p:sp>
          <p:nvSpPr>
            <p:cNvPr id="57" name="TextBox 69">
              <a:extLst>
                <a:ext uri="{FF2B5EF4-FFF2-40B4-BE49-F238E27FC236}">
                  <a16:creationId xmlns:a16="http://schemas.microsoft.com/office/drawing/2014/main" id="{074074FB-30FD-3594-0A17-C85717C10684}"/>
                </a:ext>
              </a:extLst>
            </p:cNvPr>
            <p:cNvSpPr txBox="1"/>
            <p:nvPr/>
          </p:nvSpPr>
          <p:spPr>
            <a:xfrm>
              <a:off x="3576285" y="5778222"/>
              <a:ext cx="6753257" cy="427105"/>
            </a:xfrm>
            <a:prstGeom prst="rect">
              <a:avLst/>
            </a:prstGeom>
            <a:noFill/>
          </p:spPr>
          <p:txBody>
            <a:bodyPr wrap="square" rtlCol="0">
              <a:spAutoFit/>
            </a:bodyPr>
            <a:lstStyle/>
            <a:p>
              <a:pPr>
                <a:lnSpc>
                  <a:spcPct val="150000"/>
                </a:lnSpc>
                <a:defRPr/>
              </a:pP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JDK8</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开始</a:t>
              </a: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当链表长度超过</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8</a:t>
              </a: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，且</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数组长度</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&gt;=64</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时</a:t>
              </a: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自动将链表转成红黑树</a:t>
              </a:r>
            </a:p>
          </p:txBody>
        </p:sp>
      </p:grpSp>
    </p:spTree>
    <p:extLst>
      <p:ext uri="{BB962C8B-B14F-4D97-AF65-F5344CB8AC3E}">
        <p14:creationId xmlns:p14="http://schemas.microsoft.com/office/powerpoint/2010/main" val="228027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3"/>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1000" fill="hold"/>
                                        <p:tgtEl>
                                          <p:spTgt spid="64"/>
                                        </p:tgtEl>
                                        <p:attrNameLst>
                                          <p:attrName>ppt_w</p:attrName>
                                        </p:attrNameLst>
                                      </p:cBhvr>
                                      <p:tavLst>
                                        <p:tav tm="0">
                                          <p:val>
                                            <p:strVal val="#ppt_w+.3"/>
                                          </p:val>
                                        </p:tav>
                                        <p:tav tm="100000">
                                          <p:val>
                                            <p:strVal val="#ppt_w"/>
                                          </p:val>
                                        </p:tav>
                                      </p:tavLst>
                                    </p:anim>
                                    <p:anim calcmode="lin" valueType="num">
                                      <p:cBhvr>
                                        <p:cTn id="13" dur="1000" fill="hold"/>
                                        <p:tgtEl>
                                          <p:spTgt spid="64"/>
                                        </p:tgtEl>
                                        <p:attrNameLst>
                                          <p:attrName>ppt_h</p:attrName>
                                        </p:attrNameLst>
                                      </p:cBhvr>
                                      <p:tavLst>
                                        <p:tav tm="0">
                                          <p:val>
                                            <p:strVal val="#ppt_h"/>
                                          </p:val>
                                        </p:tav>
                                        <p:tav tm="100000">
                                          <p:val>
                                            <p:strVal val="#ppt_h"/>
                                          </p:val>
                                        </p:tav>
                                      </p:tavLst>
                                    </p:anim>
                                    <p:animEffect transition="in" filter="fade">
                                      <p:cBhvr>
                                        <p:cTn id="14" dur="1000"/>
                                        <p:tgtEl>
                                          <p:spTgt spid="64"/>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anim calcmode="lin" valueType="num">
                                      <p:cBhvr>
                                        <p:cTn id="17" dur="1000" fill="hold"/>
                                        <p:tgtEl>
                                          <p:spTgt spid="75"/>
                                        </p:tgtEl>
                                        <p:attrNameLst>
                                          <p:attrName>ppt_w</p:attrName>
                                        </p:attrNameLst>
                                      </p:cBhvr>
                                      <p:tavLst>
                                        <p:tav tm="0">
                                          <p:val>
                                            <p:strVal val="#ppt_w+.3"/>
                                          </p:val>
                                        </p:tav>
                                        <p:tav tm="100000">
                                          <p:val>
                                            <p:strVal val="#ppt_w"/>
                                          </p:val>
                                        </p:tav>
                                      </p:tavLst>
                                    </p:anim>
                                    <p:anim calcmode="lin" valueType="num">
                                      <p:cBhvr>
                                        <p:cTn id="18" dur="1000" fill="hold"/>
                                        <p:tgtEl>
                                          <p:spTgt spid="75"/>
                                        </p:tgtEl>
                                        <p:attrNameLst>
                                          <p:attrName>ppt_h</p:attrName>
                                        </p:attrNameLst>
                                      </p:cBhvr>
                                      <p:tavLst>
                                        <p:tav tm="0">
                                          <p:val>
                                            <p:strVal val="#ppt_h"/>
                                          </p:val>
                                        </p:tav>
                                        <p:tav tm="100000">
                                          <p:val>
                                            <p:strVal val="#ppt_h"/>
                                          </p:val>
                                        </p:tav>
                                      </p:tavLst>
                                    </p:anim>
                                    <p:animEffect transition="in" filter="fade">
                                      <p:cBhvr>
                                        <p:cTn id="19" dur="1000"/>
                                        <p:tgtEl>
                                          <p:spTgt spid="75"/>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77"/>
                                        </p:tgtEl>
                                        <p:attrNameLst>
                                          <p:attrName>style.visibility</p:attrName>
                                        </p:attrNameLst>
                                      </p:cBhvr>
                                      <p:to>
                                        <p:strVal val="visible"/>
                                      </p:to>
                                    </p:set>
                                    <p:anim calcmode="lin" valueType="num">
                                      <p:cBhvr>
                                        <p:cTn id="22" dur="1000" fill="hold"/>
                                        <p:tgtEl>
                                          <p:spTgt spid="77"/>
                                        </p:tgtEl>
                                        <p:attrNameLst>
                                          <p:attrName>ppt_w</p:attrName>
                                        </p:attrNameLst>
                                      </p:cBhvr>
                                      <p:tavLst>
                                        <p:tav tm="0">
                                          <p:val>
                                            <p:strVal val="#ppt_w+.3"/>
                                          </p:val>
                                        </p:tav>
                                        <p:tav tm="100000">
                                          <p:val>
                                            <p:strVal val="#ppt_w"/>
                                          </p:val>
                                        </p:tav>
                                      </p:tavLst>
                                    </p:anim>
                                    <p:anim calcmode="lin" valueType="num">
                                      <p:cBhvr>
                                        <p:cTn id="23" dur="1000" fill="hold"/>
                                        <p:tgtEl>
                                          <p:spTgt spid="77"/>
                                        </p:tgtEl>
                                        <p:attrNameLst>
                                          <p:attrName>ppt_h</p:attrName>
                                        </p:attrNameLst>
                                      </p:cBhvr>
                                      <p:tavLst>
                                        <p:tav tm="0">
                                          <p:val>
                                            <p:strVal val="#ppt_h"/>
                                          </p:val>
                                        </p:tav>
                                        <p:tav tm="100000">
                                          <p:val>
                                            <p:strVal val="#ppt_h"/>
                                          </p:val>
                                        </p:tav>
                                      </p:tavLst>
                                    </p:anim>
                                    <p:animEffect transition="in" filter="fade">
                                      <p:cBhvr>
                                        <p:cTn id="24" dur="1000"/>
                                        <p:tgtEl>
                                          <p:spTgt spid="77"/>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anim calcmode="lin" valueType="num">
                                      <p:cBhvr>
                                        <p:cTn id="27" dur="1000" fill="hold"/>
                                        <p:tgtEl>
                                          <p:spTgt spid="79"/>
                                        </p:tgtEl>
                                        <p:attrNameLst>
                                          <p:attrName>ppt_w</p:attrName>
                                        </p:attrNameLst>
                                      </p:cBhvr>
                                      <p:tavLst>
                                        <p:tav tm="0">
                                          <p:val>
                                            <p:strVal val="#ppt_w+.3"/>
                                          </p:val>
                                        </p:tav>
                                        <p:tav tm="100000">
                                          <p:val>
                                            <p:strVal val="#ppt_w"/>
                                          </p:val>
                                        </p:tav>
                                      </p:tavLst>
                                    </p:anim>
                                    <p:anim calcmode="lin" valueType="num">
                                      <p:cBhvr>
                                        <p:cTn id="28" dur="1000" fill="hold"/>
                                        <p:tgtEl>
                                          <p:spTgt spid="79"/>
                                        </p:tgtEl>
                                        <p:attrNameLst>
                                          <p:attrName>ppt_h</p:attrName>
                                        </p:attrNameLst>
                                      </p:cBhvr>
                                      <p:tavLst>
                                        <p:tav tm="0">
                                          <p:val>
                                            <p:strVal val="#ppt_h"/>
                                          </p:val>
                                        </p:tav>
                                        <p:tav tm="100000">
                                          <p:val>
                                            <p:strVal val="#ppt_h"/>
                                          </p:val>
                                        </p:tav>
                                      </p:tavLst>
                                    </p:anim>
                                    <p:animEffect transition="in" filter="fade">
                                      <p:cBhvr>
                                        <p:cTn id="29" dur="1000"/>
                                        <p:tgtEl>
                                          <p:spTgt spid="79"/>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80"/>
                                        </p:tgtEl>
                                        <p:attrNameLst>
                                          <p:attrName>style.visibility</p:attrName>
                                        </p:attrNameLst>
                                      </p:cBhvr>
                                      <p:to>
                                        <p:strVal val="visible"/>
                                      </p:to>
                                    </p:set>
                                    <p:anim calcmode="lin" valueType="num">
                                      <p:cBhvr>
                                        <p:cTn id="32" dur="1000" fill="hold"/>
                                        <p:tgtEl>
                                          <p:spTgt spid="80"/>
                                        </p:tgtEl>
                                        <p:attrNameLst>
                                          <p:attrName>ppt_w</p:attrName>
                                        </p:attrNameLst>
                                      </p:cBhvr>
                                      <p:tavLst>
                                        <p:tav tm="0">
                                          <p:val>
                                            <p:strVal val="#ppt_w+.3"/>
                                          </p:val>
                                        </p:tav>
                                        <p:tav tm="100000">
                                          <p:val>
                                            <p:strVal val="#ppt_w"/>
                                          </p:val>
                                        </p:tav>
                                      </p:tavLst>
                                    </p:anim>
                                    <p:anim calcmode="lin" valueType="num">
                                      <p:cBhvr>
                                        <p:cTn id="33" dur="1000" fill="hold"/>
                                        <p:tgtEl>
                                          <p:spTgt spid="80"/>
                                        </p:tgtEl>
                                        <p:attrNameLst>
                                          <p:attrName>ppt_h</p:attrName>
                                        </p:attrNameLst>
                                      </p:cBhvr>
                                      <p:tavLst>
                                        <p:tav tm="0">
                                          <p:val>
                                            <p:strVal val="#ppt_h"/>
                                          </p:val>
                                        </p:tav>
                                        <p:tav tm="100000">
                                          <p:val>
                                            <p:strVal val="#ppt_h"/>
                                          </p:val>
                                        </p:tav>
                                      </p:tavLst>
                                    </p:anim>
                                    <p:animEffect transition="in" filter="fade">
                                      <p:cBhvr>
                                        <p:cTn id="34" dur="1000"/>
                                        <p:tgtEl>
                                          <p:spTgt spid="80"/>
                                        </p:tgtEl>
                                      </p:cBhvr>
                                    </p:animEffect>
                                  </p:childTnLst>
                                </p:cTn>
                              </p:par>
                              <p:par>
                                <p:cTn id="35" presetID="50" presetClass="entr" presetSubtype="0" decel="100000" fill="hold" grpId="0" nodeType="withEffect">
                                  <p:stCondLst>
                                    <p:cond delay="0"/>
                                  </p:stCondLst>
                                  <p:childTnLst>
                                    <p:set>
                                      <p:cBhvr>
                                        <p:cTn id="36" dur="1" fill="hold">
                                          <p:stCondLst>
                                            <p:cond delay="0"/>
                                          </p:stCondLst>
                                        </p:cTn>
                                        <p:tgtEl>
                                          <p:spTgt spid="82"/>
                                        </p:tgtEl>
                                        <p:attrNameLst>
                                          <p:attrName>style.visibility</p:attrName>
                                        </p:attrNameLst>
                                      </p:cBhvr>
                                      <p:to>
                                        <p:strVal val="visible"/>
                                      </p:to>
                                    </p:set>
                                    <p:anim calcmode="lin" valueType="num">
                                      <p:cBhvr>
                                        <p:cTn id="37" dur="1000" fill="hold"/>
                                        <p:tgtEl>
                                          <p:spTgt spid="82"/>
                                        </p:tgtEl>
                                        <p:attrNameLst>
                                          <p:attrName>ppt_w</p:attrName>
                                        </p:attrNameLst>
                                      </p:cBhvr>
                                      <p:tavLst>
                                        <p:tav tm="0">
                                          <p:val>
                                            <p:strVal val="#ppt_w+.3"/>
                                          </p:val>
                                        </p:tav>
                                        <p:tav tm="100000">
                                          <p:val>
                                            <p:strVal val="#ppt_w"/>
                                          </p:val>
                                        </p:tav>
                                      </p:tavLst>
                                    </p:anim>
                                    <p:anim calcmode="lin" valueType="num">
                                      <p:cBhvr>
                                        <p:cTn id="38" dur="1000" fill="hold"/>
                                        <p:tgtEl>
                                          <p:spTgt spid="82"/>
                                        </p:tgtEl>
                                        <p:attrNameLst>
                                          <p:attrName>ppt_h</p:attrName>
                                        </p:attrNameLst>
                                      </p:cBhvr>
                                      <p:tavLst>
                                        <p:tav tm="0">
                                          <p:val>
                                            <p:strVal val="#ppt_h"/>
                                          </p:val>
                                        </p:tav>
                                        <p:tav tm="100000">
                                          <p:val>
                                            <p:strVal val="#ppt_h"/>
                                          </p:val>
                                        </p:tav>
                                      </p:tavLst>
                                    </p:anim>
                                    <p:animEffect transition="in" filter="fade">
                                      <p:cBhvr>
                                        <p:cTn id="39" dur="1000"/>
                                        <p:tgtEl>
                                          <p:spTgt spid="82"/>
                                        </p:tgtEl>
                                      </p:cBhvr>
                                    </p:animEffect>
                                  </p:childTnLst>
                                </p:cTn>
                              </p:par>
                              <p:par>
                                <p:cTn id="40" presetID="50" presetClass="entr" presetSubtype="0" decel="100000" fill="hold" grpId="0" nodeType="withEffect">
                                  <p:stCondLst>
                                    <p:cond delay="0"/>
                                  </p:stCondLst>
                                  <p:childTnLst>
                                    <p:set>
                                      <p:cBhvr>
                                        <p:cTn id="41" dur="1" fill="hold">
                                          <p:stCondLst>
                                            <p:cond delay="0"/>
                                          </p:stCondLst>
                                        </p:cTn>
                                        <p:tgtEl>
                                          <p:spTgt spid="83"/>
                                        </p:tgtEl>
                                        <p:attrNameLst>
                                          <p:attrName>style.visibility</p:attrName>
                                        </p:attrNameLst>
                                      </p:cBhvr>
                                      <p:to>
                                        <p:strVal val="visible"/>
                                      </p:to>
                                    </p:set>
                                    <p:anim calcmode="lin" valueType="num">
                                      <p:cBhvr>
                                        <p:cTn id="42" dur="1000" fill="hold"/>
                                        <p:tgtEl>
                                          <p:spTgt spid="83"/>
                                        </p:tgtEl>
                                        <p:attrNameLst>
                                          <p:attrName>ppt_w</p:attrName>
                                        </p:attrNameLst>
                                      </p:cBhvr>
                                      <p:tavLst>
                                        <p:tav tm="0">
                                          <p:val>
                                            <p:strVal val="#ppt_w+.3"/>
                                          </p:val>
                                        </p:tav>
                                        <p:tav tm="100000">
                                          <p:val>
                                            <p:strVal val="#ppt_w"/>
                                          </p:val>
                                        </p:tav>
                                      </p:tavLst>
                                    </p:anim>
                                    <p:anim calcmode="lin" valueType="num">
                                      <p:cBhvr>
                                        <p:cTn id="43" dur="1000" fill="hold"/>
                                        <p:tgtEl>
                                          <p:spTgt spid="83"/>
                                        </p:tgtEl>
                                        <p:attrNameLst>
                                          <p:attrName>ppt_h</p:attrName>
                                        </p:attrNameLst>
                                      </p:cBhvr>
                                      <p:tavLst>
                                        <p:tav tm="0">
                                          <p:val>
                                            <p:strVal val="#ppt_h"/>
                                          </p:val>
                                        </p:tav>
                                        <p:tav tm="100000">
                                          <p:val>
                                            <p:strVal val="#ppt_h"/>
                                          </p:val>
                                        </p:tav>
                                      </p:tavLst>
                                    </p:anim>
                                    <p:animEffect transition="in" filter="fade">
                                      <p:cBhvr>
                                        <p:cTn id="44" dur="1000"/>
                                        <p:tgtEl>
                                          <p:spTgt spid="83"/>
                                        </p:tgtEl>
                                      </p:cBhvr>
                                    </p:animEffect>
                                  </p:childTnLst>
                                </p:cTn>
                              </p:par>
                              <p:par>
                                <p:cTn id="45" presetID="50" presetClass="entr" presetSubtype="0" decel="100000" fill="hold" grpId="0" nodeType="withEffect">
                                  <p:stCondLst>
                                    <p:cond delay="0"/>
                                  </p:stCondLst>
                                  <p:childTnLst>
                                    <p:set>
                                      <p:cBhvr>
                                        <p:cTn id="46" dur="1" fill="hold">
                                          <p:stCondLst>
                                            <p:cond delay="0"/>
                                          </p:stCondLst>
                                        </p:cTn>
                                        <p:tgtEl>
                                          <p:spTgt spid="84"/>
                                        </p:tgtEl>
                                        <p:attrNameLst>
                                          <p:attrName>style.visibility</p:attrName>
                                        </p:attrNameLst>
                                      </p:cBhvr>
                                      <p:to>
                                        <p:strVal val="visible"/>
                                      </p:to>
                                    </p:set>
                                    <p:anim calcmode="lin" valueType="num">
                                      <p:cBhvr>
                                        <p:cTn id="47" dur="1000" fill="hold"/>
                                        <p:tgtEl>
                                          <p:spTgt spid="84"/>
                                        </p:tgtEl>
                                        <p:attrNameLst>
                                          <p:attrName>ppt_w</p:attrName>
                                        </p:attrNameLst>
                                      </p:cBhvr>
                                      <p:tavLst>
                                        <p:tav tm="0">
                                          <p:val>
                                            <p:strVal val="#ppt_w+.3"/>
                                          </p:val>
                                        </p:tav>
                                        <p:tav tm="100000">
                                          <p:val>
                                            <p:strVal val="#ppt_w"/>
                                          </p:val>
                                        </p:tav>
                                      </p:tavLst>
                                    </p:anim>
                                    <p:anim calcmode="lin" valueType="num">
                                      <p:cBhvr>
                                        <p:cTn id="48" dur="1000" fill="hold"/>
                                        <p:tgtEl>
                                          <p:spTgt spid="84"/>
                                        </p:tgtEl>
                                        <p:attrNameLst>
                                          <p:attrName>ppt_h</p:attrName>
                                        </p:attrNameLst>
                                      </p:cBhvr>
                                      <p:tavLst>
                                        <p:tav tm="0">
                                          <p:val>
                                            <p:strVal val="#ppt_h"/>
                                          </p:val>
                                        </p:tav>
                                        <p:tav tm="100000">
                                          <p:val>
                                            <p:strVal val="#ppt_h"/>
                                          </p:val>
                                        </p:tav>
                                      </p:tavLst>
                                    </p:anim>
                                    <p:animEffect transition="in" filter="fade">
                                      <p:cBhvr>
                                        <p:cTn id="49" dur="1000"/>
                                        <p:tgtEl>
                                          <p:spTgt spid="84"/>
                                        </p:tgtEl>
                                      </p:cBhvr>
                                    </p:animEffect>
                                  </p:childTnLst>
                                </p:cTn>
                              </p:par>
                              <p:par>
                                <p:cTn id="50" presetID="37" presetClass="entr" presetSubtype="0" fill="hold" grpId="0" nodeType="with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fade">
                                      <p:cBhvr>
                                        <p:cTn id="52" dur="1000"/>
                                        <p:tgtEl>
                                          <p:spTgt spid="92"/>
                                        </p:tgtEl>
                                      </p:cBhvr>
                                    </p:animEffect>
                                    <p:anim calcmode="lin" valueType="num">
                                      <p:cBhvr>
                                        <p:cTn id="53" dur="1000" fill="hold"/>
                                        <p:tgtEl>
                                          <p:spTgt spid="92"/>
                                        </p:tgtEl>
                                        <p:attrNameLst>
                                          <p:attrName>ppt_x</p:attrName>
                                        </p:attrNameLst>
                                      </p:cBhvr>
                                      <p:tavLst>
                                        <p:tav tm="0">
                                          <p:val>
                                            <p:strVal val="#ppt_x"/>
                                          </p:val>
                                        </p:tav>
                                        <p:tav tm="100000">
                                          <p:val>
                                            <p:strVal val="#ppt_x"/>
                                          </p:val>
                                        </p:tav>
                                      </p:tavLst>
                                    </p:anim>
                                    <p:anim calcmode="lin" valueType="num">
                                      <p:cBhvr>
                                        <p:cTn id="54" dur="900" decel="100000" fill="hold"/>
                                        <p:tgtEl>
                                          <p:spTgt spid="92"/>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par>
                                <p:cTn id="56" presetID="22" presetClass="entr" presetSubtype="8" fill="hold" grpId="0" nodeType="with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wipe(left)">
                                      <p:cBhvr>
                                        <p:cTn id="5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5" grpId="0" animBg="1"/>
      <p:bldP spid="77" grpId="0" animBg="1"/>
      <p:bldP spid="80" grpId="0"/>
      <p:bldP spid="82" grpId="0"/>
      <p:bldP spid="83" grpId="0"/>
      <p:bldP spid="84" grpId="0"/>
      <p:bldP spid="90" grpId="0"/>
      <p:bldP spid="9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4107253" y="1447800"/>
            <a:ext cx="7170081" cy="3962399"/>
          </a:xfrm>
        </p:spPr>
        <p:txBody>
          <a:bodyPr/>
          <a:lstStyle/>
          <a:p>
            <a:r>
              <a:rPr lang="zh-CN" altLang="en-US" dirty="0"/>
              <a:t>什么是哈希值？对象的哈希值有什么特点？</a:t>
            </a:r>
            <a:endParaRPr lang="en-US" altLang="zh-CN" dirty="0"/>
          </a:p>
          <a:p>
            <a:pPr marL="624393" lvl="1" indent="-357708">
              <a:lnSpc>
                <a:spcPct val="200000"/>
              </a:lnSpc>
              <a:buFont typeface="Wingdings" pitchFamily="2" charset="2"/>
              <a:buChar char="l"/>
              <a:defRPr/>
            </a:pPr>
            <a:r>
              <a:rPr lang="zh-CN" altLang="en-US"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对象调用</a:t>
            </a:r>
            <a:r>
              <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a:t>
            </a:r>
            <a:r>
              <a:rPr lang="zh-CN" altLang="en-US"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a:t>
            </a:r>
            <a:r>
              <a:rPr lang="en-US" altLang="zh-CN" sz="1600" b="1"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hashCode</a:t>
            </a:r>
            <a:r>
              <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方法得到的一个随机值</a:t>
            </a:r>
            <a:endPar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en-US" altLang="zh-CN" dirty="0"/>
              <a:t>HashSet</a:t>
            </a:r>
            <a:r>
              <a:rPr lang="zh-CN" altLang="en-US" dirty="0"/>
              <a:t>集合的底层原理是什么样的</a:t>
            </a:r>
            <a:r>
              <a:rPr lang="en-US" altLang="zh-CN" dirty="0"/>
              <a:t>? </a:t>
            </a:r>
          </a:p>
          <a:p>
            <a:pPr marL="624393" lvl="1" indent="-357708">
              <a:lnSpc>
                <a:spcPct val="200000"/>
              </a:lnSpc>
              <a:buFont typeface="Wingdings" pitchFamily="2" charset="2"/>
              <a:buChar char="l"/>
              <a:defRPr/>
            </a:pPr>
            <a:r>
              <a:rPr lang="zh-CN" altLang="en-US"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基于哈希表实现的。</a:t>
            </a:r>
            <a:endPar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624393" lvl="1" indent="-357708">
              <a:lnSpc>
                <a:spcPct val="200000"/>
              </a:lnSpc>
              <a:buFont typeface="Wingdings" pitchFamily="2" charset="2"/>
              <a:buChar char="l"/>
              <a:defRPr/>
            </a:pPr>
            <a:r>
              <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JDK8</a:t>
            </a:r>
            <a:r>
              <a:rPr lang="zh-CN" altLang="en-US"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之前的，哈希表：底层使用</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链表</a:t>
            </a:r>
            <a:r>
              <a:rPr lang="zh-CN" altLang="en-US"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组成</a:t>
            </a:r>
            <a:endPar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624393" lvl="1" indent="-357708">
              <a:lnSpc>
                <a:spcPct val="200000"/>
              </a:lnSpc>
              <a:buFont typeface="Wingdings" pitchFamily="2" charset="2"/>
              <a:buChar char="l"/>
              <a:defRPr/>
            </a:pPr>
            <a:r>
              <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JDK8</a:t>
            </a:r>
            <a:r>
              <a:rPr lang="zh-CN" altLang="en-US"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开始后，哈希表：底层采用</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链表</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红黑树</a:t>
            </a:r>
            <a:r>
              <a:rPr lang="zh-CN" altLang="en-US"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组成。</a:t>
            </a:r>
            <a:endParaRPr lang="en-US" altLang="zh-CN" dirty="0"/>
          </a:p>
          <a:p>
            <a:pPr marL="0" indent="0">
              <a:buNone/>
            </a:pPr>
            <a:endParaRPr lang="en-US" altLang="zh-CN" dirty="0"/>
          </a:p>
        </p:txBody>
      </p:sp>
    </p:spTree>
    <p:extLst>
      <p:ext uri="{BB962C8B-B14F-4D97-AF65-F5344CB8AC3E}">
        <p14:creationId xmlns:p14="http://schemas.microsoft.com/office/powerpoint/2010/main" val="9735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pPr marL="0" indent="0">
              <a:lnSpc>
                <a:spcPct val="150000"/>
              </a:lnSpc>
              <a:buNone/>
            </a:pPr>
            <a:r>
              <a:rPr lang="zh-CN" altLang="en-US" dirty="0">
                <a:latin typeface="Alibaba PuHuiTi R"/>
              </a:rPr>
              <a:t>  哈希表存储数据的详细流程</a:t>
            </a:r>
            <a:endParaRPr lang="en-US" altLang="zh-CN" dirty="0">
              <a:latin typeface="Alibaba PuHuiTi R"/>
            </a:endParaRPr>
          </a:p>
          <a:p>
            <a:pPr lvl="1">
              <a:lnSpc>
                <a:spcPct val="200000"/>
              </a:lnSpc>
              <a:buFont typeface="+mj-ea"/>
              <a:buAutoNum type="circleNumDbPlain"/>
              <a:defRPr/>
            </a:pPr>
            <a:r>
              <a:rPr lang="zh-CN" altLang="en-US" sz="1600" b="1" dirty="0">
                <a:solidFill>
                  <a:schemeClr val="tx1">
                    <a:lumMod val="85000"/>
                    <a:lumOff val="15000"/>
                  </a:schemeClr>
                </a:solidFill>
                <a:latin typeface="Alibaba PuHuiTi R"/>
                <a:ea typeface="微软雅黑" pitchFamily="34" charset="-122"/>
              </a:rPr>
              <a:t> </a:t>
            </a:r>
            <a:r>
              <a:rPr lang="zh-CN" altLang="en-US"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创建一个默认长度</a:t>
            </a:r>
            <a:r>
              <a:rPr lang="en-US" altLang="zh-CN"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16</a:t>
            </a:r>
            <a:r>
              <a:rPr lang="zh-CN" altLang="en-US"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，默认加载因为</a:t>
            </a:r>
            <a:r>
              <a:rPr lang="en-US" altLang="zh-CN"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0.75</a:t>
            </a:r>
            <a:r>
              <a:rPr lang="zh-CN" altLang="en-US"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的数组，数组名</a:t>
            </a:r>
            <a:r>
              <a:rPr lang="en-US" altLang="zh-CN"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table</a:t>
            </a:r>
          </a:p>
          <a:p>
            <a:pPr lvl="1">
              <a:lnSpc>
                <a:spcPct val="200000"/>
              </a:lnSpc>
              <a:buFont typeface="+mj-ea"/>
              <a:buAutoNum type="circleNumDbPlain"/>
              <a:defRPr/>
            </a:pPr>
            <a:r>
              <a:rPr lang="zh-CN" altLang="en-US"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根据元素的哈希值跟数组的长度计算出应存入的位置</a:t>
            </a:r>
            <a:endParaRPr lang="en-US" altLang="zh-CN"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lnSpc>
                <a:spcPct val="200000"/>
              </a:lnSpc>
              <a:buFont typeface="+mj-ea"/>
              <a:buAutoNum type="circleNumDbPlain"/>
              <a:defRPr/>
            </a:pPr>
            <a:r>
              <a:rPr lang="zh-CN" altLang="en-US"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判断当前位置是否为</a:t>
            </a:r>
            <a:r>
              <a:rPr lang="en-US" altLang="zh-CN"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null</a:t>
            </a:r>
            <a:r>
              <a:rPr lang="zh-CN" altLang="en-US"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，如果是</a:t>
            </a:r>
            <a:r>
              <a:rPr lang="en-US" altLang="zh-CN"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null</a:t>
            </a:r>
            <a:r>
              <a:rPr lang="zh-CN" altLang="en-US"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直接存入，如果位置不为</a:t>
            </a:r>
            <a:r>
              <a:rPr lang="en-US" altLang="zh-CN"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null</a:t>
            </a:r>
            <a:r>
              <a:rPr lang="zh-CN" altLang="en-US"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，表示有元素，</a:t>
            </a:r>
            <a:r>
              <a:rPr lang="en-US" altLang="zh-CN"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则调用</a:t>
            </a:r>
            <a:r>
              <a:rPr lang="en-US" altLang="zh-CN"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equals</a:t>
            </a:r>
            <a:r>
              <a:rPr lang="zh-CN" altLang="en-US"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方法比较属性值，如果一样，则不存，如果不一样，则存入数组。</a:t>
            </a:r>
            <a:endParaRPr lang="en-US" altLang="zh-CN"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lnSpc>
                <a:spcPct val="200000"/>
              </a:lnSpc>
              <a:buFont typeface="+mj-ea"/>
              <a:buAutoNum type="circleNumDbPlain"/>
              <a:defRPr/>
            </a:pPr>
            <a:r>
              <a:rPr lang="zh-CN" altLang="en-US"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当数组存满到</a:t>
            </a:r>
            <a:r>
              <a:rPr lang="en-US" altLang="zh-CN"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16*0.75=12</a:t>
            </a:r>
            <a:r>
              <a:rPr lang="zh-CN" altLang="en-US"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时，就自动扩容，每次扩容成原先的两倍</a:t>
            </a:r>
            <a:endParaRPr lang="en-US" altLang="zh-CN" sz="14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66685" lvl="1">
              <a:lnSpc>
                <a:spcPct val="150000"/>
              </a:lnSpc>
            </a:pPr>
            <a:endParaRPr lang="en-US" altLang="zh-CN" dirty="0">
              <a:latin typeface="Alibaba PuHuiTi R"/>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50535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ECF66B9-4335-8287-A5C2-9D207FF28977}"/>
              </a:ext>
            </a:extLst>
          </p:cNvPr>
          <p:cNvSpPr>
            <a:spLocks noGrp="1"/>
          </p:cNvSpPr>
          <p:nvPr>
            <p:ph type="title"/>
          </p:nvPr>
        </p:nvSpPr>
        <p:spPr/>
        <p:txBody>
          <a:bodyPr/>
          <a:lstStyle/>
          <a:p>
            <a:r>
              <a:rPr lang="en-US" altLang="zh-CN" dirty="0"/>
              <a:t>HashSet</a:t>
            </a:r>
            <a:r>
              <a:rPr lang="zh-CN" altLang="en-US" dirty="0"/>
              <a:t>集合元素的去重操作</a:t>
            </a:r>
          </a:p>
        </p:txBody>
      </p:sp>
      <p:sp>
        <p:nvSpPr>
          <p:cNvPr id="6" name="文本占位符 5">
            <a:extLst>
              <a:ext uri="{FF2B5EF4-FFF2-40B4-BE49-F238E27FC236}">
                <a16:creationId xmlns:a16="http://schemas.microsoft.com/office/drawing/2014/main" id="{E8F29E90-DAAD-4D46-ABD2-A6B8BF98C43D}"/>
              </a:ext>
            </a:extLst>
          </p:cNvPr>
          <p:cNvSpPr>
            <a:spLocks noGrp="1"/>
          </p:cNvSpPr>
          <p:nvPr>
            <p:ph type="body" sz="quarter" idx="4294967295"/>
          </p:nvPr>
        </p:nvSpPr>
        <p:spPr>
          <a:xfrm>
            <a:off x="1601965" y="982308"/>
            <a:ext cx="7969250" cy="3598862"/>
          </a:xfrm>
          <a:prstGeom prst="rect">
            <a:avLst/>
          </a:prstGeom>
        </p:spPr>
        <p:txBody>
          <a:bodyPr/>
          <a:lstStyle/>
          <a:p>
            <a:pPr marL="0" indent="0">
              <a:lnSpc>
                <a:spcPct val="200000"/>
              </a:lnSpc>
              <a:buNone/>
              <a:defRPr/>
            </a:pPr>
            <a:r>
              <a:rPr lang="zh-CN" altLang="en-US" b="1" dirty="0"/>
              <a:t>需求：</a:t>
            </a:r>
            <a:endParaRPr lang="en-US" altLang="zh-CN" b="1" dirty="0"/>
          </a:p>
          <a:p>
            <a:pPr marL="0" indent="0">
              <a:lnSpc>
                <a:spcPct val="200000"/>
              </a:lnSpc>
              <a:buNone/>
              <a:defRPr/>
            </a:pPr>
            <a:r>
              <a:rPr lang="zh-CN" altLang="en-US" dirty="0"/>
              <a:t>创建一个存储学生对象的集合，存储多个学生对象，要求：多个学生对象的成员变量值相同时，我们就认为是同一个对象，要求只保留一个。</a:t>
            </a:r>
            <a:endParaRPr lang="en-US" altLang="zh-CN" dirty="0"/>
          </a:p>
          <a:p>
            <a:pPr marL="0" indent="0">
              <a:lnSpc>
                <a:spcPct val="200000"/>
              </a:lnSpc>
              <a:buNone/>
            </a:pPr>
            <a:r>
              <a:rPr lang="zh-CN" altLang="en-US" b="1" dirty="0"/>
              <a:t>分析</a:t>
            </a:r>
            <a:endParaRPr lang="en-US" altLang="zh-CN" b="1" dirty="0"/>
          </a:p>
          <a:p>
            <a:pPr marL="304792" indent="-304792">
              <a:lnSpc>
                <a:spcPct val="200000"/>
              </a:lnSpc>
              <a:buFont typeface="+mj-ea"/>
              <a:buAutoNum type="circleNumDbPlain"/>
              <a:defRPr/>
            </a:pPr>
            <a:r>
              <a:rPr lang="zh-CN" altLang="en-US" dirty="0"/>
              <a:t>定义学生类，创建</a:t>
            </a:r>
            <a:r>
              <a:rPr lang="en-US" altLang="zh-CN" dirty="0"/>
              <a:t>HashSet</a:t>
            </a:r>
            <a:r>
              <a:rPr lang="zh-CN" altLang="en-US" dirty="0"/>
              <a:t>集合对象</a:t>
            </a:r>
            <a:r>
              <a:rPr lang="en-US" altLang="zh-CN" dirty="0"/>
              <a:t>, </a:t>
            </a:r>
            <a:r>
              <a:rPr lang="zh-CN" altLang="en-US" dirty="0"/>
              <a:t>创建学生对象</a:t>
            </a:r>
            <a:endParaRPr lang="en-US" altLang="zh-CN" dirty="0"/>
          </a:p>
          <a:p>
            <a:pPr marL="304792" indent="-304792">
              <a:lnSpc>
                <a:spcPct val="200000"/>
              </a:lnSpc>
              <a:buFont typeface="+mj-ea"/>
              <a:buAutoNum type="circleNumDbPlain"/>
              <a:defRPr/>
            </a:pPr>
            <a:r>
              <a:rPr lang="zh-CN" altLang="en-US" dirty="0"/>
              <a:t>把学生添加到集合</a:t>
            </a:r>
            <a:endParaRPr lang="en-US" altLang="zh-CN" dirty="0"/>
          </a:p>
        </p:txBody>
      </p:sp>
      <p:pic>
        <p:nvPicPr>
          <p:cNvPr id="7" name="Picture 8" descr="C:\Users\admin\Desktop\timg.jpg">
            <a:extLst>
              <a:ext uri="{FF2B5EF4-FFF2-40B4-BE49-F238E27FC236}">
                <a16:creationId xmlns:a16="http://schemas.microsoft.com/office/drawing/2014/main" id="{D3347901-0010-4207-A7A4-43E15C515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27" b="13921"/>
          <a:stretch>
            <a:fillRect/>
          </a:stretch>
        </p:blipFill>
        <p:spPr bwMode="auto">
          <a:xfrm>
            <a:off x="8482969" y="2946828"/>
            <a:ext cx="3006097" cy="1825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935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73844D11-CD21-40DC-A232-7521EF40D452}"/>
              </a:ext>
            </a:extLst>
          </p:cNvPr>
          <p:cNvCxnSpPr/>
          <p:nvPr/>
        </p:nvCxnSpPr>
        <p:spPr>
          <a:xfrm>
            <a:off x="641353" y="1721043"/>
            <a:ext cx="10805583"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F6152480-73DF-446D-937C-65BE68857607}"/>
              </a:ext>
            </a:extLst>
          </p:cNvPr>
          <p:cNvCxnSpPr/>
          <p:nvPr/>
        </p:nvCxnSpPr>
        <p:spPr>
          <a:xfrm>
            <a:off x="641353" y="2392027"/>
            <a:ext cx="10805583" cy="6349"/>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4EB6613D-4EE4-4A0B-8EC5-595AEF885A9D}"/>
              </a:ext>
            </a:extLst>
          </p:cNvPr>
          <p:cNvSpPr/>
          <p:nvPr/>
        </p:nvSpPr>
        <p:spPr>
          <a:xfrm>
            <a:off x="726019" y="1892495"/>
            <a:ext cx="502061"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null</a:t>
            </a:r>
            <a:endParaRPr lang="zh-CN" altLang="en-US" sz="1400" dirty="0"/>
          </a:p>
        </p:txBody>
      </p:sp>
      <p:cxnSp>
        <p:nvCxnSpPr>
          <p:cNvPr id="11" name="直接连接符 10">
            <a:extLst>
              <a:ext uri="{FF2B5EF4-FFF2-40B4-BE49-F238E27FC236}">
                <a16:creationId xmlns:a16="http://schemas.microsoft.com/office/drawing/2014/main" id="{412FD319-90F5-45E1-866C-9E54465DD019}"/>
              </a:ext>
            </a:extLst>
          </p:cNvPr>
          <p:cNvCxnSpPr/>
          <p:nvPr/>
        </p:nvCxnSpPr>
        <p:spPr>
          <a:xfrm>
            <a:off x="1991785" y="1727394"/>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3345D967-B243-425E-BD5A-36BB00EACF57}"/>
              </a:ext>
            </a:extLst>
          </p:cNvPr>
          <p:cNvSpPr/>
          <p:nvPr/>
        </p:nvSpPr>
        <p:spPr>
          <a:xfrm>
            <a:off x="1392769" y="1892495"/>
            <a:ext cx="502061"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null</a:t>
            </a:r>
            <a:endParaRPr lang="zh-CN" altLang="en-US" sz="1400" dirty="0"/>
          </a:p>
        </p:txBody>
      </p:sp>
      <p:cxnSp>
        <p:nvCxnSpPr>
          <p:cNvPr id="13" name="直接连接符 12">
            <a:extLst>
              <a:ext uri="{FF2B5EF4-FFF2-40B4-BE49-F238E27FC236}">
                <a16:creationId xmlns:a16="http://schemas.microsoft.com/office/drawing/2014/main" id="{073884B4-0A14-49B3-AA8D-6030BFF58B44}"/>
              </a:ext>
            </a:extLst>
          </p:cNvPr>
          <p:cNvCxnSpPr/>
          <p:nvPr/>
        </p:nvCxnSpPr>
        <p:spPr>
          <a:xfrm>
            <a:off x="2662768" y="1727394"/>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38DA67F-2421-42B7-A761-A013FCBCE40A}"/>
              </a:ext>
            </a:extLst>
          </p:cNvPr>
          <p:cNvCxnSpPr/>
          <p:nvPr/>
        </p:nvCxnSpPr>
        <p:spPr>
          <a:xfrm>
            <a:off x="4677835" y="1727394"/>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C8A1473-0B51-4A96-A36E-002EBF632D50}"/>
              </a:ext>
            </a:extLst>
          </p:cNvPr>
          <p:cNvCxnSpPr/>
          <p:nvPr/>
        </p:nvCxnSpPr>
        <p:spPr>
          <a:xfrm>
            <a:off x="5350935" y="1727394"/>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9420293-C697-43FF-8C81-93836C081DBC}"/>
              </a:ext>
            </a:extLst>
          </p:cNvPr>
          <p:cNvCxnSpPr/>
          <p:nvPr/>
        </p:nvCxnSpPr>
        <p:spPr>
          <a:xfrm>
            <a:off x="6070601" y="1727394"/>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00816817-CBD0-45E6-90CA-E9EDDC8ACD29}"/>
              </a:ext>
            </a:extLst>
          </p:cNvPr>
          <p:cNvCxnSpPr/>
          <p:nvPr/>
        </p:nvCxnSpPr>
        <p:spPr>
          <a:xfrm>
            <a:off x="6743701" y="1727394"/>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567C4EA-209A-4AAA-8180-EB21D72EE7D3}"/>
              </a:ext>
            </a:extLst>
          </p:cNvPr>
          <p:cNvCxnSpPr/>
          <p:nvPr/>
        </p:nvCxnSpPr>
        <p:spPr>
          <a:xfrm>
            <a:off x="7414685" y="1727394"/>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5A9ACF8-B4EA-4FBE-840A-8E1725DA119F}"/>
              </a:ext>
            </a:extLst>
          </p:cNvPr>
          <p:cNvCxnSpPr/>
          <p:nvPr/>
        </p:nvCxnSpPr>
        <p:spPr>
          <a:xfrm>
            <a:off x="8758768" y="1727394"/>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2ED35FC-9D90-49EE-8B49-51D09DBB039E}"/>
              </a:ext>
            </a:extLst>
          </p:cNvPr>
          <p:cNvCxnSpPr/>
          <p:nvPr/>
        </p:nvCxnSpPr>
        <p:spPr>
          <a:xfrm>
            <a:off x="9429752" y="1727394"/>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944176E-0E3C-4BA3-9214-DA7CAEE32062}"/>
              </a:ext>
            </a:extLst>
          </p:cNvPr>
          <p:cNvCxnSpPr/>
          <p:nvPr/>
        </p:nvCxnSpPr>
        <p:spPr>
          <a:xfrm>
            <a:off x="10102852" y="1727394"/>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99055DF-353C-4B1A-AAA3-90708105C355}"/>
              </a:ext>
            </a:extLst>
          </p:cNvPr>
          <p:cNvCxnSpPr/>
          <p:nvPr/>
        </p:nvCxnSpPr>
        <p:spPr>
          <a:xfrm>
            <a:off x="10773835" y="1727394"/>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47A84E1-B89C-4BDC-AFE8-C48944FEA320}"/>
              </a:ext>
            </a:extLst>
          </p:cNvPr>
          <p:cNvCxnSpPr/>
          <p:nvPr/>
        </p:nvCxnSpPr>
        <p:spPr>
          <a:xfrm>
            <a:off x="11446935" y="1727394"/>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8249C1C-018D-4EA8-9786-213D7BCF9636}"/>
              </a:ext>
            </a:extLst>
          </p:cNvPr>
          <p:cNvSpPr/>
          <p:nvPr/>
        </p:nvSpPr>
        <p:spPr>
          <a:xfrm>
            <a:off x="2089153" y="1892495"/>
            <a:ext cx="502061"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null</a:t>
            </a:r>
            <a:endParaRPr lang="zh-CN" altLang="en-US" sz="1400" dirty="0"/>
          </a:p>
        </p:txBody>
      </p:sp>
      <p:sp>
        <p:nvSpPr>
          <p:cNvPr id="28" name="矩形 27">
            <a:extLst>
              <a:ext uri="{FF2B5EF4-FFF2-40B4-BE49-F238E27FC236}">
                <a16:creationId xmlns:a16="http://schemas.microsoft.com/office/drawing/2014/main" id="{DE055E7E-56AB-49DD-80D2-A47C6785CC4C}"/>
              </a:ext>
            </a:extLst>
          </p:cNvPr>
          <p:cNvSpPr/>
          <p:nvPr/>
        </p:nvSpPr>
        <p:spPr>
          <a:xfrm>
            <a:off x="2755902" y="1892495"/>
            <a:ext cx="502061"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null</a:t>
            </a:r>
            <a:endParaRPr lang="zh-CN" altLang="en-US" sz="1400" dirty="0"/>
          </a:p>
        </p:txBody>
      </p:sp>
      <p:sp>
        <p:nvSpPr>
          <p:cNvPr id="30" name="矩形 29">
            <a:extLst>
              <a:ext uri="{FF2B5EF4-FFF2-40B4-BE49-F238E27FC236}">
                <a16:creationId xmlns:a16="http://schemas.microsoft.com/office/drawing/2014/main" id="{28D42AA0-2F40-4DD2-93FF-079F0CC40BF2}"/>
              </a:ext>
            </a:extLst>
          </p:cNvPr>
          <p:cNvSpPr/>
          <p:nvPr/>
        </p:nvSpPr>
        <p:spPr>
          <a:xfrm>
            <a:off x="4078819" y="1892495"/>
            <a:ext cx="502061"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null</a:t>
            </a:r>
            <a:endParaRPr lang="zh-CN" altLang="en-US" sz="1400" dirty="0"/>
          </a:p>
        </p:txBody>
      </p:sp>
      <p:sp>
        <p:nvSpPr>
          <p:cNvPr id="31" name="矩形 30">
            <a:extLst>
              <a:ext uri="{FF2B5EF4-FFF2-40B4-BE49-F238E27FC236}">
                <a16:creationId xmlns:a16="http://schemas.microsoft.com/office/drawing/2014/main" id="{557980FA-9814-478D-A26B-1270D2D330FD}"/>
              </a:ext>
            </a:extLst>
          </p:cNvPr>
          <p:cNvSpPr/>
          <p:nvPr/>
        </p:nvSpPr>
        <p:spPr>
          <a:xfrm>
            <a:off x="4775202" y="1892495"/>
            <a:ext cx="502061"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null</a:t>
            </a:r>
            <a:endParaRPr lang="zh-CN" altLang="en-US" sz="1400" dirty="0"/>
          </a:p>
        </p:txBody>
      </p:sp>
      <p:sp>
        <p:nvSpPr>
          <p:cNvPr id="32" name="矩形 31">
            <a:extLst>
              <a:ext uri="{FF2B5EF4-FFF2-40B4-BE49-F238E27FC236}">
                <a16:creationId xmlns:a16="http://schemas.microsoft.com/office/drawing/2014/main" id="{F2F7EB3A-AAE3-468A-B7D2-FE9717C884C9}"/>
              </a:ext>
            </a:extLst>
          </p:cNvPr>
          <p:cNvSpPr/>
          <p:nvPr/>
        </p:nvSpPr>
        <p:spPr>
          <a:xfrm>
            <a:off x="5441953" y="1892495"/>
            <a:ext cx="502061"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null</a:t>
            </a:r>
            <a:endParaRPr lang="zh-CN" altLang="en-US" sz="1400" dirty="0"/>
          </a:p>
        </p:txBody>
      </p:sp>
      <p:sp>
        <p:nvSpPr>
          <p:cNvPr id="33" name="矩形 32">
            <a:extLst>
              <a:ext uri="{FF2B5EF4-FFF2-40B4-BE49-F238E27FC236}">
                <a16:creationId xmlns:a16="http://schemas.microsoft.com/office/drawing/2014/main" id="{A7BDEDF8-9D10-4D3E-BA65-140D493D58A3}"/>
              </a:ext>
            </a:extLst>
          </p:cNvPr>
          <p:cNvSpPr/>
          <p:nvPr/>
        </p:nvSpPr>
        <p:spPr>
          <a:xfrm>
            <a:off x="6161619" y="1892495"/>
            <a:ext cx="502061"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null</a:t>
            </a:r>
            <a:endParaRPr lang="zh-CN" altLang="en-US" sz="1400" dirty="0"/>
          </a:p>
        </p:txBody>
      </p:sp>
      <p:sp>
        <p:nvSpPr>
          <p:cNvPr id="34" name="矩形 33">
            <a:extLst>
              <a:ext uri="{FF2B5EF4-FFF2-40B4-BE49-F238E27FC236}">
                <a16:creationId xmlns:a16="http://schemas.microsoft.com/office/drawing/2014/main" id="{7546F353-39A0-4C90-B4DD-C53D31A8BCA9}"/>
              </a:ext>
            </a:extLst>
          </p:cNvPr>
          <p:cNvSpPr/>
          <p:nvPr/>
        </p:nvSpPr>
        <p:spPr>
          <a:xfrm>
            <a:off x="6826253" y="1892495"/>
            <a:ext cx="502061"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null</a:t>
            </a:r>
            <a:endParaRPr lang="zh-CN" altLang="en-US" sz="1400" dirty="0"/>
          </a:p>
        </p:txBody>
      </p:sp>
      <p:sp>
        <p:nvSpPr>
          <p:cNvPr id="36" name="矩形 35">
            <a:extLst>
              <a:ext uri="{FF2B5EF4-FFF2-40B4-BE49-F238E27FC236}">
                <a16:creationId xmlns:a16="http://schemas.microsoft.com/office/drawing/2014/main" id="{62188FF8-A4AD-471D-B5CA-31BCA30BCFD3}"/>
              </a:ext>
            </a:extLst>
          </p:cNvPr>
          <p:cNvSpPr/>
          <p:nvPr/>
        </p:nvSpPr>
        <p:spPr>
          <a:xfrm>
            <a:off x="8189386" y="1892495"/>
            <a:ext cx="502061"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null</a:t>
            </a:r>
            <a:endParaRPr lang="zh-CN" altLang="en-US" sz="1400" dirty="0"/>
          </a:p>
        </p:txBody>
      </p:sp>
      <p:sp>
        <p:nvSpPr>
          <p:cNvPr id="37" name="矩形 36">
            <a:extLst>
              <a:ext uri="{FF2B5EF4-FFF2-40B4-BE49-F238E27FC236}">
                <a16:creationId xmlns:a16="http://schemas.microsoft.com/office/drawing/2014/main" id="{2895CA71-EAD7-4CDF-A7BB-1B65260B4F13}"/>
              </a:ext>
            </a:extLst>
          </p:cNvPr>
          <p:cNvSpPr/>
          <p:nvPr/>
        </p:nvSpPr>
        <p:spPr>
          <a:xfrm>
            <a:off x="8847669" y="1892495"/>
            <a:ext cx="502061"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null</a:t>
            </a:r>
            <a:endParaRPr lang="zh-CN" altLang="en-US" sz="1400" dirty="0"/>
          </a:p>
        </p:txBody>
      </p:sp>
      <p:sp>
        <p:nvSpPr>
          <p:cNvPr id="38" name="矩形 37">
            <a:extLst>
              <a:ext uri="{FF2B5EF4-FFF2-40B4-BE49-F238E27FC236}">
                <a16:creationId xmlns:a16="http://schemas.microsoft.com/office/drawing/2014/main" id="{7CD3035C-CAA6-4F80-94AA-3352A01CB9D1}"/>
              </a:ext>
            </a:extLst>
          </p:cNvPr>
          <p:cNvSpPr/>
          <p:nvPr/>
        </p:nvSpPr>
        <p:spPr>
          <a:xfrm>
            <a:off x="9512302" y="1892495"/>
            <a:ext cx="502061"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null</a:t>
            </a:r>
            <a:endParaRPr lang="zh-CN" altLang="en-US" sz="1400" dirty="0"/>
          </a:p>
        </p:txBody>
      </p:sp>
      <p:sp>
        <p:nvSpPr>
          <p:cNvPr id="39" name="矩形 38">
            <a:extLst>
              <a:ext uri="{FF2B5EF4-FFF2-40B4-BE49-F238E27FC236}">
                <a16:creationId xmlns:a16="http://schemas.microsoft.com/office/drawing/2014/main" id="{2953A844-064C-4D19-AA82-B9D02123B276}"/>
              </a:ext>
            </a:extLst>
          </p:cNvPr>
          <p:cNvSpPr/>
          <p:nvPr/>
        </p:nvSpPr>
        <p:spPr>
          <a:xfrm>
            <a:off x="10210802" y="1892495"/>
            <a:ext cx="502061"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null</a:t>
            </a:r>
            <a:endParaRPr lang="zh-CN" altLang="en-US" sz="1400" dirty="0"/>
          </a:p>
        </p:txBody>
      </p:sp>
      <p:sp>
        <p:nvSpPr>
          <p:cNvPr id="40" name="矩形 39">
            <a:extLst>
              <a:ext uri="{FF2B5EF4-FFF2-40B4-BE49-F238E27FC236}">
                <a16:creationId xmlns:a16="http://schemas.microsoft.com/office/drawing/2014/main" id="{65E1209B-C2E2-4419-A92D-85E9019FF6EF}"/>
              </a:ext>
            </a:extLst>
          </p:cNvPr>
          <p:cNvSpPr/>
          <p:nvPr/>
        </p:nvSpPr>
        <p:spPr>
          <a:xfrm>
            <a:off x="10875435" y="1892495"/>
            <a:ext cx="502061"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null</a:t>
            </a:r>
            <a:endParaRPr lang="zh-CN" altLang="en-US" sz="1400" dirty="0"/>
          </a:p>
        </p:txBody>
      </p:sp>
      <p:sp>
        <p:nvSpPr>
          <p:cNvPr id="41" name="矩形 40">
            <a:extLst>
              <a:ext uri="{FF2B5EF4-FFF2-40B4-BE49-F238E27FC236}">
                <a16:creationId xmlns:a16="http://schemas.microsoft.com/office/drawing/2014/main" id="{AB3C6DCC-763B-4C94-AD62-B49A567C51F0}"/>
              </a:ext>
            </a:extLst>
          </p:cNvPr>
          <p:cNvSpPr/>
          <p:nvPr/>
        </p:nvSpPr>
        <p:spPr>
          <a:xfrm>
            <a:off x="814919" y="2394144"/>
            <a:ext cx="290464"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0</a:t>
            </a:r>
            <a:endParaRPr lang="zh-CN" altLang="en-US" sz="1400" dirty="0"/>
          </a:p>
        </p:txBody>
      </p:sp>
      <p:sp>
        <p:nvSpPr>
          <p:cNvPr id="42" name="矩形 41">
            <a:extLst>
              <a:ext uri="{FF2B5EF4-FFF2-40B4-BE49-F238E27FC236}">
                <a16:creationId xmlns:a16="http://schemas.microsoft.com/office/drawing/2014/main" id="{9C6A8929-9C74-4A1B-9CAF-33FC80E85418}"/>
              </a:ext>
            </a:extLst>
          </p:cNvPr>
          <p:cNvSpPr/>
          <p:nvPr/>
        </p:nvSpPr>
        <p:spPr>
          <a:xfrm>
            <a:off x="1479552" y="2394144"/>
            <a:ext cx="290464"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1</a:t>
            </a:r>
            <a:endParaRPr lang="zh-CN" altLang="en-US" sz="1400" dirty="0"/>
          </a:p>
        </p:txBody>
      </p:sp>
      <p:sp>
        <p:nvSpPr>
          <p:cNvPr id="43" name="矩形 42">
            <a:extLst>
              <a:ext uri="{FF2B5EF4-FFF2-40B4-BE49-F238E27FC236}">
                <a16:creationId xmlns:a16="http://schemas.microsoft.com/office/drawing/2014/main" id="{2F2B9368-494B-4E18-98E8-3DF891699FE7}"/>
              </a:ext>
            </a:extLst>
          </p:cNvPr>
          <p:cNvSpPr/>
          <p:nvPr/>
        </p:nvSpPr>
        <p:spPr>
          <a:xfrm>
            <a:off x="2178052" y="2394144"/>
            <a:ext cx="290464"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2</a:t>
            </a:r>
            <a:endParaRPr lang="zh-CN" altLang="en-US" sz="1400" dirty="0"/>
          </a:p>
        </p:txBody>
      </p:sp>
      <p:sp>
        <p:nvSpPr>
          <p:cNvPr id="44" name="矩形 43">
            <a:extLst>
              <a:ext uri="{FF2B5EF4-FFF2-40B4-BE49-F238E27FC236}">
                <a16:creationId xmlns:a16="http://schemas.microsoft.com/office/drawing/2014/main" id="{1C449244-8F49-4A7B-89EE-16E468CAACF3}"/>
              </a:ext>
            </a:extLst>
          </p:cNvPr>
          <p:cNvSpPr/>
          <p:nvPr/>
        </p:nvSpPr>
        <p:spPr>
          <a:xfrm>
            <a:off x="2842686" y="2394144"/>
            <a:ext cx="290464"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3</a:t>
            </a:r>
            <a:endParaRPr lang="zh-CN" altLang="en-US" sz="1400" dirty="0"/>
          </a:p>
        </p:txBody>
      </p:sp>
      <p:sp>
        <p:nvSpPr>
          <p:cNvPr id="45" name="矩形 44">
            <a:extLst>
              <a:ext uri="{FF2B5EF4-FFF2-40B4-BE49-F238E27FC236}">
                <a16:creationId xmlns:a16="http://schemas.microsoft.com/office/drawing/2014/main" id="{F6F7BD65-FFE6-4B83-BB42-0255B98C4C4E}"/>
              </a:ext>
            </a:extLst>
          </p:cNvPr>
          <p:cNvSpPr/>
          <p:nvPr/>
        </p:nvSpPr>
        <p:spPr>
          <a:xfrm>
            <a:off x="3500968" y="2394144"/>
            <a:ext cx="290464"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4</a:t>
            </a:r>
            <a:endParaRPr lang="zh-CN" altLang="en-US" sz="1400" dirty="0"/>
          </a:p>
        </p:txBody>
      </p:sp>
      <p:sp>
        <p:nvSpPr>
          <p:cNvPr id="46" name="矩形 45">
            <a:extLst>
              <a:ext uri="{FF2B5EF4-FFF2-40B4-BE49-F238E27FC236}">
                <a16:creationId xmlns:a16="http://schemas.microsoft.com/office/drawing/2014/main" id="{343C5616-6F77-4E8E-9C31-20E44FCB47EE}"/>
              </a:ext>
            </a:extLst>
          </p:cNvPr>
          <p:cNvSpPr/>
          <p:nvPr/>
        </p:nvSpPr>
        <p:spPr>
          <a:xfrm>
            <a:off x="4165602" y="2394144"/>
            <a:ext cx="290464"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5</a:t>
            </a:r>
            <a:endParaRPr lang="zh-CN" altLang="en-US" sz="1400" dirty="0"/>
          </a:p>
        </p:txBody>
      </p:sp>
      <p:sp>
        <p:nvSpPr>
          <p:cNvPr id="47" name="矩形 46">
            <a:extLst>
              <a:ext uri="{FF2B5EF4-FFF2-40B4-BE49-F238E27FC236}">
                <a16:creationId xmlns:a16="http://schemas.microsoft.com/office/drawing/2014/main" id="{A1E2AFE9-8199-4367-8FEF-CA1E91290136}"/>
              </a:ext>
            </a:extLst>
          </p:cNvPr>
          <p:cNvSpPr/>
          <p:nvPr/>
        </p:nvSpPr>
        <p:spPr>
          <a:xfrm>
            <a:off x="4864102" y="2394144"/>
            <a:ext cx="290464"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6</a:t>
            </a:r>
            <a:endParaRPr lang="zh-CN" altLang="en-US" sz="1400" dirty="0"/>
          </a:p>
        </p:txBody>
      </p:sp>
      <p:sp>
        <p:nvSpPr>
          <p:cNvPr id="48" name="矩形 47">
            <a:extLst>
              <a:ext uri="{FF2B5EF4-FFF2-40B4-BE49-F238E27FC236}">
                <a16:creationId xmlns:a16="http://schemas.microsoft.com/office/drawing/2014/main" id="{22D956C1-2575-4031-99AF-0E3B7E30CB56}"/>
              </a:ext>
            </a:extLst>
          </p:cNvPr>
          <p:cNvSpPr/>
          <p:nvPr/>
        </p:nvSpPr>
        <p:spPr>
          <a:xfrm>
            <a:off x="5528735" y="2394144"/>
            <a:ext cx="290464"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7</a:t>
            </a:r>
            <a:endParaRPr lang="zh-CN" altLang="en-US" sz="1400" dirty="0"/>
          </a:p>
        </p:txBody>
      </p:sp>
      <p:sp>
        <p:nvSpPr>
          <p:cNvPr id="49" name="矩形 48">
            <a:extLst>
              <a:ext uri="{FF2B5EF4-FFF2-40B4-BE49-F238E27FC236}">
                <a16:creationId xmlns:a16="http://schemas.microsoft.com/office/drawing/2014/main" id="{FBC2715A-2915-49B5-BA82-DDE6079C8EA1}"/>
              </a:ext>
            </a:extLst>
          </p:cNvPr>
          <p:cNvSpPr/>
          <p:nvPr/>
        </p:nvSpPr>
        <p:spPr>
          <a:xfrm>
            <a:off x="6248402" y="2394144"/>
            <a:ext cx="290464"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8</a:t>
            </a:r>
            <a:endParaRPr lang="zh-CN" altLang="en-US" sz="1400" dirty="0"/>
          </a:p>
        </p:txBody>
      </p:sp>
      <p:sp>
        <p:nvSpPr>
          <p:cNvPr id="50" name="矩形 49">
            <a:extLst>
              <a:ext uri="{FF2B5EF4-FFF2-40B4-BE49-F238E27FC236}">
                <a16:creationId xmlns:a16="http://schemas.microsoft.com/office/drawing/2014/main" id="{E56D7333-2036-4EC4-89FE-7DC087057527}"/>
              </a:ext>
            </a:extLst>
          </p:cNvPr>
          <p:cNvSpPr/>
          <p:nvPr/>
        </p:nvSpPr>
        <p:spPr>
          <a:xfrm>
            <a:off x="6915152" y="2394144"/>
            <a:ext cx="290464"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9</a:t>
            </a:r>
            <a:endParaRPr lang="zh-CN" altLang="en-US" sz="1400" dirty="0"/>
          </a:p>
        </p:txBody>
      </p:sp>
      <p:sp>
        <p:nvSpPr>
          <p:cNvPr id="51" name="矩形 50">
            <a:extLst>
              <a:ext uri="{FF2B5EF4-FFF2-40B4-BE49-F238E27FC236}">
                <a16:creationId xmlns:a16="http://schemas.microsoft.com/office/drawing/2014/main" id="{FFDF373D-FBBB-49CC-8AD2-C98AA7A9103B}"/>
              </a:ext>
            </a:extLst>
          </p:cNvPr>
          <p:cNvSpPr/>
          <p:nvPr/>
        </p:nvSpPr>
        <p:spPr>
          <a:xfrm>
            <a:off x="7533219" y="2394144"/>
            <a:ext cx="396262"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10</a:t>
            </a:r>
            <a:endParaRPr lang="zh-CN" altLang="en-US" sz="1400" dirty="0"/>
          </a:p>
        </p:txBody>
      </p:sp>
      <p:sp>
        <p:nvSpPr>
          <p:cNvPr id="52" name="矩形 51">
            <a:extLst>
              <a:ext uri="{FF2B5EF4-FFF2-40B4-BE49-F238E27FC236}">
                <a16:creationId xmlns:a16="http://schemas.microsoft.com/office/drawing/2014/main" id="{B8BD1E57-C76C-43D7-BA15-43F38C6938FF}"/>
              </a:ext>
            </a:extLst>
          </p:cNvPr>
          <p:cNvSpPr/>
          <p:nvPr/>
        </p:nvSpPr>
        <p:spPr>
          <a:xfrm>
            <a:off x="8199968" y="2394144"/>
            <a:ext cx="396262"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11</a:t>
            </a:r>
            <a:endParaRPr lang="zh-CN" altLang="en-US" sz="1400" dirty="0"/>
          </a:p>
        </p:txBody>
      </p:sp>
      <p:sp>
        <p:nvSpPr>
          <p:cNvPr id="53" name="矩形 52">
            <a:extLst>
              <a:ext uri="{FF2B5EF4-FFF2-40B4-BE49-F238E27FC236}">
                <a16:creationId xmlns:a16="http://schemas.microsoft.com/office/drawing/2014/main" id="{FE200ED4-D4AE-4008-9F40-73FB6CA7E627}"/>
              </a:ext>
            </a:extLst>
          </p:cNvPr>
          <p:cNvSpPr/>
          <p:nvPr/>
        </p:nvSpPr>
        <p:spPr>
          <a:xfrm>
            <a:off x="8858252" y="2394144"/>
            <a:ext cx="396262"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12</a:t>
            </a:r>
            <a:endParaRPr lang="zh-CN" altLang="en-US" sz="1400" dirty="0"/>
          </a:p>
        </p:txBody>
      </p:sp>
      <p:sp>
        <p:nvSpPr>
          <p:cNvPr id="54" name="矩形 53">
            <a:extLst>
              <a:ext uri="{FF2B5EF4-FFF2-40B4-BE49-F238E27FC236}">
                <a16:creationId xmlns:a16="http://schemas.microsoft.com/office/drawing/2014/main" id="{A48FE060-076A-4850-8707-3FB7F35650FA}"/>
              </a:ext>
            </a:extLst>
          </p:cNvPr>
          <p:cNvSpPr/>
          <p:nvPr/>
        </p:nvSpPr>
        <p:spPr>
          <a:xfrm>
            <a:off x="9522886" y="2394144"/>
            <a:ext cx="396262"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13</a:t>
            </a:r>
            <a:endParaRPr lang="zh-CN" altLang="en-US" sz="1400" dirty="0"/>
          </a:p>
        </p:txBody>
      </p:sp>
      <p:sp>
        <p:nvSpPr>
          <p:cNvPr id="55" name="矩形 54">
            <a:extLst>
              <a:ext uri="{FF2B5EF4-FFF2-40B4-BE49-F238E27FC236}">
                <a16:creationId xmlns:a16="http://schemas.microsoft.com/office/drawing/2014/main" id="{EB9A27C7-5266-4C0A-A71F-EE22D362D681}"/>
              </a:ext>
            </a:extLst>
          </p:cNvPr>
          <p:cNvSpPr/>
          <p:nvPr/>
        </p:nvSpPr>
        <p:spPr>
          <a:xfrm>
            <a:off x="10221386" y="2394144"/>
            <a:ext cx="396262"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14</a:t>
            </a:r>
            <a:endParaRPr lang="zh-CN" altLang="en-US" sz="1400" dirty="0"/>
          </a:p>
        </p:txBody>
      </p:sp>
      <p:sp>
        <p:nvSpPr>
          <p:cNvPr id="56" name="矩形 55">
            <a:extLst>
              <a:ext uri="{FF2B5EF4-FFF2-40B4-BE49-F238E27FC236}">
                <a16:creationId xmlns:a16="http://schemas.microsoft.com/office/drawing/2014/main" id="{33090FD5-CCBC-42E2-9CF2-104357058C4A}"/>
              </a:ext>
            </a:extLst>
          </p:cNvPr>
          <p:cNvSpPr/>
          <p:nvPr/>
        </p:nvSpPr>
        <p:spPr>
          <a:xfrm>
            <a:off x="10886019" y="2394144"/>
            <a:ext cx="396262"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15</a:t>
            </a:r>
            <a:endParaRPr lang="zh-CN" altLang="en-US" sz="1400" dirty="0"/>
          </a:p>
        </p:txBody>
      </p:sp>
      <p:sp>
        <p:nvSpPr>
          <p:cNvPr id="2" name="矩形 1">
            <a:extLst>
              <a:ext uri="{FF2B5EF4-FFF2-40B4-BE49-F238E27FC236}">
                <a16:creationId xmlns:a16="http://schemas.microsoft.com/office/drawing/2014/main" id="{0C18592F-2701-4A71-A90B-88619DB6923E}"/>
              </a:ext>
            </a:extLst>
          </p:cNvPr>
          <p:cNvSpPr/>
          <p:nvPr/>
        </p:nvSpPr>
        <p:spPr>
          <a:xfrm>
            <a:off x="10447869" y="1196111"/>
            <a:ext cx="1074333" cy="307777"/>
          </a:xfrm>
          <a:prstGeom prst="rect">
            <a:avLst/>
          </a:prstGeom>
        </p:spPr>
        <p:txBody>
          <a:bodyPr wrap="none">
            <a:spAutoFit/>
          </a:bodyPr>
          <a:lstStyle/>
          <a:p>
            <a:pPr>
              <a:defRPr/>
            </a:pPr>
            <a:r>
              <a:rPr lang="en-US" altLang="zh-CN" sz="1400" dirty="0">
                <a:solidFill>
                  <a:srgbClr val="333333"/>
                </a:solidFill>
                <a:latin typeface="微软雅黑" pitchFamily="34" charset="-122"/>
                <a:ea typeface="微软雅黑" pitchFamily="34" charset="-122"/>
              </a:rPr>
              <a:t>Segment[]</a:t>
            </a:r>
            <a:endParaRPr lang="zh-CN" altLang="en-US" sz="1400" dirty="0"/>
          </a:p>
        </p:txBody>
      </p:sp>
      <p:sp>
        <p:nvSpPr>
          <p:cNvPr id="75" name="椭圆 74">
            <a:extLst>
              <a:ext uri="{FF2B5EF4-FFF2-40B4-BE49-F238E27FC236}">
                <a16:creationId xmlns:a16="http://schemas.microsoft.com/office/drawing/2014/main" id="{22AA3AE7-2F1B-424D-8ED4-8C9191E16117}"/>
              </a:ext>
            </a:extLst>
          </p:cNvPr>
          <p:cNvSpPr/>
          <p:nvPr/>
        </p:nvSpPr>
        <p:spPr>
          <a:xfrm>
            <a:off x="7531102" y="1809944"/>
            <a:ext cx="480484" cy="480484"/>
          </a:xfrm>
          <a:prstGeom prst="ellips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0000"/>
              </a:solidFill>
            </a:endParaRPr>
          </a:p>
        </p:txBody>
      </p:sp>
      <p:cxnSp>
        <p:nvCxnSpPr>
          <p:cNvPr id="14" name="直接连接符 13">
            <a:extLst>
              <a:ext uri="{FF2B5EF4-FFF2-40B4-BE49-F238E27FC236}">
                <a16:creationId xmlns:a16="http://schemas.microsoft.com/office/drawing/2014/main" id="{361FF7CA-D8DC-45D5-841C-DCECE3651D58}"/>
              </a:ext>
            </a:extLst>
          </p:cNvPr>
          <p:cNvCxnSpPr/>
          <p:nvPr/>
        </p:nvCxnSpPr>
        <p:spPr>
          <a:xfrm>
            <a:off x="3333752" y="1727394"/>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BE263E1-38CD-4F0D-A6F7-0C1FFE03A95F}"/>
              </a:ext>
            </a:extLst>
          </p:cNvPr>
          <p:cNvCxnSpPr/>
          <p:nvPr/>
        </p:nvCxnSpPr>
        <p:spPr>
          <a:xfrm>
            <a:off x="4006852" y="1727394"/>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54413C4-5BF7-41DA-A4E7-9DB35BF4C766}"/>
              </a:ext>
            </a:extLst>
          </p:cNvPr>
          <p:cNvCxnSpPr/>
          <p:nvPr/>
        </p:nvCxnSpPr>
        <p:spPr>
          <a:xfrm>
            <a:off x="641352" y="1727394"/>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F666F51-437F-41FA-8C5F-116F7E8B3E8E}"/>
              </a:ext>
            </a:extLst>
          </p:cNvPr>
          <p:cNvCxnSpPr/>
          <p:nvPr/>
        </p:nvCxnSpPr>
        <p:spPr>
          <a:xfrm>
            <a:off x="1318685" y="1727394"/>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9A4A0E9-B479-4878-A2DF-FF282ADD8E53}"/>
              </a:ext>
            </a:extLst>
          </p:cNvPr>
          <p:cNvCxnSpPr/>
          <p:nvPr/>
        </p:nvCxnSpPr>
        <p:spPr>
          <a:xfrm>
            <a:off x="8087785" y="1727394"/>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36599" name="组合 81">
            <a:extLst>
              <a:ext uri="{FF2B5EF4-FFF2-40B4-BE49-F238E27FC236}">
                <a16:creationId xmlns:a16="http://schemas.microsoft.com/office/drawing/2014/main" id="{90E178A6-8928-4F28-9029-04A2832E4A5E}"/>
              </a:ext>
            </a:extLst>
          </p:cNvPr>
          <p:cNvGrpSpPr>
            <a:grpSpLocks/>
          </p:cNvGrpSpPr>
          <p:nvPr/>
        </p:nvGrpSpPr>
        <p:grpSpPr bwMode="auto">
          <a:xfrm>
            <a:off x="3414185" y="2633327"/>
            <a:ext cx="508000" cy="2021416"/>
            <a:chOff x="2773193" y="1702528"/>
            <a:chExt cx="381146" cy="1516671"/>
          </a:xfrm>
        </p:grpSpPr>
        <p:grpSp>
          <p:nvGrpSpPr>
            <p:cNvPr id="236610" name="组合 2">
              <a:extLst>
                <a:ext uri="{FF2B5EF4-FFF2-40B4-BE49-F238E27FC236}">
                  <a16:creationId xmlns:a16="http://schemas.microsoft.com/office/drawing/2014/main" id="{FD722476-319F-44E2-98B0-F6A4FE434EF8}"/>
                </a:ext>
              </a:extLst>
            </p:cNvPr>
            <p:cNvGrpSpPr>
              <a:grpSpLocks/>
            </p:cNvGrpSpPr>
            <p:nvPr/>
          </p:nvGrpSpPr>
          <p:grpSpPr bwMode="auto">
            <a:xfrm>
              <a:off x="2773193" y="1702528"/>
              <a:ext cx="381146" cy="1516671"/>
              <a:chOff x="2773193" y="1702528"/>
              <a:chExt cx="381146" cy="1516671"/>
            </a:xfrm>
          </p:grpSpPr>
          <p:grpSp>
            <p:nvGrpSpPr>
              <p:cNvPr id="236612" name="组合 69">
                <a:extLst>
                  <a:ext uri="{FF2B5EF4-FFF2-40B4-BE49-F238E27FC236}">
                    <a16:creationId xmlns:a16="http://schemas.microsoft.com/office/drawing/2014/main" id="{355B7C28-C85E-45B5-85DE-C2627CFFA336}"/>
                  </a:ext>
                </a:extLst>
              </p:cNvPr>
              <p:cNvGrpSpPr>
                <a:grpSpLocks/>
              </p:cNvGrpSpPr>
              <p:nvPr/>
            </p:nvGrpSpPr>
            <p:grpSpPr bwMode="auto">
              <a:xfrm>
                <a:off x="2773193" y="2011363"/>
                <a:ext cx="374353" cy="1207836"/>
                <a:chOff x="2774453" y="1456532"/>
                <a:chExt cx="374353" cy="1207836"/>
              </a:xfrm>
            </p:grpSpPr>
            <p:sp>
              <p:nvSpPr>
                <p:cNvPr id="74" name="椭圆 73">
                  <a:extLst>
                    <a:ext uri="{FF2B5EF4-FFF2-40B4-BE49-F238E27FC236}">
                      <a16:creationId xmlns:a16="http://schemas.microsoft.com/office/drawing/2014/main" id="{D588EAF4-A109-4739-ACC3-5F335EEC5CF0}"/>
                    </a:ext>
                  </a:extLst>
                </p:cNvPr>
                <p:cNvSpPr/>
                <p:nvPr/>
              </p:nvSpPr>
              <p:spPr>
                <a:xfrm>
                  <a:off x="2790334" y="2303861"/>
                  <a:ext cx="358912" cy="360507"/>
                </a:xfrm>
                <a:prstGeom prst="ellipse">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0000"/>
                    </a:solidFill>
                  </a:endParaRPr>
                </a:p>
              </p:txBody>
            </p:sp>
            <p:sp>
              <p:nvSpPr>
                <p:cNvPr id="61" name="椭圆 60">
                  <a:extLst>
                    <a:ext uri="{FF2B5EF4-FFF2-40B4-BE49-F238E27FC236}">
                      <a16:creationId xmlns:a16="http://schemas.microsoft.com/office/drawing/2014/main" id="{0ECE8697-1DDF-471F-9D5E-626B5C76E0BA}"/>
                    </a:ext>
                  </a:extLst>
                </p:cNvPr>
                <p:cNvSpPr/>
                <p:nvPr/>
              </p:nvSpPr>
              <p:spPr>
                <a:xfrm>
                  <a:off x="2774453" y="1701957"/>
                  <a:ext cx="358912" cy="360508"/>
                </a:xfrm>
                <a:prstGeom prst="ellipse">
                  <a:avLst/>
                </a:prstGeom>
                <a:solidFill>
                  <a:srgbClr val="79A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0000"/>
                    </a:solidFill>
                  </a:endParaRPr>
                </a:p>
              </p:txBody>
            </p:sp>
            <p:cxnSp>
              <p:nvCxnSpPr>
                <p:cNvPr id="63" name="直接连接符 62">
                  <a:extLst>
                    <a:ext uri="{FF2B5EF4-FFF2-40B4-BE49-F238E27FC236}">
                      <a16:creationId xmlns:a16="http://schemas.microsoft.com/office/drawing/2014/main" id="{A1083C14-78A3-4B57-8066-A1629C5998A7}"/>
                    </a:ext>
                  </a:extLst>
                </p:cNvPr>
                <p:cNvCxnSpPr>
                  <a:endCxn id="61" idx="0"/>
                </p:cNvCxnSpPr>
                <p:nvPr/>
              </p:nvCxnSpPr>
              <p:spPr>
                <a:xfrm flipH="1">
                  <a:off x="2953909" y="1455796"/>
                  <a:ext cx="14293" cy="246161"/>
                </a:xfrm>
                <a:prstGeom prst="line">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sp>
            <p:nvSpPr>
              <p:cNvPr id="69" name="椭圆 68">
                <a:extLst>
                  <a:ext uri="{FF2B5EF4-FFF2-40B4-BE49-F238E27FC236}">
                    <a16:creationId xmlns:a16="http://schemas.microsoft.com/office/drawing/2014/main" id="{601AB4FD-F7DA-418C-A45B-36B79EFB0658}"/>
                  </a:ext>
                </a:extLst>
              </p:cNvPr>
              <p:cNvSpPr/>
              <p:nvPr/>
            </p:nvSpPr>
            <p:spPr>
              <a:xfrm>
                <a:off x="2793838" y="1702528"/>
                <a:ext cx="360501" cy="360507"/>
              </a:xfrm>
              <a:prstGeom prst="ellipse">
                <a:avLst/>
              </a:prstGeom>
              <a:solidFill>
                <a:srgbClr val="0000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0000"/>
                  </a:solidFill>
                </a:endParaRPr>
              </a:p>
            </p:txBody>
          </p:sp>
        </p:grpSp>
        <p:cxnSp>
          <p:nvCxnSpPr>
            <p:cNvPr id="76" name="直接箭头连接符 75">
              <a:extLst>
                <a:ext uri="{FF2B5EF4-FFF2-40B4-BE49-F238E27FC236}">
                  <a16:creationId xmlns:a16="http://schemas.microsoft.com/office/drawing/2014/main" id="{E291EF49-8862-49E0-B9E6-CC5F4FF94FB8}"/>
                </a:ext>
              </a:extLst>
            </p:cNvPr>
            <p:cNvCxnSpPr>
              <a:endCxn id="74" idx="0"/>
            </p:cNvCxnSpPr>
            <p:nvPr/>
          </p:nvCxnSpPr>
          <p:spPr>
            <a:xfrm>
              <a:off x="2966942" y="2587120"/>
              <a:ext cx="1588" cy="271572"/>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73" name="椭圆 72">
            <a:extLst>
              <a:ext uri="{FF2B5EF4-FFF2-40B4-BE49-F238E27FC236}">
                <a16:creationId xmlns:a16="http://schemas.microsoft.com/office/drawing/2014/main" id="{1EA6CC6A-B19D-40F2-819C-EB1EBD8C94CD}"/>
              </a:ext>
            </a:extLst>
          </p:cNvPr>
          <p:cNvSpPr/>
          <p:nvPr/>
        </p:nvSpPr>
        <p:spPr>
          <a:xfrm>
            <a:off x="3467102" y="1816294"/>
            <a:ext cx="480484" cy="480483"/>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0000"/>
              </a:solidFill>
            </a:endParaRPr>
          </a:p>
        </p:txBody>
      </p:sp>
      <p:cxnSp>
        <p:nvCxnSpPr>
          <p:cNvPr id="81" name="直接箭头连接符 80">
            <a:extLst>
              <a:ext uri="{FF2B5EF4-FFF2-40B4-BE49-F238E27FC236}">
                <a16:creationId xmlns:a16="http://schemas.microsoft.com/office/drawing/2014/main" id="{EEDB2CD6-3D50-4CBC-9C05-47AC914D2AE7}"/>
              </a:ext>
            </a:extLst>
          </p:cNvPr>
          <p:cNvCxnSpPr/>
          <p:nvPr/>
        </p:nvCxnSpPr>
        <p:spPr>
          <a:xfrm flipH="1">
            <a:off x="3672419" y="2286194"/>
            <a:ext cx="8467" cy="43180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58902F38-86A1-465E-9075-75794BC837AF}"/>
              </a:ext>
            </a:extLst>
          </p:cNvPr>
          <p:cNvSpPr/>
          <p:nvPr/>
        </p:nvSpPr>
        <p:spPr>
          <a:xfrm>
            <a:off x="1240369" y="3505394"/>
            <a:ext cx="478367" cy="480483"/>
          </a:xfrm>
          <a:prstGeom prst="ellipse">
            <a:avLst/>
          </a:prstGeom>
          <a:solidFill>
            <a:srgbClr val="79A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0000"/>
              </a:solidFill>
            </a:endParaRPr>
          </a:p>
        </p:txBody>
      </p:sp>
      <p:cxnSp>
        <p:nvCxnSpPr>
          <p:cNvPr id="35" name="直接箭头连接符 34">
            <a:extLst>
              <a:ext uri="{FF2B5EF4-FFF2-40B4-BE49-F238E27FC236}">
                <a16:creationId xmlns:a16="http://schemas.microsoft.com/office/drawing/2014/main" id="{04867DED-3BD7-4D5F-AADA-BE148F69AB31}"/>
              </a:ext>
            </a:extLst>
          </p:cNvPr>
          <p:cNvCxnSpPr>
            <a:stCxn id="71" idx="7"/>
            <a:endCxn id="45" idx="0"/>
          </p:cNvCxnSpPr>
          <p:nvPr/>
        </p:nvCxnSpPr>
        <p:spPr>
          <a:xfrm flipV="1">
            <a:off x="1648681" y="2394144"/>
            <a:ext cx="1997519" cy="118161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84BC2C25-5A1B-4536-9EE9-2B71A9A6D7D9}"/>
              </a:ext>
            </a:extLst>
          </p:cNvPr>
          <p:cNvCxnSpPr>
            <a:stCxn id="71" idx="7"/>
          </p:cNvCxnSpPr>
          <p:nvPr/>
        </p:nvCxnSpPr>
        <p:spPr>
          <a:xfrm flipV="1">
            <a:off x="1648885" y="2051243"/>
            <a:ext cx="2032000" cy="152611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6A9389EC-95C3-4289-A6EF-6E05DE4B3B37}"/>
              </a:ext>
            </a:extLst>
          </p:cNvPr>
          <p:cNvCxnSpPr>
            <a:stCxn id="71" idx="7"/>
          </p:cNvCxnSpPr>
          <p:nvPr/>
        </p:nvCxnSpPr>
        <p:spPr>
          <a:xfrm flipV="1">
            <a:off x="1648886" y="2853461"/>
            <a:ext cx="2059516" cy="723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CF6BE883-34B3-4D35-998B-56D7123CF6A6}"/>
              </a:ext>
            </a:extLst>
          </p:cNvPr>
          <p:cNvCxnSpPr>
            <a:stCxn id="71" idx="7"/>
          </p:cNvCxnSpPr>
          <p:nvPr/>
        </p:nvCxnSpPr>
        <p:spPr>
          <a:xfrm>
            <a:off x="1648885" y="3577361"/>
            <a:ext cx="2004483" cy="3598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9B6A045C-F9BF-4950-847E-ACE44E1BC888}"/>
              </a:ext>
            </a:extLst>
          </p:cNvPr>
          <p:cNvSpPr/>
          <p:nvPr/>
        </p:nvSpPr>
        <p:spPr>
          <a:xfrm>
            <a:off x="2211920" y="3577361"/>
            <a:ext cx="543739" cy="307777"/>
          </a:xfrm>
          <a:prstGeom prst="rect">
            <a:avLst/>
          </a:prstGeom>
        </p:spPr>
        <p:txBody>
          <a:bodyPr wrap="none">
            <a:spAutoFit/>
          </a:bodyPr>
          <a:lstStyle/>
          <a:p>
            <a:pPr>
              <a:defRPr/>
            </a:pPr>
            <a:r>
              <a:rPr lang="zh-CN" altLang="en-US" sz="1400" dirty="0">
                <a:latin typeface="微软雅黑" panose="020B0503020204020204" pitchFamily="34" charset="-122"/>
                <a:ea typeface="微软雅黑" panose="020B0503020204020204" pitchFamily="34" charset="-122"/>
              </a:rPr>
              <a:t>一样</a:t>
            </a:r>
            <a:endParaRPr lang="zh-CN" altLang="en-US" sz="1400" dirty="0"/>
          </a:p>
        </p:txBody>
      </p:sp>
      <p:sp>
        <p:nvSpPr>
          <p:cNvPr id="3" name="文本框 2">
            <a:extLst>
              <a:ext uri="{FF2B5EF4-FFF2-40B4-BE49-F238E27FC236}">
                <a16:creationId xmlns:a16="http://schemas.microsoft.com/office/drawing/2014/main" id="{DE32A811-D3BE-49E5-B304-524FC34871A3}"/>
              </a:ext>
            </a:extLst>
          </p:cNvPr>
          <p:cNvSpPr txBox="1"/>
          <p:nvPr/>
        </p:nvSpPr>
        <p:spPr>
          <a:xfrm>
            <a:off x="4548474" y="3043961"/>
            <a:ext cx="6889663" cy="1227324"/>
          </a:xfrm>
          <a:prstGeom prst="rect">
            <a:avLst/>
          </a:prstGeom>
          <a:noFill/>
        </p:spPr>
        <p:txBody>
          <a:bodyPr wrap="square" rtlCol="0">
            <a:spAutoFit/>
          </a:bodyPr>
          <a:lstStyle/>
          <a:p>
            <a:pPr fontAlgn="auto">
              <a:lnSpc>
                <a:spcPct val="250000"/>
              </a:lnSpc>
              <a:spcBef>
                <a:spcPts val="0"/>
              </a:spcBef>
              <a:spcAft>
                <a:spcPts val="0"/>
              </a:spcAft>
            </a:pP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结论：如果希望</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Set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集合认为</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个内容一样的对象是重复的，</a:t>
            </a:r>
            <a:endPar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fontAlgn="auto">
              <a:lnSpc>
                <a:spcPct val="250000"/>
              </a:lnSpc>
              <a:spcBef>
                <a:spcPts val="0"/>
              </a:spcBef>
              <a:spcAft>
                <a:spcPts val="0"/>
              </a:spcAft>
            </a:pP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必须重写对象的</a:t>
            </a:r>
            <a:r>
              <a:rPr lang="en-US" altLang="zh-CN" sz="1600" b="1" dirty="0" err="1">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hashCode</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和</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equals()</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方法</a:t>
            </a:r>
          </a:p>
        </p:txBody>
      </p:sp>
      <p:sp>
        <p:nvSpPr>
          <p:cNvPr id="4" name="标题 3">
            <a:extLst>
              <a:ext uri="{FF2B5EF4-FFF2-40B4-BE49-F238E27FC236}">
                <a16:creationId xmlns:a16="http://schemas.microsoft.com/office/drawing/2014/main" id="{22E8AD26-E580-4618-CDA9-F38776F78681}"/>
              </a:ext>
            </a:extLst>
          </p:cNvPr>
          <p:cNvSpPr>
            <a:spLocks noGrp="1"/>
          </p:cNvSpPr>
          <p:nvPr>
            <p:ph type="title"/>
          </p:nvPr>
        </p:nvSpPr>
        <p:spPr/>
        <p:txBody>
          <a:bodyPr/>
          <a:lstStyle/>
          <a:p>
            <a:r>
              <a:rPr lang="en-US" altLang="zh-CN" dirty="0"/>
              <a:t>HashSet</a:t>
            </a:r>
            <a:r>
              <a:rPr lang="zh-CN" altLang="en-US" dirty="0"/>
              <a:t>集合去重复的机制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35"/>
                                        </p:tgtEl>
                                        <p:attrNameLst>
                                          <p:attrName>style.visibility</p:attrName>
                                        </p:attrNameLst>
                                      </p:cBhvr>
                                      <p:to>
                                        <p:strVal val="hidden"/>
                                      </p:to>
                                    </p:set>
                                  </p:childTnLst>
                                </p:cTn>
                              </p:par>
                            </p:childTnLst>
                          </p:cTn>
                        </p:par>
                        <p:par>
                          <p:cTn id="12" fill="hold" nodeType="afterGroup">
                            <p:stCondLst>
                              <p:cond delay="0"/>
                            </p:stCondLst>
                            <p:childTnLst>
                              <p:par>
                                <p:cTn id="13" presetID="22" presetClass="entr" presetSubtype="4"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down)">
                                      <p:cBhvr>
                                        <p:cTn id="15" dur="500"/>
                                        <p:tgtEl>
                                          <p:spTgt spid="6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62"/>
                                        </p:tgtEl>
                                        <p:attrNameLst>
                                          <p:attrName>style.visibility</p:attrName>
                                        </p:attrNameLst>
                                      </p:cBhvr>
                                      <p:to>
                                        <p:strVal val="hidden"/>
                                      </p:to>
                                    </p:set>
                                  </p:childTnLst>
                                </p:cTn>
                              </p:par>
                            </p:childTnLst>
                          </p:cTn>
                        </p:par>
                        <p:par>
                          <p:cTn id="20" fill="hold" nodeType="afterGroup">
                            <p:stCondLst>
                              <p:cond delay="0"/>
                            </p:stCondLst>
                            <p:childTnLst>
                              <p:par>
                                <p:cTn id="21" presetID="22" presetClass="entr" presetSubtype="4"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wipe(down)">
                                      <p:cBhvr>
                                        <p:cTn id="23" dur="500"/>
                                        <p:tgtEl>
                                          <p:spTgt spid="6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nodeType="clickEffect">
                                  <p:stCondLst>
                                    <p:cond delay="0"/>
                                  </p:stCondLst>
                                  <p:childTnLst>
                                    <p:set>
                                      <p:cBhvr>
                                        <p:cTn id="27" dur="1" fill="hold">
                                          <p:stCondLst>
                                            <p:cond delay="0"/>
                                          </p:stCondLst>
                                        </p:cTn>
                                        <p:tgtEl>
                                          <p:spTgt spid="66"/>
                                        </p:tgtEl>
                                        <p:attrNameLst>
                                          <p:attrName>style.visibility</p:attrName>
                                        </p:attrNameLst>
                                      </p:cBhvr>
                                      <p:to>
                                        <p:strVal val="hidden"/>
                                      </p:to>
                                    </p:set>
                                  </p:childTnLst>
                                </p:cTn>
                              </p:par>
                            </p:childTnLst>
                          </p:cTn>
                        </p:par>
                        <p:par>
                          <p:cTn id="28" fill="hold" nodeType="afterGroup">
                            <p:stCondLst>
                              <p:cond delay="0"/>
                            </p:stCondLst>
                            <p:childTnLst>
                              <p:par>
                                <p:cTn id="29" presetID="22" presetClass="entr" presetSubtype="8" fill="hold" nodeType="after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ipe(left)">
                                      <p:cBhvr>
                                        <p:cTn id="31" dur="500"/>
                                        <p:tgtEl>
                                          <p:spTgt spid="6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down)">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ECF66B9-4335-8287-A5C2-9D207FF28977}"/>
              </a:ext>
            </a:extLst>
          </p:cNvPr>
          <p:cNvSpPr>
            <a:spLocks noGrp="1"/>
          </p:cNvSpPr>
          <p:nvPr>
            <p:ph type="title"/>
          </p:nvPr>
        </p:nvSpPr>
        <p:spPr/>
        <p:txBody>
          <a:bodyPr/>
          <a:lstStyle/>
          <a:p>
            <a:r>
              <a:rPr lang="en-US" altLang="zh-CN" dirty="0"/>
              <a:t>HashSet</a:t>
            </a:r>
            <a:r>
              <a:rPr lang="zh-CN" altLang="en-US" dirty="0"/>
              <a:t>集合元素的去重操作</a:t>
            </a:r>
          </a:p>
        </p:txBody>
      </p:sp>
      <p:sp>
        <p:nvSpPr>
          <p:cNvPr id="6" name="文本占位符 5">
            <a:extLst>
              <a:ext uri="{FF2B5EF4-FFF2-40B4-BE49-F238E27FC236}">
                <a16:creationId xmlns:a16="http://schemas.microsoft.com/office/drawing/2014/main" id="{E8F29E90-DAAD-4D46-ABD2-A6B8BF98C43D}"/>
              </a:ext>
            </a:extLst>
          </p:cNvPr>
          <p:cNvSpPr>
            <a:spLocks noGrp="1"/>
          </p:cNvSpPr>
          <p:nvPr>
            <p:ph type="body" sz="quarter" idx="4294967295"/>
          </p:nvPr>
        </p:nvSpPr>
        <p:spPr>
          <a:xfrm>
            <a:off x="1601965" y="982308"/>
            <a:ext cx="7969250" cy="3598862"/>
          </a:xfrm>
          <a:prstGeom prst="rect">
            <a:avLst/>
          </a:prstGeom>
        </p:spPr>
        <p:txBody>
          <a:bodyPr/>
          <a:lstStyle/>
          <a:p>
            <a:pPr marL="0" indent="0">
              <a:lnSpc>
                <a:spcPct val="200000"/>
              </a:lnSpc>
              <a:buNone/>
              <a:defRPr/>
            </a:pPr>
            <a:r>
              <a:rPr lang="zh-CN" altLang="en-US" b="1" dirty="0"/>
              <a:t>需求：</a:t>
            </a:r>
            <a:endParaRPr lang="en-US" altLang="zh-CN" b="1" dirty="0"/>
          </a:p>
          <a:p>
            <a:pPr marL="0" indent="0">
              <a:lnSpc>
                <a:spcPct val="200000"/>
              </a:lnSpc>
              <a:buNone/>
              <a:defRPr/>
            </a:pPr>
            <a:r>
              <a:rPr lang="zh-CN" altLang="en-US" dirty="0"/>
              <a:t>创建一个存储学生对象的集合，存储多个学生对象，要求：多个学生对象的成员变量值相同时，我们就认为是同一个对象，要求只保留一个。</a:t>
            </a:r>
            <a:endParaRPr lang="en-US" altLang="zh-CN" dirty="0"/>
          </a:p>
          <a:p>
            <a:pPr marL="0" indent="0">
              <a:lnSpc>
                <a:spcPct val="200000"/>
              </a:lnSpc>
              <a:buNone/>
            </a:pPr>
            <a:r>
              <a:rPr lang="zh-CN" altLang="en-US" b="1" dirty="0"/>
              <a:t>分析</a:t>
            </a:r>
            <a:endParaRPr lang="en-US" altLang="zh-CN" b="1" dirty="0"/>
          </a:p>
          <a:p>
            <a:pPr marL="304792" indent="-304792">
              <a:lnSpc>
                <a:spcPct val="200000"/>
              </a:lnSpc>
              <a:buFont typeface="+mj-ea"/>
              <a:buAutoNum type="circleNumDbPlain"/>
              <a:defRPr/>
            </a:pPr>
            <a:r>
              <a:rPr lang="zh-CN" altLang="en-US" dirty="0"/>
              <a:t>定义学生类，创建</a:t>
            </a:r>
            <a:r>
              <a:rPr lang="en-US" altLang="zh-CN" dirty="0"/>
              <a:t>HashSet</a:t>
            </a:r>
            <a:r>
              <a:rPr lang="zh-CN" altLang="en-US" dirty="0"/>
              <a:t>集合对象</a:t>
            </a:r>
            <a:r>
              <a:rPr lang="en-US" altLang="zh-CN" dirty="0"/>
              <a:t>, </a:t>
            </a:r>
            <a:r>
              <a:rPr lang="zh-CN" altLang="en-US" dirty="0"/>
              <a:t>创建学生对象</a:t>
            </a:r>
            <a:endParaRPr lang="en-US" altLang="zh-CN" dirty="0"/>
          </a:p>
          <a:p>
            <a:pPr marL="304792" indent="-304792">
              <a:lnSpc>
                <a:spcPct val="200000"/>
              </a:lnSpc>
              <a:buFont typeface="+mj-ea"/>
              <a:buAutoNum type="circleNumDbPlain"/>
              <a:defRPr/>
            </a:pPr>
            <a:r>
              <a:rPr lang="zh-CN" altLang="en-US" dirty="0"/>
              <a:t>把学生添加到集合</a:t>
            </a:r>
          </a:p>
          <a:p>
            <a:pPr marL="304792" indent="-304792">
              <a:lnSpc>
                <a:spcPct val="200000"/>
              </a:lnSpc>
              <a:buFont typeface="+mj-ea"/>
              <a:buAutoNum type="circleNumDbPlain"/>
              <a:defRPr/>
            </a:pPr>
            <a:r>
              <a:rPr lang="zh-CN" altLang="en-US" dirty="0">
                <a:solidFill>
                  <a:srgbClr val="C00000"/>
                </a:solidFill>
              </a:rPr>
              <a:t>在学生类中重写两个方法，</a:t>
            </a:r>
            <a:r>
              <a:rPr lang="en-US" altLang="zh-CN" dirty="0" err="1">
                <a:solidFill>
                  <a:srgbClr val="C00000"/>
                </a:solidFill>
              </a:rPr>
              <a:t>hashCode</a:t>
            </a:r>
            <a:r>
              <a:rPr lang="en-US" altLang="zh-CN" dirty="0">
                <a:solidFill>
                  <a:srgbClr val="C00000"/>
                </a:solidFill>
              </a:rPr>
              <a:t>()</a:t>
            </a:r>
            <a:r>
              <a:rPr lang="zh-CN" altLang="en-US" dirty="0">
                <a:solidFill>
                  <a:srgbClr val="C00000"/>
                </a:solidFill>
              </a:rPr>
              <a:t>和</a:t>
            </a:r>
            <a:r>
              <a:rPr lang="en-US" altLang="zh-CN" dirty="0">
                <a:solidFill>
                  <a:srgbClr val="C00000"/>
                </a:solidFill>
              </a:rPr>
              <a:t>equals()</a:t>
            </a:r>
            <a:r>
              <a:rPr lang="zh-CN" altLang="en-US" dirty="0">
                <a:solidFill>
                  <a:srgbClr val="C00000"/>
                </a:solidFill>
              </a:rPr>
              <a:t>，自动生成即可</a:t>
            </a:r>
            <a:endParaRPr lang="en-US" altLang="zh-CN" dirty="0">
              <a:solidFill>
                <a:srgbClr val="C00000"/>
              </a:solidFill>
            </a:endParaRPr>
          </a:p>
          <a:p>
            <a:pPr marL="304792" indent="-304792">
              <a:lnSpc>
                <a:spcPct val="200000"/>
              </a:lnSpc>
              <a:buFont typeface="+mj-ea"/>
              <a:buAutoNum type="circleNumDbPlain"/>
              <a:defRPr/>
            </a:pPr>
            <a:r>
              <a:rPr lang="zh-CN" altLang="en-US" dirty="0"/>
              <a:t>遍历集合</a:t>
            </a:r>
            <a:r>
              <a:rPr lang="en-US" altLang="zh-CN" dirty="0"/>
              <a:t>(</a:t>
            </a:r>
            <a:r>
              <a:rPr lang="zh-CN" altLang="en-US" dirty="0"/>
              <a:t>增强</a:t>
            </a:r>
            <a:r>
              <a:rPr lang="en-US" altLang="zh-CN" dirty="0"/>
              <a:t>for)</a:t>
            </a:r>
          </a:p>
        </p:txBody>
      </p:sp>
      <p:pic>
        <p:nvPicPr>
          <p:cNvPr id="7" name="Picture 8" descr="C:\Users\admin\Desktop\timg.jpg">
            <a:extLst>
              <a:ext uri="{FF2B5EF4-FFF2-40B4-BE49-F238E27FC236}">
                <a16:creationId xmlns:a16="http://schemas.microsoft.com/office/drawing/2014/main" id="{D3347901-0010-4207-A7A4-43E15C515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27" b="13921"/>
          <a:stretch>
            <a:fillRect/>
          </a:stretch>
        </p:blipFill>
        <p:spPr bwMode="auto">
          <a:xfrm>
            <a:off x="8482969" y="2946828"/>
            <a:ext cx="3006097" cy="1825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803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dirty="0"/>
              <a:t>如果希望</a:t>
            </a:r>
            <a:r>
              <a:rPr lang="en-US" altLang="zh-CN" dirty="0"/>
              <a:t>Set</a:t>
            </a:r>
            <a:r>
              <a:rPr lang="zh-CN" altLang="en-US" dirty="0"/>
              <a:t>集合认为</a:t>
            </a:r>
            <a:r>
              <a:rPr lang="en-US" altLang="zh-CN" dirty="0"/>
              <a:t>2</a:t>
            </a:r>
            <a:r>
              <a:rPr lang="zh-CN" altLang="en-US" dirty="0"/>
              <a:t>个内容相同的对象是重复的应该怎么办？</a:t>
            </a:r>
            <a:endParaRPr lang="en-US" altLang="zh-CN" dirty="0"/>
          </a:p>
          <a:p>
            <a:pPr marL="895335" lvl="1" indent="-285750">
              <a:lnSpc>
                <a:spcPct val="200000"/>
              </a:lnSpc>
              <a:buFont typeface="Wingdings" panose="05000000000000000000" pitchFamily="2" charset="2"/>
              <a:buChar char="l"/>
            </a:pPr>
            <a:r>
              <a:rPr lang="zh-CN" altLang="en-US"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重写对象的</a:t>
            </a:r>
            <a:r>
              <a:rPr lang="en-US" altLang="zh-CN" sz="1600" b="1" dirty="0" err="1">
                <a:latin typeface="阿里巴巴普惠体" panose="00020600040101010101" pitchFamily="18" charset="-122"/>
                <a:ea typeface="阿里巴巴普惠体" panose="00020600040101010101" pitchFamily="18" charset="-122"/>
                <a:cs typeface="阿里巴巴普惠体" panose="00020600040101010101" pitchFamily="18" charset="-122"/>
              </a:rPr>
              <a:t>hashCode</a:t>
            </a:r>
            <a:r>
              <a:rPr lang="zh-CN" altLang="en-US"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和</a:t>
            </a:r>
            <a:r>
              <a:rPr lang="en-US" altLang="zh-CN"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equals</a:t>
            </a:r>
            <a:r>
              <a:rPr lang="zh-CN" altLang="en-US"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方法。</a:t>
            </a:r>
            <a:endParaRPr lang="en-US" altLang="zh-CN"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57225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925670" y="1438963"/>
            <a:ext cx="3764243" cy="5074243"/>
          </a:xfrm>
        </p:spPr>
        <p:txBody>
          <a:bodyPr/>
          <a:lstStyle/>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Set</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Stream</a:t>
            </a: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0B63E558-4FC8-AAA2-F781-F6EB60890E03}"/>
              </a:ext>
            </a:extLst>
          </p:cNvPr>
          <p:cNvSpPr/>
          <p:nvPr/>
        </p:nvSpPr>
        <p:spPr>
          <a:xfrm>
            <a:off x="7326347" y="1081851"/>
            <a:ext cx="1196905" cy="2158283"/>
          </a:xfrm>
          <a:prstGeom prst="leftBrace">
            <a:avLst>
              <a:gd name="adj1" fmla="val 28201"/>
              <a:gd name="adj2" fmla="val 49977"/>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6A6FD29-A2B4-23DB-8CA2-738681FB4E1D}"/>
              </a:ext>
            </a:extLst>
          </p:cNvPr>
          <p:cNvSpPr txBox="1"/>
          <p:nvPr/>
        </p:nvSpPr>
        <p:spPr>
          <a:xfrm>
            <a:off x="7455552" y="961295"/>
            <a:ext cx="3635037" cy="2158283"/>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kumimoji="1" lang="en-US" altLang="zh-CN"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Set</a:t>
            </a:r>
            <a:r>
              <a:rPr kumimoji="1" lang="zh-CN" altLang="en-US"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集合的特点</a:t>
            </a:r>
            <a:endParaRPr kumimoji="1" lang="en-US" altLang="zh-CN"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HashSet</a:t>
            </a:r>
            <a:r>
              <a:rPr kumimoji="1" lang="zh-CN" altLang="en-US"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集合的底层原理</a:t>
            </a:r>
            <a:endParaRPr kumimoji="1" lang="en-US" altLang="zh-CN"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dirty="0" err="1">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LinkedHashSet</a:t>
            </a:r>
            <a:r>
              <a:rPr kumimoji="1" lang="zh-CN" altLang="en-US" sz="14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集合的底层原理</a:t>
            </a:r>
            <a:endParaRPr kumimoji="1" lang="en-US" altLang="zh-CN" sz="14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b="0" dirty="0" err="1">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TreeSet</a:t>
            </a:r>
            <a:r>
              <a:rPr kumimoji="1" lang="zh-CN" altLang="en-US" sz="1400" b="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a:t>
            </a:r>
            <a:endParaRPr kumimoji="1" lang="en-US" altLang="zh-CN" sz="1400" b="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235279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49">
            <a:extLst>
              <a:ext uri="{FF2B5EF4-FFF2-40B4-BE49-F238E27FC236}">
                <a16:creationId xmlns:a16="http://schemas.microsoft.com/office/drawing/2014/main" id="{015FD717-6FD9-A775-5230-2513C1151DE5}"/>
              </a:ext>
            </a:extLst>
          </p:cNvPr>
          <p:cNvSpPr txBox="1"/>
          <p:nvPr/>
        </p:nvSpPr>
        <p:spPr>
          <a:xfrm>
            <a:off x="666409" y="4688929"/>
            <a:ext cx="4550731" cy="1504323"/>
          </a:xfrm>
          <a:prstGeom prst="rect">
            <a:avLst/>
          </a:prstGeom>
          <a:noFill/>
        </p:spPr>
        <p:txBody>
          <a:bodyPr wrap="square">
            <a:spAutoFit/>
          </a:bodyPr>
          <a:lstStyle/>
          <a:p>
            <a:pPr marL="285750" indent="-285750" fontAlgn="auto">
              <a:lnSpc>
                <a:spcPct val="200000"/>
              </a:lnSpc>
              <a:spcBef>
                <a:spcPts val="0"/>
              </a:spcBef>
              <a:spcAft>
                <a:spcPts val="0"/>
              </a:spcAft>
              <a:buFont typeface="Wingdings" panose="05000000000000000000" pitchFamily="2" charset="2"/>
              <a:buChar char="l"/>
            </a:pP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HashSet : </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无序、不重复、无索引。</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57708" indent="-357708">
              <a:lnSpc>
                <a:spcPct val="200000"/>
              </a:lnSpc>
              <a:buFont typeface="Wingdings" pitchFamily="2" charset="2"/>
              <a:buChar char="l"/>
              <a:defRPr/>
            </a:pPr>
            <a:r>
              <a:rPr lang="en-US" altLang="zh-CN" sz="1600" dirty="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LinkedHashSet</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有序</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、不重复、无索引。</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57708" indent="-357708">
              <a:lnSpc>
                <a:spcPct val="200000"/>
              </a:lnSpc>
              <a:buFont typeface="Wingdings" pitchFamily="2" charset="2"/>
              <a:buChar char="l"/>
              <a:defRPr/>
            </a:pP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TreeSet</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排序</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、不重复、无索引。</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TextBox 2">
            <a:extLst>
              <a:ext uri="{FF2B5EF4-FFF2-40B4-BE49-F238E27FC236}">
                <a16:creationId xmlns:a16="http://schemas.microsoft.com/office/drawing/2014/main" id="{AE99B9FF-A65C-4E9E-834E-828473CC5EE3}"/>
              </a:ext>
            </a:extLst>
          </p:cNvPr>
          <p:cNvSpPr txBox="1"/>
          <p:nvPr/>
        </p:nvSpPr>
        <p:spPr>
          <a:xfrm>
            <a:off x="495037" y="835067"/>
            <a:ext cx="7664873" cy="458908"/>
          </a:xfrm>
          <a:prstGeom prst="rect">
            <a:avLst/>
          </a:prstGeom>
          <a:noFill/>
        </p:spPr>
        <p:txBody>
          <a:bodyPr wrap="square">
            <a:spAutoFit/>
          </a:bodyPr>
          <a:lstStyle/>
          <a:p>
            <a:pPr>
              <a:lnSpc>
                <a:spcPct val="150000"/>
              </a:lnSpc>
              <a:defRPr/>
            </a:pPr>
            <a:r>
              <a:rPr lang="en-US" altLang="zh-CN" b="1" dirty="0">
                <a:solidFill>
                  <a:schemeClr val="tx1">
                    <a:lumMod val="75000"/>
                    <a:lumOff val="25000"/>
                  </a:schemeClr>
                </a:solidFill>
                <a:latin typeface="微软雅黑" pitchFamily="34" charset="-122"/>
                <a:ea typeface="Alibaba PuHuiTi B"/>
              </a:rPr>
              <a:t>Collection</a:t>
            </a:r>
            <a:r>
              <a:rPr lang="zh-CN" altLang="en-US" b="1" dirty="0">
                <a:solidFill>
                  <a:schemeClr val="tx1">
                    <a:lumMod val="75000"/>
                    <a:lumOff val="25000"/>
                  </a:schemeClr>
                </a:solidFill>
                <a:latin typeface="微软雅黑" pitchFamily="34" charset="-122"/>
                <a:ea typeface="Alibaba PuHuiTi B"/>
              </a:rPr>
              <a:t>集合体系</a:t>
            </a:r>
          </a:p>
        </p:txBody>
      </p:sp>
      <p:sp>
        <p:nvSpPr>
          <p:cNvPr id="107" name="圆角矩形 106">
            <a:extLst>
              <a:ext uri="{FF2B5EF4-FFF2-40B4-BE49-F238E27FC236}">
                <a16:creationId xmlns:a16="http://schemas.microsoft.com/office/drawing/2014/main" id="{6707E5B0-838E-4A3A-BC15-06BD7605D847}"/>
              </a:ext>
            </a:extLst>
          </p:cNvPr>
          <p:cNvSpPr/>
          <p:nvPr/>
        </p:nvSpPr>
        <p:spPr>
          <a:xfrm>
            <a:off x="10187338" y="1116767"/>
            <a:ext cx="1439333" cy="480484"/>
          </a:xfrm>
          <a:prstGeom prst="roundRect">
            <a:avLst/>
          </a:prstGeom>
          <a:ln/>
        </p:spPr>
        <p:style>
          <a:lnRef idx="2">
            <a:schemeClr val="accent5"/>
          </a:lnRef>
          <a:fillRef idx="1">
            <a:schemeClr val="lt1"/>
          </a:fillRef>
          <a:effectRef idx="0">
            <a:schemeClr val="accent5"/>
          </a:effectRef>
          <a:fontRef idx="minor">
            <a:schemeClr val="dk1"/>
          </a:fontRef>
        </p:style>
        <p:txBody>
          <a:bodyPr anchor="ctr"/>
          <a:lstStyle/>
          <a:p>
            <a:pPr algn="ctr">
              <a:defRPr/>
            </a:pPr>
            <a:r>
              <a:rPr lang="zh-CN" altLang="en-US" sz="1600" dirty="0">
                <a:ln w="0"/>
                <a:solidFill>
                  <a:schemeClr val="tx1"/>
                </a:solidFill>
                <a:effectLst>
                  <a:outerShdw blurRad="38100" dist="19050" dir="2700000" algn="tl" rotWithShape="0">
                    <a:schemeClr val="dk1">
                      <a:alpha val="40000"/>
                    </a:schemeClr>
                  </a:outerShdw>
                </a:effectLst>
                <a:ea typeface="Alibaba PuHuiTi R"/>
              </a:rPr>
              <a:t>接口</a:t>
            </a:r>
          </a:p>
        </p:txBody>
      </p:sp>
      <p:sp>
        <p:nvSpPr>
          <p:cNvPr id="108" name="圆角矩形 107">
            <a:extLst>
              <a:ext uri="{FF2B5EF4-FFF2-40B4-BE49-F238E27FC236}">
                <a16:creationId xmlns:a16="http://schemas.microsoft.com/office/drawing/2014/main" id="{AD4E9BF7-2300-4A4B-A625-B9CFFFB83339}"/>
              </a:ext>
            </a:extLst>
          </p:cNvPr>
          <p:cNvSpPr/>
          <p:nvPr/>
        </p:nvSpPr>
        <p:spPr>
          <a:xfrm>
            <a:off x="10187338" y="1803718"/>
            <a:ext cx="1439333" cy="478367"/>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1600" dirty="0">
                <a:ln w="0"/>
                <a:solidFill>
                  <a:schemeClr val="tx1"/>
                </a:solidFill>
                <a:effectLst>
                  <a:outerShdw blurRad="38100" dist="19050" dir="2700000" algn="tl" rotWithShape="0">
                    <a:schemeClr val="dk1">
                      <a:alpha val="40000"/>
                    </a:schemeClr>
                  </a:outerShdw>
                </a:effectLst>
                <a:ea typeface="Alibaba PuHuiTi R"/>
              </a:rPr>
              <a:t>实现类</a:t>
            </a:r>
          </a:p>
        </p:txBody>
      </p:sp>
      <p:sp>
        <p:nvSpPr>
          <p:cNvPr id="2" name="圆角矩形 35">
            <a:extLst>
              <a:ext uri="{FF2B5EF4-FFF2-40B4-BE49-F238E27FC236}">
                <a16:creationId xmlns:a16="http://schemas.microsoft.com/office/drawing/2014/main" id="{9CAC34D4-9974-2A67-0A17-A8F3ACF8AD37}"/>
              </a:ext>
            </a:extLst>
          </p:cNvPr>
          <p:cNvSpPr/>
          <p:nvPr/>
        </p:nvSpPr>
        <p:spPr>
          <a:xfrm>
            <a:off x="2888141" y="2783324"/>
            <a:ext cx="1439333"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LinkedList&lt;E&gt;</a:t>
            </a:r>
            <a:endParaRPr lang="zh-CN" altLang="en-US"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圆角矩形 36">
            <a:extLst>
              <a:ext uri="{FF2B5EF4-FFF2-40B4-BE49-F238E27FC236}">
                <a16:creationId xmlns:a16="http://schemas.microsoft.com/office/drawing/2014/main" id="{3084CE92-7AA4-8516-FE13-0EFA32C39B31}"/>
              </a:ext>
            </a:extLst>
          </p:cNvPr>
          <p:cNvSpPr/>
          <p:nvPr/>
        </p:nvSpPr>
        <p:spPr>
          <a:xfrm>
            <a:off x="2261402" y="1886900"/>
            <a:ext cx="831414" cy="427105"/>
          </a:xfrm>
          <a:prstGeom prst="roundRect">
            <a:avLst/>
          </a:prstGeom>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altLang="zh-CN"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List&lt;E&gt;</a:t>
            </a:r>
            <a:endParaRPr lang="zh-CN" altLang="en-US"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圆角矩形 56">
            <a:extLst>
              <a:ext uri="{FF2B5EF4-FFF2-40B4-BE49-F238E27FC236}">
                <a16:creationId xmlns:a16="http://schemas.microsoft.com/office/drawing/2014/main" id="{C734C97A-5B5C-664E-8854-E8FD621CF617}"/>
              </a:ext>
            </a:extLst>
          </p:cNvPr>
          <p:cNvSpPr/>
          <p:nvPr/>
        </p:nvSpPr>
        <p:spPr>
          <a:xfrm>
            <a:off x="5874067" y="2582797"/>
            <a:ext cx="1439333"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HashSet&lt;E&gt;</a:t>
            </a:r>
            <a:endParaRPr lang="zh-CN" altLang="en-US"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 name="圆角矩形 94">
            <a:extLst>
              <a:ext uri="{FF2B5EF4-FFF2-40B4-BE49-F238E27FC236}">
                <a16:creationId xmlns:a16="http://schemas.microsoft.com/office/drawing/2014/main" id="{0C4C5601-9E58-673C-28D3-523F700E0316}"/>
              </a:ext>
            </a:extLst>
          </p:cNvPr>
          <p:cNvSpPr/>
          <p:nvPr/>
        </p:nvSpPr>
        <p:spPr>
          <a:xfrm>
            <a:off x="929117" y="2755574"/>
            <a:ext cx="1568083"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dirty="0" err="1">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ArrayList</a:t>
            </a:r>
            <a:r>
              <a:rPr lang="en-US" altLang="zh-CN"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&lt;E&gt;</a:t>
            </a:r>
            <a:endParaRPr lang="zh-CN" altLang="en-US"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7" name="圆角矩形 97">
            <a:extLst>
              <a:ext uri="{FF2B5EF4-FFF2-40B4-BE49-F238E27FC236}">
                <a16:creationId xmlns:a16="http://schemas.microsoft.com/office/drawing/2014/main" id="{51F9B3A5-5627-2DB9-43E2-41C8EC9AB47E}"/>
              </a:ext>
            </a:extLst>
          </p:cNvPr>
          <p:cNvSpPr/>
          <p:nvPr/>
        </p:nvSpPr>
        <p:spPr>
          <a:xfrm>
            <a:off x="8097793" y="2561173"/>
            <a:ext cx="1439333"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400" dirty="0" err="1">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TreeSet</a:t>
            </a:r>
            <a:r>
              <a:rPr lang="en-US" altLang="zh-CN"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&lt;E&gt;</a:t>
            </a:r>
            <a:endParaRPr lang="zh-CN" altLang="en-US"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圆角矩形 99">
            <a:extLst>
              <a:ext uri="{FF2B5EF4-FFF2-40B4-BE49-F238E27FC236}">
                <a16:creationId xmlns:a16="http://schemas.microsoft.com/office/drawing/2014/main" id="{CB83931C-55AB-F1CF-22E5-CE17807C704A}"/>
              </a:ext>
            </a:extLst>
          </p:cNvPr>
          <p:cNvSpPr/>
          <p:nvPr/>
        </p:nvSpPr>
        <p:spPr>
          <a:xfrm>
            <a:off x="7251283" y="1915993"/>
            <a:ext cx="908627" cy="480483"/>
          </a:xfrm>
          <a:prstGeom prst="roundRect">
            <a:avLst/>
          </a:prstGeom>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altLang="zh-CN"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Set&lt;E&gt;</a:t>
            </a:r>
            <a:endParaRPr lang="zh-CN" altLang="en-US"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圆角矩形 100">
            <a:extLst>
              <a:ext uri="{FF2B5EF4-FFF2-40B4-BE49-F238E27FC236}">
                <a16:creationId xmlns:a16="http://schemas.microsoft.com/office/drawing/2014/main" id="{DEF1EC71-8631-4A8D-3405-112D3DF87BA4}"/>
              </a:ext>
            </a:extLst>
          </p:cNvPr>
          <p:cNvSpPr/>
          <p:nvPr/>
        </p:nvSpPr>
        <p:spPr>
          <a:xfrm>
            <a:off x="3972847" y="1068607"/>
            <a:ext cx="1568787" cy="478367"/>
          </a:xfrm>
          <a:prstGeom prst="roundRect">
            <a:avLst/>
          </a:prstGeom>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altLang="zh-CN"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Collection&lt;E&gt;</a:t>
            </a:r>
            <a:endParaRPr lang="zh-CN" altLang="en-US"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0" name="曲线连接符 7177">
            <a:extLst>
              <a:ext uri="{FF2B5EF4-FFF2-40B4-BE49-F238E27FC236}">
                <a16:creationId xmlns:a16="http://schemas.microsoft.com/office/drawing/2014/main" id="{949E3DD6-22C1-12AC-AF3F-39A14722B3DC}"/>
              </a:ext>
            </a:extLst>
          </p:cNvPr>
          <p:cNvCxnSpPr>
            <a:cxnSpLocks/>
            <a:stCxn id="9" idx="2"/>
            <a:endCxn id="4" idx="0"/>
          </p:cNvCxnSpPr>
          <p:nvPr/>
        </p:nvCxnSpPr>
        <p:spPr>
          <a:xfrm rot="5400000">
            <a:off x="3547212" y="676871"/>
            <a:ext cx="339926" cy="2080132"/>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曲线连接符 7179">
            <a:extLst>
              <a:ext uri="{FF2B5EF4-FFF2-40B4-BE49-F238E27FC236}">
                <a16:creationId xmlns:a16="http://schemas.microsoft.com/office/drawing/2014/main" id="{DA316E2C-04F3-133C-3101-0AE73AF87DFE}"/>
              </a:ext>
            </a:extLst>
          </p:cNvPr>
          <p:cNvCxnSpPr>
            <a:cxnSpLocks/>
            <a:stCxn id="9" idx="2"/>
            <a:endCxn id="8" idx="0"/>
          </p:cNvCxnSpPr>
          <p:nvPr/>
        </p:nvCxnSpPr>
        <p:spPr>
          <a:xfrm rot="16200000" flipH="1">
            <a:off x="6046910" y="257305"/>
            <a:ext cx="369019" cy="2948356"/>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曲线连接符 7183">
            <a:extLst>
              <a:ext uri="{FF2B5EF4-FFF2-40B4-BE49-F238E27FC236}">
                <a16:creationId xmlns:a16="http://schemas.microsoft.com/office/drawing/2014/main" id="{727E14CF-5B2E-A452-E413-D644F8478BAA}"/>
              </a:ext>
            </a:extLst>
          </p:cNvPr>
          <p:cNvCxnSpPr>
            <a:cxnSpLocks/>
            <a:stCxn id="4" idx="2"/>
            <a:endCxn id="6" idx="0"/>
          </p:cNvCxnSpPr>
          <p:nvPr/>
        </p:nvCxnSpPr>
        <p:spPr>
          <a:xfrm rot="5400000">
            <a:off x="1974350" y="2052814"/>
            <a:ext cx="441569" cy="963950"/>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曲线连接符 7185">
            <a:extLst>
              <a:ext uri="{FF2B5EF4-FFF2-40B4-BE49-F238E27FC236}">
                <a16:creationId xmlns:a16="http://schemas.microsoft.com/office/drawing/2014/main" id="{9979EEE5-27C5-49F8-610C-1E92BBB90150}"/>
              </a:ext>
            </a:extLst>
          </p:cNvPr>
          <p:cNvCxnSpPr>
            <a:cxnSpLocks/>
            <a:stCxn id="4" idx="2"/>
            <a:endCxn id="2" idx="0"/>
          </p:cNvCxnSpPr>
          <p:nvPr/>
        </p:nvCxnSpPr>
        <p:spPr>
          <a:xfrm rot="16200000" flipH="1">
            <a:off x="2907799" y="2083314"/>
            <a:ext cx="469319" cy="930699"/>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7189">
            <a:extLst>
              <a:ext uri="{FF2B5EF4-FFF2-40B4-BE49-F238E27FC236}">
                <a16:creationId xmlns:a16="http://schemas.microsoft.com/office/drawing/2014/main" id="{20566B39-EB3F-0125-B059-E11BA19C5C81}"/>
              </a:ext>
            </a:extLst>
          </p:cNvPr>
          <p:cNvCxnSpPr>
            <a:cxnSpLocks/>
            <a:stCxn id="8" idx="2"/>
            <a:endCxn id="5" idx="0"/>
          </p:cNvCxnSpPr>
          <p:nvPr/>
        </p:nvCxnSpPr>
        <p:spPr>
          <a:xfrm rot="5400000">
            <a:off x="7056506" y="1933705"/>
            <a:ext cx="186321" cy="1111863"/>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7192">
            <a:extLst>
              <a:ext uri="{FF2B5EF4-FFF2-40B4-BE49-F238E27FC236}">
                <a16:creationId xmlns:a16="http://schemas.microsoft.com/office/drawing/2014/main" id="{B071CB0F-C0A6-131A-574C-8DC1510E3E22}"/>
              </a:ext>
            </a:extLst>
          </p:cNvPr>
          <p:cNvCxnSpPr>
            <a:cxnSpLocks/>
            <a:stCxn id="8" idx="2"/>
            <a:endCxn id="7" idx="0"/>
          </p:cNvCxnSpPr>
          <p:nvPr/>
        </p:nvCxnSpPr>
        <p:spPr>
          <a:xfrm rot="16200000" flipH="1">
            <a:off x="8179180" y="1922892"/>
            <a:ext cx="164697" cy="1111863"/>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56">
            <a:extLst>
              <a:ext uri="{FF2B5EF4-FFF2-40B4-BE49-F238E27FC236}">
                <a16:creationId xmlns:a16="http://schemas.microsoft.com/office/drawing/2014/main" id="{7BCEAA5E-DACA-B7F4-B026-8C8E49C50871}"/>
              </a:ext>
            </a:extLst>
          </p:cNvPr>
          <p:cNvSpPr/>
          <p:nvPr/>
        </p:nvSpPr>
        <p:spPr>
          <a:xfrm>
            <a:off x="5599204" y="3314238"/>
            <a:ext cx="1989058"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400" dirty="0" err="1">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LinkedHashSet</a:t>
            </a:r>
            <a:r>
              <a:rPr lang="en-US" altLang="zh-CN"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&lt;E&gt;</a:t>
            </a:r>
            <a:endParaRPr lang="zh-CN" altLang="en-US"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7" name="曲线连接符 7185">
            <a:extLst>
              <a:ext uri="{FF2B5EF4-FFF2-40B4-BE49-F238E27FC236}">
                <a16:creationId xmlns:a16="http://schemas.microsoft.com/office/drawing/2014/main" id="{B6806D11-4917-DE0F-400E-7C80CFE852AC}"/>
              </a:ext>
            </a:extLst>
          </p:cNvPr>
          <p:cNvCxnSpPr>
            <a:cxnSpLocks/>
            <a:stCxn id="5" idx="2"/>
            <a:endCxn id="16" idx="0"/>
          </p:cNvCxnSpPr>
          <p:nvPr/>
        </p:nvCxnSpPr>
        <p:spPr>
          <a:xfrm rot="5400000">
            <a:off x="6468255" y="3188759"/>
            <a:ext cx="250958" cy="1"/>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圆角 27">
            <a:extLst>
              <a:ext uri="{FF2B5EF4-FFF2-40B4-BE49-F238E27FC236}">
                <a16:creationId xmlns:a16="http://schemas.microsoft.com/office/drawing/2014/main" id="{ACBEC94B-6CAE-0750-4496-1BEF9C388042}"/>
              </a:ext>
            </a:extLst>
          </p:cNvPr>
          <p:cNvSpPr/>
          <p:nvPr/>
        </p:nvSpPr>
        <p:spPr>
          <a:xfrm>
            <a:off x="638544" y="5252542"/>
            <a:ext cx="4221017" cy="456418"/>
          </a:xfrm>
          <a:prstGeom prst="roundRect">
            <a:avLst/>
          </a:prstGeom>
          <a:noFill/>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C1D73008-9248-B4F1-4C88-82B9538A6607}"/>
              </a:ext>
            </a:extLst>
          </p:cNvPr>
          <p:cNvSpPr txBox="1"/>
          <p:nvPr/>
        </p:nvSpPr>
        <p:spPr>
          <a:xfrm>
            <a:off x="2497200" y="4169491"/>
            <a:ext cx="9563495" cy="519438"/>
          </a:xfrm>
          <a:prstGeom prst="rect">
            <a:avLst/>
          </a:prstGeom>
          <a:noFill/>
        </p:spPr>
        <p:txBody>
          <a:bodyPr wrap="square">
            <a:spAutoFit/>
          </a:bodyPr>
          <a:lstStyle/>
          <a:p>
            <a:pPr>
              <a:lnSpc>
                <a:spcPct val="200000"/>
              </a:lnSpc>
              <a:defRPr/>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无序</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：添加数据的顺序和获取出的数据顺序不一致；  </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不重复</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无索引</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p:txBody>
      </p:sp>
      <p:sp>
        <p:nvSpPr>
          <p:cNvPr id="49" name="文本框 48">
            <a:extLst>
              <a:ext uri="{FF2B5EF4-FFF2-40B4-BE49-F238E27FC236}">
                <a16:creationId xmlns:a16="http://schemas.microsoft.com/office/drawing/2014/main" id="{14D54AE9-7A38-F28A-3F36-75C44778CB52}"/>
              </a:ext>
            </a:extLst>
          </p:cNvPr>
          <p:cNvSpPr txBox="1"/>
          <p:nvPr/>
        </p:nvSpPr>
        <p:spPr>
          <a:xfrm>
            <a:off x="668504" y="4125316"/>
            <a:ext cx="2080549" cy="572849"/>
          </a:xfrm>
          <a:prstGeom prst="rect">
            <a:avLst/>
          </a:prstGeom>
          <a:noFill/>
        </p:spPr>
        <p:txBody>
          <a:bodyPr wrap="square">
            <a:spAutoFit/>
          </a:bodyPr>
          <a:lstStyle/>
          <a:p>
            <a:pPr>
              <a:lnSpc>
                <a:spcPct val="200000"/>
              </a:lnSpc>
            </a:pPr>
            <a:r>
              <a:rPr lang="en-US" altLang="zh-CN"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Set</a:t>
            </a:r>
            <a:r>
              <a:rPr lang="zh-CN" altLang="en-US"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系列集合特点：</a:t>
            </a:r>
            <a:endParaRPr lang="zh-CN" altLang="en-US"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8" name="标题 17">
            <a:extLst>
              <a:ext uri="{FF2B5EF4-FFF2-40B4-BE49-F238E27FC236}">
                <a16:creationId xmlns:a16="http://schemas.microsoft.com/office/drawing/2014/main" id="{8ADF9678-79AB-3E68-0A98-A7BF6DA80D89}"/>
              </a:ext>
            </a:extLst>
          </p:cNvPr>
          <p:cNvSpPr>
            <a:spLocks noGrp="1"/>
          </p:cNvSpPr>
          <p:nvPr>
            <p:ph type="title"/>
          </p:nvPr>
        </p:nvSpPr>
        <p:spPr/>
        <p:txBody>
          <a:bodyPr/>
          <a:lstStyle/>
          <a:p>
            <a:r>
              <a:rPr lang="en-US" altLang="zh-CN" dirty="0" err="1"/>
              <a:t>LinkedHashSet</a:t>
            </a:r>
            <a:r>
              <a:rPr lang="zh-CN" altLang="en-US" dirty="0"/>
              <a:t>集合的底层原理</a:t>
            </a:r>
          </a:p>
        </p:txBody>
      </p:sp>
    </p:spTree>
    <p:extLst>
      <p:ext uri="{BB962C8B-B14F-4D97-AF65-F5344CB8AC3E}">
        <p14:creationId xmlns:p14="http://schemas.microsoft.com/office/powerpoint/2010/main" val="623833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kedHashSet">
            <a:extLst>
              <a:ext uri="{FF2B5EF4-FFF2-40B4-BE49-F238E27FC236}">
                <a16:creationId xmlns:a16="http://schemas.microsoft.com/office/drawing/2014/main" id="{2E4DDC11-17C5-7133-DEB2-F1CF5EE01F38}"/>
              </a:ext>
            </a:extLst>
          </p:cNvPr>
          <p:cNvSpPr>
            <a:spLocks noGrp="1"/>
          </p:cNvSpPr>
          <p:nvPr>
            <p:ph type="title"/>
          </p:nvPr>
        </p:nvSpPr>
        <p:spPr/>
        <p:txBody>
          <a:bodyPr/>
          <a:lstStyle/>
          <a:p>
            <a:r>
              <a:rPr lang="en-US" altLang="zh-CN" dirty="0" err="1"/>
              <a:t>LinkedHashSet</a:t>
            </a:r>
            <a:r>
              <a:rPr lang="zh-CN" altLang="en-US" dirty="0"/>
              <a:t>的底层原理</a:t>
            </a:r>
            <a:endParaRPr lang="en-US" altLang="zh-CN" dirty="0"/>
          </a:p>
        </p:txBody>
      </p:sp>
      <p:cxnSp>
        <p:nvCxnSpPr>
          <p:cNvPr id="4" name="直接箭头连接符 3">
            <a:extLst>
              <a:ext uri="{FF2B5EF4-FFF2-40B4-BE49-F238E27FC236}">
                <a16:creationId xmlns:a16="http://schemas.microsoft.com/office/drawing/2014/main" id="{FE30357E-8557-D0C9-072A-285B1127D7DD}"/>
              </a:ext>
            </a:extLst>
          </p:cNvPr>
          <p:cNvCxnSpPr/>
          <p:nvPr/>
        </p:nvCxnSpPr>
        <p:spPr>
          <a:xfrm>
            <a:off x="3501537" y="5081491"/>
            <a:ext cx="0" cy="9749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直接箭头连接符 49">
            <a:extLst>
              <a:ext uri="{FF2B5EF4-FFF2-40B4-BE49-F238E27FC236}">
                <a16:creationId xmlns:a16="http://schemas.microsoft.com/office/drawing/2014/main" id="{D592A5DF-FB97-8A50-7569-25A531CA4422}"/>
              </a:ext>
            </a:extLst>
          </p:cNvPr>
          <p:cNvCxnSpPr>
            <a:cxnSpLocks/>
          </p:cNvCxnSpPr>
          <p:nvPr/>
        </p:nvCxnSpPr>
        <p:spPr>
          <a:xfrm flipH="1" flipV="1">
            <a:off x="3786718" y="4613404"/>
            <a:ext cx="2898108" cy="1385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4" name="直接箭头连接符 73">
            <a:extLst>
              <a:ext uri="{FF2B5EF4-FFF2-40B4-BE49-F238E27FC236}">
                <a16:creationId xmlns:a16="http://schemas.microsoft.com/office/drawing/2014/main" id="{6FF142A0-976E-BB35-78C9-198492D2F4DB}"/>
              </a:ext>
            </a:extLst>
          </p:cNvPr>
          <p:cNvCxnSpPr>
            <a:cxnSpLocks/>
          </p:cNvCxnSpPr>
          <p:nvPr/>
        </p:nvCxnSpPr>
        <p:spPr>
          <a:xfrm>
            <a:off x="3832790" y="4882309"/>
            <a:ext cx="2824240" cy="931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75" name="TextBox 10">
            <a:extLst>
              <a:ext uri="{FF2B5EF4-FFF2-40B4-BE49-F238E27FC236}">
                <a16:creationId xmlns:a16="http://schemas.microsoft.com/office/drawing/2014/main" id="{7923804C-E411-4139-E1CD-25D9278CE932}"/>
              </a:ext>
            </a:extLst>
          </p:cNvPr>
          <p:cNvSpPr txBox="1"/>
          <p:nvPr/>
        </p:nvSpPr>
        <p:spPr>
          <a:xfrm>
            <a:off x="576196" y="957735"/>
            <a:ext cx="8301740" cy="1504323"/>
          </a:xfrm>
          <a:prstGeom prst="rect">
            <a:avLst/>
          </a:prstGeom>
          <a:noFill/>
        </p:spPr>
        <p:txBody>
          <a:bodyPr wrap="square">
            <a:spAutoFit/>
          </a:bodyPr>
          <a:lstStyle/>
          <a:p>
            <a:pPr marL="285750" indent="-285750">
              <a:lnSpc>
                <a:spcPct val="200000"/>
              </a:lnSpc>
              <a:buFont typeface="Wingdings" panose="05000000000000000000" pitchFamily="2" charset="2"/>
              <a:buChar char="l"/>
              <a:defRPr/>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依然是基于哈希表</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数组、链表、红黑树</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实现的。</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nSpc>
                <a:spcPct val="200000"/>
              </a:lnSpc>
              <a:buFont typeface="Wingdings" panose="05000000000000000000" pitchFamily="2" charset="2"/>
              <a:buChar char="l"/>
              <a:defRPr/>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但是，它的每个元素都额外的多了一个双链表的机制记录它前后元素的位置。</a:t>
            </a:r>
            <a:endPar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00000"/>
              </a:lnSpc>
              <a:defRPr/>
            </a:pP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76" name="矩形 75">
            <a:extLst>
              <a:ext uri="{FF2B5EF4-FFF2-40B4-BE49-F238E27FC236}">
                <a16:creationId xmlns:a16="http://schemas.microsoft.com/office/drawing/2014/main" id="{A09D1D76-98D6-AA04-83E5-D6C5071E22F1}"/>
              </a:ext>
            </a:extLst>
          </p:cNvPr>
          <p:cNvSpPr/>
          <p:nvPr/>
        </p:nvSpPr>
        <p:spPr>
          <a:xfrm>
            <a:off x="3354185" y="5077258"/>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3</a:t>
            </a:r>
            <a:endParaRPr lang="zh-CN" altLang="en-US" sz="1600" dirty="0">
              <a:ea typeface="Alibaba PuHuiTi R"/>
            </a:endParaRPr>
          </a:p>
        </p:txBody>
      </p:sp>
      <p:cxnSp>
        <p:nvCxnSpPr>
          <p:cNvPr id="77" name="直接箭头连接符 76">
            <a:extLst>
              <a:ext uri="{FF2B5EF4-FFF2-40B4-BE49-F238E27FC236}">
                <a16:creationId xmlns:a16="http://schemas.microsoft.com/office/drawing/2014/main" id="{56AC80B4-2670-1DB8-F3D9-54025422C5C3}"/>
              </a:ext>
            </a:extLst>
          </p:cNvPr>
          <p:cNvCxnSpPr>
            <a:cxnSpLocks/>
          </p:cNvCxnSpPr>
          <p:nvPr/>
        </p:nvCxnSpPr>
        <p:spPr>
          <a:xfrm>
            <a:off x="6912347" y="3592286"/>
            <a:ext cx="0" cy="81187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8" name="直接箭头连接符 77">
            <a:extLst>
              <a:ext uri="{FF2B5EF4-FFF2-40B4-BE49-F238E27FC236}">
                <a16:creationId xmlns:a16="http://schemas.microsoft.com/office/drawing/2014/main" id="{28B6CC65-D6AB-BC26-C040-8DE67982D341}"/>
              </a:ext>
            </a:extLst>
          </p:cNvPr>
          <p:cNvCxnSpPr>
            <a:cxnSpLocks/>
          </p:cNvCxnSpPr>
          <p:nvPr/>
        </p:nvCxnSpPr>
        <p:spPr>
          <a:xfrm>
            <a:off x="3317216" y="4758956"/>
            <a:ext cx="0" cy="129746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9" name="直接箭头连接符 78">
            <a:extLst>
              <a:ext uri="{FF2B5EF4-FFF2-40B4-BE49-F238E27FC236}">
                <a16:creationId xmlns:a16="http://schemas.microsoft.com/office/drawing/2014/main" id="{D213104F-0267-E64C-F817-6A60C8F62299}"/>
              </a:ext>
            </a:extLst>
          </p:cNvPr>
          <p:cNvCxnSpPr>
            <a:cxnSpLocks/>
          </p:cNvCxnSpPr>
          <p:nvPr/>
        </p:nvCxnSpPr>
        <p:spPr>
          <a:xfrm flipH="1" flipV="1">
            <a:off x="1631310" y="4987724"/>
            <a:ext cx="1632354" cy="108377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80" name="直接箭头连接符 79">
            <a:extLst>
              <a:ext uri="{FF2B5EF4-FFF2-40B4-BE49-F238E27FC236}">
                <a16:creationId xmlns:a16="http://schemas.microsoft.com/office/drawing/2014/main" id="{C8676E23-CBEE-6CFF-5788-A6D008A1E5F8}"/>
              </a:ext>
            </a:extLst>
          </p:cNvPr>
          <p:cNvCxnSpPr>
            <a:cxnSpLocks/>
          </p:cNvCxnSpPr>
          <p:nvPr/>
        </p:nvCxnSpPr>
        <p:spPr>
          <a:xfrm flipH="1" flipV="1">
            <a:off x="3702880" y="4824270"/>
            <a:ext cx="3010" cy="116683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81" name="直接箭头连接符 80">
            <a:extLst>
              <a:ext uri="{FF2B5EF4-FFF2-40B4-BE49-F238E27FC236}">
                <a16:creationId xmlns:a16="http://schemas.microsoft.com/office/drawing/2014/main" id="{F2811C7E-04FC-92CF-B74B-C18582BB13E5}"/>
              </a:ext>
            </a:extLst>
          </p:cNvPr>
          <p:cNvCxnSpPr>
            <a:cxnSpLocks/>
          </p:cNvCxnSpPr>
          <p:nvPr/>
        </p:nvCxnSpPr>
        <p:spPr>
          <a:xfrm>
            <a:off x="1526440" y="5332394"/>
            <a:ext cx="1495411" cy="93230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83" name="矩形 82">
            <a:extLst>
              <a:ext uri="{FF2B5EF4-FFF2-40B4-BE49-F238E27FC236}">
                <a16:creationId xmlns:a16="http://schemas.microsoft.com/office/drawing/2014/main" id="{C7CCD07F-84F4-52E2-6497-6716A47D99EA}"/>
              </a:ext>
            </a:extLst>
          </p:cNvPr>
          <p:cNvSpPr/>
          <p:nvPr/>
        </p:nvSpPr>
        <p:spPr>
          <a:xfrm>
            <a:off x="3228065" y="456175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cxnSp>
        <p:nvCxnSpPr>
          <p:cNvPr id="84" name="直接连接符 83">
            <a:extLst>
              <a:ext uri="{FF2B5EF4-FFF2-40B4-BE49-F238E27FC236}">
                <a16:creationId xmlns:a16="http://schemas.microsoft.com/office/drawing/2014/main" id="{46739E18-C1E6-23C4-25E2-A6871E4FD717}"/>
              </a:ext>
            </a:extLst>
          </p:cNvPr>
          <p:cNvCxnSpPr>
            <a:cxnSpLocks/>
          </p:cNvCxnSpPr>
          <p:nvPr/>
        </p:nvCxnSpPr>
        <p:spPr>
          <a:xfrm>
            <a:off x="1152852" y="4404157"/>
            <a:ext cx="10805583"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4919D013-67EE-257F-DBE7-5E370FCF9BB0}"/>
              </a:ext>
            </a:extLst>
          </p:cNvPr>
          <p:cNvCxnSpPr>
            <a:cxnSpLocks/>
          </p:cNvCxnSpPr>
          <p:nvPr/>
        </p:nvCxnSpPr>
        <p:spPr>
          <a:xfrm>
            <a:off x="1152852" y="5075141"/>
            <a:ext cx="10805583" cy="6349"/>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73918D99-0FF1-F0B4-D4E3-F5F3B22990D3}"/>
              </a:ext>
            </a:extLst>
          </p:cNvPr>
          <p:cNvSpPr/>
          <p:nvPr/>
        </p:nvSpPr>
        <p:spPr>
          <a:xfrm>
            <a:off x="1237518" y="4575609"/>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cxnSp>
        <p:nvCxnSpPr>
          <p:cNvPr id="87" name="直接连接符 86">
            <a:extLst>
              <a:ext uri="{FF2B5EF4-FFF2-40B4-BE49-F238E27FC236}">
                <a16:creationId xmlns:a16="http://schemas.microsoft.com/office/drawing/2014/main" id="{F98E6AD0-8595-4FDF-E543-32C958713BBE}"/>
              </a:ext>
            </a:extLst>
          </p:cNvPr>
          <p:cNvCxnSpPr>
            <a:cxnSpLocks/>
          </p:cNvCxnSpPr>
          <p:nvPr/>
        </p:nvCxnSpPr>
        <p:spPr>
          <a:xfrm>
            <a:off x="2503284" y="4410508"/>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74ACDD9F-92AF-C76B-9A8B-0FF4826941A0}"/>
              </a:ext>
            </a:extLst>
          </p:cNvPr>
          <p:cNvSpPr/>
          <p:nvPr/>
        </p:nvSpPr>
        <p:spPr>
          <a:xfrm>
            <a:off x="1904268" y="4575609"/>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cxnSp>
        <p:nvCxnSpPr>
          <p:cNvPr id="89" name="直接连接符 88">
            <a:extLst>
              <a:ext uri="{FF2B5EF4-FFF2-40B4-BE49-F238E27FC236}">
                <a16:creationId xmlns:a16="http://schemas.microsoft.com/office/drawing/2014/main" id="{B4BEFA10-0C8C-BF3B-6DFC-DC1931335857}"/>
              </a:ext>
            </a:extLst>
          </p:cNvPr>
          <p:cNvCxnSpPr>
            <a:cxnSpLocks/>
          </p:cNvCxnSpPr>
          <p:nvPr/>
        </p:nvCxnSpPr>
        <p:spPr>
          <a:xfrm>
            <a:off x="3174267" y="4410508"/>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166B1702-3CE4-0373-9DC8-606491948A6E}"/>
              </a:ext>
            </a:extLst>
          </p:cNvPr>
          <p:cNvCxnSpPr>
            <a:cxnSpLocks/>
          </p:cNvCxnSpPr>
          <p:nvPr/>
        </p:nvCxnSpPr>
        <p:spPr>
          <a:xfrm>
            <a:off x="5189334" y="4410508"/>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E25C3828-3858-948B-7313-CA5000CA2EBC}"/>
              </a:ext>
            </a:extLst>
          </p:cNvPr>
          <p:cNvCxnSpPr>
            <a:cxnSpLocks/>
          </p:cNvCxnSpPr>
          <p:nvPr/>
        </p:nvCxnSpPr>
        <p:spPr>
          <a:xfrm>
            <a:off x="5862434" y="4410508"/>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C6E20DFF-B0AB-1D65-762F-DF17F11BE83D}"/>
              </a:ext>
            </a:extLst>
          </p:cNvPr>
          <p:cNvCxnSpPr>
            <a:cxnSpLocks/>
          </p:cNvCxnSpPr>
          <p:nvPr/>
        </p:nvCxnSpPr>
        <p:spPr>
          <a:xfrm>
            <a:off x="6582100" y="4410508"/>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1651613D-67F6-0602-4122-5EEDD3B529E3}"/>
              </a:ext>
            </a:extLst>
          </p:cNvPr>
          <p:cNvCxnSpPr>
            <a:cxnSpLocks/>
          </p:cNvCxnSpPr>
          <p:nvPr/>
        </p:nvCxnSpPr>
        <p:spPr>
          <a:xfrm>
            <a:off x="7255200" y="4410508"/>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0FEC7BA0-285B-8FA7-C05C-6CAC6212A7EA}"/>
              </a:ext>
            </a:extLst>
          </p:cNvPr>
          <p:cNvCxnSpPr>
            <a:cxnSpLocks/>
          </p:cNvCxnSpPr>
          <p:nvPr/>
        </p:nvCxnSpPr>
        <p:spPr>
          <a:xfrm>
            <a:off x="7926184" y="4410508"/>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A1053137-4BB8-B840-2773-C16C05D791D3}"/>
              </a:ext>
            </a:extLst>
          </p:cNvPr>
          <p:cNvCxnSpPr>
            <a:cxnSpLocks/>
          </p:cNvCxnSpPr>
          <p:nvPr/>
        </p:nvCxnSpPr>
        <p:spPr>
          <a:xfrm>
            <a:off x="8599284" y="4410508"/>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8A82A267-33AC-5A5A-8A9A-EA81EA5A3C8B}"/>
              </a:ext>
            </a:extLst>
          </p:cNvPr>
          <p:cNvCxnSpPr>
            <a:cxnSpLocks/>
          </p:cNvCxnSpPr>
          <p:nvPr/>
        </p:nvCxnSpPr>
        <p:spPr>
          <a:xfrm>
            <a:off x="9270267" y="4410508"/>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7AF7CD9A-3A09-245F-42C2-85CE3465A371}"/>
              </a:ext>
            </a:extLst>
          </p:cNvPr>
          <p:cNvCxnSpPr>
            <a:cxnSpLocks/>
          </p:cNvCxnSpPr>
          <p:nvPr/>
        </p:nvCxnSpPr>
        <p:spPr>
          <a:xfrm>
            <a:off x="9941251" y="4410508"/>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CB65940D-CAAB-D6FF-91E1-1189C9499494}"/>
              </a:ext>
            </a:extLst>
          </p:cNvPr>
          <p:cNvCxnSpPr>
            <a:cxnSpLocks/>
          </p:cNvCxnSpPr>
          <p:nvPr/>
        </p:nvCxnSpPr>
        <p:spPr>
          <a:xfrm>
            <a:off x="10614351" y="4410508"/>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47EDA78D-0C26-60EB-FD3F-0AB5BEC5D1F1}"/>
              </a:ext>
            </a:extLst>
          </p:cNvPr>
          <p:cNvCxnSpPr>
            <a:cxnSpLocks/>
          </p:cNvCxnSpPr>
          <p:nvPr/>
        </p:nvCxnSpPr>
        <p:spPr>
          <a:xfrm>
            <a:off x="11285334" y="4410508"/>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76368B96-0766-DCF6-CC3C-540203CE281D}"/>
              </a:ext>
            </a:extLst>
          </p:cNvPr>
          <p:cNvCxnSpPr>
            <a:cxnSpLocks/>
          </p:cNvCxnSpPr>
          <p:nvPr/>
        </p:nvCxnSpPr>
        <p:spPr>
          <a:xfrm>
            <a:off x="11958434" y="4410508"/>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矩形 100">
            <a:extLst>
              <a:ext uri="{FF2B5EF4-FFF2-40B4-BE49-F238E27FC236}">
                <a16:creationId xmlns:a16="http://schemas.microsoft.com/office/drawing/2014/main" id="{0DA065B8-AFD7-2AB6-DDDC-133C82655B8D}"/>
              </a:ext>
            </a:extLst>
          </p:cNvPr>
          <p:cNvSpPr/>
          <p:nvPr/>
        </p:nvSpPr>
        <p:spPr>
          <a:xfrm>
            <a:off x="2600652" y="4575609"/>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02" name="矩形 101">
            <a:extLst>
              <a:ext uri="{FF2B5EF4-FFF2-40B4-BE49-F238E27FC236}">
                <a16:creationId xmlns:a16="http://schemas.microsoft.com/office/drawing/2014/main" id="{624F2857-5AC0-9DAB-6678-41B0C434BE4E}"/>
              </a:ext>
            </a:extLst>
          </p:cNvPr>
          <p:cNvSpPr/>
          <p:nvPr/>
        </p:nvSpPr>
        <p:spPr>
          <a:xfrm>
            <a:off x="3906634" y="4575609"/>
            <a:ext cx="546945" cy="338554"/>
          </a:xfrm>
          <a:prstGeom prst="rect">
            <a:avLst/>
          </a:prstGeom>
        </p:spPr>
        <p:txBody>
          <a:bodyPr wrap="square">
            <a:spAutoFit/>
          </a:bodyPr>
          <a:lstStyle/>
          <a:p>
            <a:pPr>
              <a:defRPr/>
            </a:pPr>
            <a:r>
              <a:rPr lang="en-US" altLang="zh-CN" sz="1600" dirty="0">
                <a:latin typeface="微软雅黑" panose="020B0503020204020204" pitchFamily="34" charset="-122"/>
                <a:ea typeface="Alibaba PuHuiTi R"/>
              </a:rPr>
              <a:t>null</a:t>
            </a:r>
            <a:endParaRPr lang="zh-CN" altLang="en-US" sz="1600" dirty="0">
              <a:latin typeface="微软雅黑" panose="020B0503020204020204" pitchFamily="34" charset="-122"/>
              <a:ea typeface="Alibaba PuHuiTi R"/>
            </a:endParaRPr>
          </a:p>
        </p:txBody>
      </p:sp>
      <p:sp>
        <p:nvSpPr>
          <p:cNvPr id="103" name="矩形 102">
            <a:extLst>
              <a:ext uri="{FF2B5EF4-FFF2-40B4-BE49-F238E27FC236}">
                <a16:creationId xmlns:a16="http://schemas.microsoft.com/office/drawing/2014/main" id="{F493B322-0343-7DFD-9490-34CDBFDAD302}"/>
              </a:ext>
            </a:extLst>
          </p:cNvPr>
          <p:cNvSpPr/>
          <p:nvPr/>
        </p:nvSpPr>
        <p:spPr>
          <a:xfrm>
            <a:off x="4590318" y="4575609"/>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04" name="矩形 103">
            <a:extLst>
              <a:ext uri="{FF2B5EF4-FFF2-40B4-BE49-F238E27FC236}">
                <a16:creationId xmlns:a16="http://schemas.microsoft.com/office/drawing/2014/main" id="{908B17E3-727D-933A-BDEF-D475D6A3C998}"/>
              </a:ext>
            </a:extLst>
          </p:cNvPr>
          <p:cNvSpPr/>
          <p:nvPr/>
        </p:nvSpPr>
        <p:spPr>
          <a:xfrm>
            <a:off x="5286701" y="4575609"/>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05" name="矩形 104">
            <a:extLst>
              <a:ext uri="{FF2B5EF4-FFF2-40B4-BE49-F238E27FC236}">
                <a16:creationId xmlns:a16="http://schemas.microsoft.com/office/drawing/2014/main" id="{06A9E8A6-E53D-871E-CA92-EDEE1F9EDEEB}"/>
              </a:ext>
            </a:extLst>
          </p:cNvPr>
          <p:cNvSpPr/>
          <p:nvPr/>
        </p:nvSpPr>
        <p:spPr>
          <a:xfrm>
            <a:off x="5953452" y="4575609"/>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06" name="矩形 105">
            <a:extLst>
              <a:ext uri="{FF2B5EF4-FFF2-40B4-BE49-F238E27FC236}">
                <a16:creationId xmlns:a16="http://schemas.microsoft.com/office/drawing/2014/main" id="{FF6CE88E-A06F-2B96-6C8C-D24C74319D66}"/>
              </a:ext>
            </a:extLst>
          </p:cNvPr>
          <p:cNvSpPr/>
          <p:nvPr/>
        </p:nvSpPr>
        <p:spPr>
          <a:xfrm>
            <a:off x="6673118" y="4575609"/>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07" name="矩形 106">
            <a:extLst>
              <a:ext uri="{FF2B5EF4-FFF2-40B4-BE49-F238E27FC236}">
                <a16:creationId xmlns:a16="http://schemas.microsoft.com/office/drawing/2014/main" id="{6F21F593-51DF-BEF7-67F7-83A5E0FF474C}"/>
              </a:ext>
            </a:extLst>
          </p:cNvPr>
          <p:cNvSpPr/>
          <p:nvPr/>
        </p:nvSpPr>
        <p:spPr>
          <a:xfrm>
            <a:off x="7337752" y="4575609"/>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08" name="矩形 107">
            <a:extLst>
              <a:ext uri="{FF2B5EF4-FFF2-40B4-BE49-F238E27FC236}">
                <a16:creationId xmlns:a16="http://schemas.microsoft.com/office/drawing/2014/main" id="{E6374F42-A9FE-A4B7-5D2A-CA112FA4329C}"/>
              </a:ext>
            </a:extLst>
          </p:cNvPr>
          <p:cNvSpPr/>
          <p:nvPr/>
        </p:nvSpPr>
        <p:spPr>
          <a:xfrm>
            <a:off x="8036252" y="4575609"/>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09" name="矩形 108">
            <a:extLst>
              <a:ext uri="{FF2B5EF4-FFF2-40B4-BE49-F238E27FC236}">
                <a16:creationId xmlns:a16="http://schemas.microsoft.com/office/drawing/2014/main" id="{84AA143F-D2D6-BD9A-91A4-D73524E037B5}"/>
              </a:ext>
            </a:extLst>
          </p:cNvPr>
          <p:cNvSpPr/>
          <p:nvPr/>
        </p:nvSpPr>
        <p:spPr>
          <a:xfrm>
            <a:off x="8700885" y="4575609"/>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10" name="矩形 109">
            <a:extLst>
              <a:ext uri="{FF2B5EF4-FFF2-40B4-BE49-F238E27FC236}">
                <a16:creationId xmlns:a16="http://schemas.microsoft.com/office/drawing/2014/main" id="{121CE8F1-664A-4D1C-49BC-34A43F0A1D7D}"/>
              </a:ext>
            </a:extLst>
          </p:cNvPr>
          <p:cNvSpPr/>
          <p:nvPr/>
        </p:nvSpPr>
        <p:spPr>
          <a:xfrm>
            <a:off x="9359168" y="4575609"/>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11" name="矩形 110">
            <a:extLst>
              <a:ext uri="{FF2B5EF4-FFF2-40B4-BE49-F238E27FC236}">
                <a16:creationId xmlns:a16="http://schemas.microsoft.com/office/drawing/2014/main" id="{A405E0C4-C30A-7C52-2FFA-928906CBC768}"/>
              </a:ext>
            </a:extLst>
          </p:cNvPr>
          <p:cNvSpPr/>
          <p:nvPr/>
        </p:nvSpPr>
        <p:spPr>
          <a:xfrm>
            <a:off x="10023801" y="4575609"/>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12" name="矩形 111">
            <a:extLst>
              <a:ext uri="{FF2B5EF4-FFF2-40B4-BE49-F238E27FC236}">
                <a16:creationId xmlns:a16="http://schemas.microsoft.com/office/drawing/2014/main" id="{403F0C75-1D3E-9D56-ED83-2695B2FC60A6}"/>
              </a:ext>
            </a:extLst>
          </p:cNvPr>
          <p:cNvSpPr/>
          <p:nvPr/>
        </p:nvSpPr>
        <p:spPr>
          <a:xfrm>
            <a:off x="10722301" y="4575609"/>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13" name="矩形 112">
            <a:extLst>
              <a:ext uri="{FF2B5EF4-FFF2-40B4-BE49-F238E27FC236}">
                <a16:creationId xmlns:a16="http://schemas.microsoft.com/office/drawing/2014/main" id="{345547BE-9330-13C5-64F7-05DAD21B6046}"/>
              </a:ext>
            </a:extLst>
          </p:cNvPr>
          <p:cNvSpPr/>
          <p:nvPr/>
        </p:nvSpPr>
        <p:spPr>
          <a:xfrm>
            <a:off x="11386934" y="4575609"/>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14" name="矩形 113">
            <a:extLst>
              <a:ext uri="{FF2B5EF4-FFF2-40B4-BE49-F238E27FC236}">
                <a16:creationId xmlns:a16="http://schemas.microsoft.com/office/drawing/2014/main" id="{C3D37162-A0BB-3891-42AA-4ED220FDEA9A}"/>
              </a:ext>
            </a:extLst>
          </p:cNvPr>
          <p:cNvSpPr/>
          <p:nvPr/>
        </p:nvSpPr>
        <p:spPr>
          <a:xfrm>
            <a:off x="1326418" y="5077258"/>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0</a:t>
            </a:r>
            <a:endParaRPr lang="zh-CN" altLang="en-US" sz="1600" dirty="0">
              <a:ea typeface="Alibaba PuHuiTi R"/>
            </a:endParaRPr>
          </a:p>
        </p:txBody>
      </p:sp>
      <p:sp>
        <p:nvSpPr>
          <p:cNvPr id="115" name="矩形 114">
            <a:extLst>
              <a:ext uri="{FF2B5EF4-FFF2-40B4-BE49-F238E27FC236}">
                <a16:creationId xmlns:a16="http://schemas.microsoft.com/office/drawing/2014/main" id="{968DC0B1-FB65-3527-1747-16585B9F6A84}"/>
              </a:ext>
            </a:extLst>
          </p:cNvPr>
          <p:cNvSpPr/>
          <p:nvPr/>
        </p:nvSpPr>
        <p:spPr>
          <a:xfrm>
            <a:off x="1991051" y="5077258"/>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a:t>
            </a:r>
            <a:endParaRPr lang="zh-CN" altLang="en-US" sz="1600" dirty="0">
              <a:ea typeface="Alibaba PuHuiTi R"/>
            </a:endParaRPr>
          </a:p>
        </p:txBody>
      </p:sp>
      <p:sp>
        <p:nvSpPr>
          <p:cNvPr id="116" name="矩形 115">
            <a:extLst>
              <a:ext uri="{FF2B5EF4-FFF2-40B4-BE49-F238E27FC236}">
                <a16:creationId xmlns:a16="http://schemas.microsoft.com/office/drawing/2014/main" id="{02C51953-5259-218E-A40B-82F11359D0F6}"/>
              </a:ext>
            </a:extLst>
          </p:cNvPr>
          <p:cNvSpPr/>
          <p:nvPr/>
        </p:nvSpPr>
        <p:spPr>
          <a:xfrm>
            <a:off x="2689551" y="5077258"/>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2</a:t>
            </a:r>
            <a:endParaRPr lang="zh-CN" altLang="en-US" sz="1600" dirty="0">
              <a:ea typeface="Alibaba PuHuiTi R"/>
            </a:endParaRPr>
          </a:p>
        </p:txBody>
      </p:sp>
      <p:sp>
        <p:nvSpPr>
          <p:cNvPr id="118" name="矩形 117">
            <a:extLst>
              <a:ext uri="{FF2B5EF4-FFF2-40B4-BE49-F238E27FC236}">
                <a16:creationId xmlns:a16="http://schemas.microsoft.com/office/drawing/2014/main" id="{9E4262D7-DC22-4B24-0C37-C79BD8FF01FF}"/>
              </a:ext>
            </a:extLst>
          </p:cNvPr>
          <p:cNvSpPr/>
          <p:nvPr/>
        </p:nvSpPr>
        <p:spPr>
          <a:xfrm>
            <a:off x="4012467" y="5077258"/>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4</a:t>
            </a:r>
            <a:endParaRPr lang="zh-CN" altLang="en-US" sz="1600" dirty="0">
              <a:ea typeface="Alibaba PuHuiTi R"/>
            </a:endParaRPr>
          </a:p>
        </p:txBody>
      </p:sp>
      <p:sp>
        <p:nvSpPr>
          <p:cNvPr id="119" name="矩形 118">
            <a:extLst>
              <a:ext uri="{FF2B5EF4-FFF2-40B4-BE49-F238E27FC236}">
                <a16:creationId xmlns:a16="http://schemas.microsoft.com/office/drawing/2014/main" id="{2B20EF4F-2C58-D1CB-0F51-E71193934EC2}"/>
              </a:ext>
            </a:extLst>
          </p:cNvPr>
          <p:cNvSpPr/>
          <p:nvPr/>
        </p:nvSpPr>
        <p:spPr>
          <a:xfrm>
            <a:off x="4677101" y="5077258"/>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5</a:t>
            </a:r>
            <a:endParaRPr lang="zh-CN" altLang="en-US" sz="1600" dirty="0">
              <a:ea typeface="Alibaba PuHuiTi R"/>
            </a:endParaRPr>
          </a:p>
        </p:txBody>
      </p:sp>
      <p:sp>
        <p:nvSpPr>
          <p:cNvPr id="120" name="矩形 119">
            <a:extLst>
              <a:ext uri="{FF2B5EF4-FFF2-40B4-BE49-F238E27FC236}">
                <a16:creationId xmlns:a16="http://schemas.microsoft.com/office/drawing/2014/main" id="{B0649D24-B759-1D62-8F4F-53ACE432E649}"/>
              </a:ext>
            </a:extLst>
          </p:cNvPr>
          <p:cNvSpPr/>
          <p:nvPr/>
        </p:nvSpPr>
        <p:spPr>
          <a:xfrm>
            <a:off x="5375601" y="5077258"/>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6</a:t>
            </a:r>
            <a:endParaRPr lang="zh-CN" altLang="en-US" sz="1600" dirty="0">
              <a:ea typeface="Alibaba PuHuiTi R"/>
            </a:endParaRPr>
          </a:p>
        </p:txBody>
      </p:sp>
      <p:sp>
        <p:nvSpPr>
          <p:cNvPr id="121" name="矩形 120">
            <a:extLst>
              <a:ext uri="{FF2B5EF4-FFF2-40B4-BE49-F238E27FC236}">
                <a16:creationId xmlns:a16="http://schemas.microsoft.com/office/drawing/2014/main" id="{E3D2B9CC-AB52-4852-5E02-54F461432C16}"/>
              </a:ext>
            </a:extLst>
          </p:cNvPr>
          <p:cNvSpPr/>
          <p:nvPr/>
        </p:nvSpPr>
        <p:spPr>
          <a:xfrm>
            <a:off x="6040234" y="5077258"/>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7</a:t>
            </a:r>
            <a:endParaRPr lang="zh-CN" altLang="en-US" sz="1600" dirty="0">
              <a:ea typeface="Alibaba PuHuiTi R"/>
            </a:endParaRPr>
          </a:p>
        </p:txBody>
      </p:sp>
      <p:sp>
        <p:nvSpPr>
          <p:cNvPr id="122" name="矩形 121">
            <a:extLst>
              <a:ext uri="{FF2B5EF4-FFF2-40B4-BE49-F238E27FC236}">
                <a16:creationId xmlns:a16="http://schemas.microsoft.com/office/drawing/2014/main" id="{BD51C64E-2FF5-EE32-B3C0-09C9FE5C0818}"/>
              </a:ext>
            </a:extLst>
          </p:cNvPr>
          <p:cNvSpPr/>
          <p:nvPr/>
        </p:nvSpPr>
        <p:spPr>
          <a:xfrm>
            <a:off x="6759901" y="5077258"/>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8</a:t>
            </a:r>
            <a:endParaRPr lang="zh-CN" altLang="en-US" sz="1600" dirty="0">
              <a:ea typeface="Alibaba PuHuiTi R"/>
            </a:endParaRPr>
          </a:p>
        </p:txBody>
      </p:sp>
      <p:sp>
        <p:nvSpPr>
          <p:cNvPr id="123" name="矩形 122">
            <a:extLst>
              <a:ext uri="{FF2B5EF4-FFF2-40B4-BE49-F238E27FC236}">
                <a16:creationId xmlns:a16="http://schemas.microsoft.com/office/drawing/2014/main" id="{0824A3D7-7F14-661A-D5E5-35159478C404}"/>
              </a:ext>
            </a:extLst>
          </p:cNvPr>
          <p:cNvSpPr/>
          <p:nvPr/>
        </p:nvSpPr>
        <p:spPr>
          <a:xfrm>
            <a:off x="7426651" y="5077258"/>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9</a:t>
            </a:r>
            <a:endParaRPr lang="zh-CN" altLang="en-US" sz="1600" dirty="0">
              <a:ea typeface="Alibaba PuHuiTi R"/>
            </a:endParaRPr>
          </a:p>
        </p:txBody>
      </p:sp>
      <p:sp>
        <p:nvSpPr>
          <p:cNvPr id="124" name="矩形 123">
            <a:extLst>
              <a:ext uri="{FF2B5EF4-FFF2-40B4-BE49-F238E27FC236}">
                <a16:creationId xmlns:a16="http://schemas.microsoft.com/office/drawing/2014/main" id="{A92EB1CF-86B0-268A-97FE-3EC2193084E6}"/>
              </a:ext>
            </a:extLst>
          </p:cNvPr>
          <p:cNvSpPr/>
          <p:nvPr/>
        </p:nvSpPr>
        <p:spPr>
          <a:xfrm>
            <a:off x="8044718" y="5077258"/>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10</a:t>
            </a:r>
            <a:endParaRPr lang="zh-CN" altLang="en-US" sz="1600" dirty="0">
              <a:ea typeface="Alibaba PuHuiTi R"/>
            </a:endParaRPr>
          </a:p>
        </p:txBody>
      </p:sp>
      <p:sp>
        <p:nvSpPr>
          <p:cNvPr id="125" name="矩形 124">
            <a:extLst>
              <a:ext uri="{FF2B5EF4-FFF2-40B4-BE49-F238E27FC236}">
                <a16:creationId xmlns:a16="http://schemas.microsoft.com/office/drawing/2014/main" id="{31C9AC92-F9E7-CB9B-FFD6-FA07145CC554}"/>
              </a:ext>
            </a:extLst>
          </p:cNvPr>
          <p:cNvSpPr/>
          <p:nvPr/>
        </p:nvSpPr>
        <p:spPr>
          <a:xfrm>
            <a:off x="8711467" y="5077258"/>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11</a:t>
            </a:r>
            <a:endParaRPr lang="zh-CN" altLang="en-US" sz="1600" dirty="0">
              <a:ea typeface="Alibaba PuHuiTi R"/>
            </a:endParaRPr>
          </a:p>
        </p:txBody>
      </p:sp>
      <p:sp>
        <p:nvSpPr>
          <p:cNvPr id="126" name="矩形 125">
            <a:extLst>
              <a:ext uri="{FF2B5EF4-FFF2-40B4-BE49-F238E27FC236}">
                <a16:creationId xmlns:a16="http://schemas.microsoft.com/office/drawing/2014/main" id="{8AE08EF5-1ED1-271F-B644-C4FB471AB26E}"/>
              </a:ext>
            </a:extLst>
          </p:cNvPr>
          <p:cNvSpPr/>
          <p:nvPr/>
        </p:nvSpPr>
        <p:spPr>
          <a:xfrm>
            <a:off x="9369751" y="5077258"/>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12</a:t>
            </a:r>
            <a:endParaRPr lang="zh-CN" altLang="en-US" sz="1600" dirty="0">
              <a:ea typeface="Alibaba PuHuiTi R"/>
            </a:endParaRPr>
          </a:p>
        </p:txBody>
      </p:sp>
      <p:sp>
        <p:nvSpPr>
          <p:cNvPr id="127" name="矩形 126">
            <a:extLst>
              <a:ext uri="{FF2B5EF4-FFF2-40B4-BE49-F238E27FC236}">
                <a16:creationId xmlns:a16="http://schemas.microsoft.com/office/drawing/2014/main" id="{C64048F8-CEC1-646F-C810-554542953EC6}"/>
              </a:ext>
            </a:extLst>
          </p:cNvPr>
          <p:cNvSpPr/>
          <p:nvPr/>
        </p:nvSpPr>
        <p:spPr>
          <a:xfrm>
            <a:off x="10034385" y="5077258"/>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13</a:t>
            </a:r>
            <a:endParaRPr lang="zh-CN" altLang="en-US" sz="1600" dirty="0">
              <a:ea typeface="Alibaba PuHuiTi R"/>
            </a:endParaRPr>
          </a:p>
        </p:txBody>
      </p:sp>
      <p:sp>
        <p:nvSpPr>
          <p:cNvPr id="128" name="矩形 127">
            <a:extLst>
              <a:ext uri="{FF2B5EF4-FFF2-40B4-BE49-F238E27FC236}">
                <a16:creationId xmlns:a16="http://schemas.microsoft.com/office/drawing/2014/main" id="{BCC6B495-842A-1969-2DAF-383CA26B5FED}"/>
              </a:ext>
            </a:extLst>
          </p:cNvPr>
          <p:cNvSpPr/>
          <p:nvPr/>
        </p:nvSpPr>
        <p:spPr>
          <a:xfrm>
            <a:off x="10732885" y="5077258"/>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14</a:t>
            </a:r>
            <a:endParaRPr lang="zh-CN" altLang="en-US" sz="1600" dirty="0">
              <a:ea typeface="Alibaba PuHuiTi R"/>
            </a:endParaRPr>
          </a:p>
        </p:txBody>
      </p:sp>
      <p:sp>
        <p:nvSpPr>
          <p:cNvPr id="129" name="矩形 128">
            <a:extLst>
              <a:ext uri="{FF2B5EF4-FFF2-40B4-BE49-F238E27FC236}">
                <a16:creationId xmlns:a16="http://schemas.microsoft.com/office/drawing/2014/main" id="{B398A958-9938-FE26-6878-71C6D5916295}"/>
              </a:ext>
            </a:extLst>
          </p:cNvPr>
          <p:cNvSpPr/>
          <p:nvPr/>
        </p:nvSpPr>
        <p:spPr>
          <a:xfrm>
            <a:off x="11397518" y="5077258"/>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15</a:t>
            </a:r>
            <a:endParaRPr lang="zh-CN" altLang="en-US" sz="1600" dirty="0">
              <a:ea typeface="Alibaba PuHuiTi R"/>
            </a:endParaRPr>
          </a:p>
        </p:txBody>
      </p:sp>
      <p:cxnSp>
        <p:nvCxnSpPr>
          <p:cNvPr id="130" name="直接连接符 129">
            <a:extLst>
              <a:ext uri="{FF2B5EF4-FFF2-40B4-BE49-F238E27FC236}">
                <a16:creationId xmlns:a16="http://schemas.microsoft.com/office/drawing/2014/main" id="{20A65EB3-E43D-2199-B2B4-7C24CCA70C11}"/>
              </a:ext>
            </a:extLst>
          </p:cNvPr>
          <p:cNvCxnSpPr>
            <a:cxnSpLocks/>
          </p:cNvCxnSpPr>
          <p:nvPr/>
        </p:nvCxnSpPr>
        <p:spPr>
          <a:xfrm>
            <a:off x="4518351" y="4410508"/>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AEDC7503-D3A9-3E1E-D537-B53B7AB9F020}"/>
              </a:ext>
            </a:extLst>
          </p:cNvPr>
          <p:cNvCxnSpPr>
            <a:cxnSpLocks/>
          </p:cNvCxnSpPr>
          <p:nvPr/>
        </p:nvCxnSpPr>
        <p:spPr>
          <a:xfrm>
            <a:off x="3845251" y="4410508"/>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CE9F6FCF-E357-4F48-C097-DD0BB64FFEC5}"/>
              </a:ext>
            </a:extLst>
          </p:cNvPr>
          <p:cNvCxnSpPr>
            <a:cxnSpLocks/>
          </p:cNvCxnSpPr>
          <p:nvPr/>
        </p:nvCxnSpPr>
        <p:spPr>
          <a:xfrm>
            <a:off x="1152851" y="4410508"/>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12974813-7327-A1C4-F2CE-C2DB341FBC22}"/>
              </a:ext>
            </a:extLst>
          </p:cNvPr>
          <p:cNvCxnSpPr>
            <a:cxnSpLocks/>
          </p:cNvCxnSpPr>
          <p:nvPr/>
        </p:nvCxnSpPr>
        <p:spPr>
          <a:xfrm>
            <a:off x="1830184" y="4410508"/>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4" name="椭圆 133">
            <a:extLst>
              <a:ext uri="{FF2B5EF4-FFF2-40B4-BE49-F238E27FC236}">
                <a16:creationId xmlns:a16="http://schemas.microsoft.com/office/drawing/2014/main" id="{78AAB510-11FD-A067-D8D8-32FA82CA571F}"/>
              </a:ext>
            </a:extLst>
          </p:cNvPr>
          <p:cNvSpPr/>
          <p:nvPr/>
        </p:nvSpPr>
        <p:spPr>
          <a:xfrm>
            <a:off x="3199226" y="3029155"/>
            <a:ext cx="478367" cy="480484"/>
          </a:xfrm>
          <a:prstGeom prst="ellipse">
            <a:avLst/>
          </a:prstGeom>
          <a:solidFill>
            <a:srgbClr val="79A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0000"/>
              </a:solidFill>
            </a:endParaRPr>
          </a:p>
        </p:txBody>
      </p:sp>
      <p:sp>
        <p:nvSpPr>
          <p:cNvPr id="135" name="椭圆 134">
            <a:extLst>
              <a:ext uri="{FF2B5EF4-FFF2-40B4-BE49-F238E27FC236}">
                <a16:creationId xmlns:a16="http://schemas.microsoft.com/office/drawing/2014/main" id="{E5C19D75-7977-465B-20EF-F4B35E5AC19A}"/>
              </a:ext>
            </a:extLst>
          </p:cNvPr>
          <p:cNvSpPr/>
          <p:nvPr/>
        </p:nvSpPr>
        <p:spPr>
          <a:xfrm>
            <a:off x="1152852" y="3029157"/>
            <a:ext cx="480483" cy="480483"/>
          </a:xfrm>
          <a:prstGeom prst="ellipse">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rgbClr val="FF0000"/>
              </a:solidFill>
            </a:endParaRPr>
          </a:p>
        </p:txBody>
      </p:sp>
      <p:sp>
        <p:nvSpPr>
          <p:cNvPr id="136" name="椭圆 135">
            <a:extLst>
              <a:ext uri="{FF2B5EF4-FFF2-40B4-BE49-F238E27FC236}">
                <a16:creationId xmlns:a16="http://schemas.microsoft.com/office/drawing/2014/main" id="{EC1405CA-73B0-1B9A-D356-8C200C95CEAD}"/>
              </a:ext>
            </a:extLst>
          </p:cNvPr>
          <p:cNvSpPr/>
          <p:nvPr/>
        </p:nvSpPr>
        <p:spPr>
          <a:xfrm>
            <a:off x="4270544" y="3035567"/>
            <a:ext cx="480483" cy="480484"/>
          </a:xfrm>
          <a:prstGeom prst="ellipse">
            <a:avLst/>
          </a:prstGeom>
          <a:solidFill>
            <a:srgbClr val="0000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rgbClr val="FF0000"/>
              </a:solidFill>
            </a:endParaRPr>
          </a:p>
        </p:txBody>
      </p:sp>
      <p:sp>
        <p:nvSpPr>
          <p:cNvPr id="137" name="椭圆 136">
            <a:extLst>
              <a:ext uri="{FF2B5EF4-FFF2-40B4-BE49-F238E27FC236}">
                <a16:creationId xmlns:a16="http://schemas.microsoft.com/office/drawing/2014/main" id="{8BCCE3A9-D130-688E-AE6D-78B9D7F42CE6}"/>
              </a:ext>
            </a:extLst>
          </p:cNvPr>
          <p:cNvSpPr/>
          <p:nvPr/>
        </p:nvSpPr>
        <p:spPr>
          <a:xfrm>
            <a:off x="2130548" y="3029156"/>
            <a:ext cx="480483" cy="480483"/>
          </a:xfrm>
          <a:prstGeom prst="ellips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rgbClr val="FF0000"/>
              </a:solidFill>
            </a:endParaRPr>
          </a:p>
        </p:txBody>
      </p:sp>
      <p:cxnSp>
        <p:nvCxnSpPr>
          <p:cNvPr id="7" name="直接箭头连接符 6">
            <a:extLst>
              <a:ext uri="{FF2B5EF4-FFF2-40B4-BE49-F238E27FC236}">
                <a16:creationId xmlns:a16="http://schemas.microsoft.com/office/drawing/2014/main" id="{46F26799-F514-9819-A35B-82A5734158FE}"/>
              </a:ext>
            </a:extLst>
          </p:cNvPr>
          <p:cNvCxnSpPr>
            <a:cxnSpLocks/>
          </p:cNvCxnSpPr>
          <p:nvPr/>
        </p:nvCxnSpPr>
        <p:spPr>
          <a:xfrm>
            <a:off x="6759901" y="3598637"/>
            <a:ext cx="0" cy="81187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 name="直接箭头连接符 7">
            <a:extLst>
              <a:ext uri="{FF2B5EF4-FFF2-40B4-BE49-F238E27FC236}">
                <a16:creationId xmlns:a16="http://schemas.microsoft.com/office/drawing/2014/main" id="{235CE63D-0FE9-96A3-06BF-94119CCBD53F}"/>
              </a:ext>
            </a:extLst>
          </p:cNvPr>
          <p:cNvCxnSpPr>
            <a:cxnSpLocks/>
          </p:cNvCxnSpPr>
          <p:nvPr/>
        </p:nvCxnSpPr>
        <p:spPr>
          <a:xfrm flipH="1">
            <a:off x="3438409" y="3844309"/>
            <a:ext cx="1683" cy="5426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9" name="直接箭头连接符 8">
            <a:extLst>
              <a:ext uri="{FF2B5EF4-FFF2-40B4-BE49-F238E27FC236}">
                <a16:creationId xmlns:a16="http://schemas.microsoft.com/office/drawing/2014/main" id="{59FF1D6F-0721-B953-3B95-9F7CEC99E612}"/>
              </a:ext>
            </a:extLst>
          </p:cNvPr>
          <p:cNvCxnSpPr>
            <a:cxnSpLocks/>
          </p:cNvCxnSpPr>
          <p:nvPr/>
        </p:nvCxnSpPr>
        <p:spPr>
          <a:xfrm flipH="1">
            <a:off x="3955953" y="6094877"/>
            <a:ext cx="11247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 name="直接箭头连接符 10">
            <a:extLst>
              <a:ext uri="{FF2B5EF4-FFF2-40B4-BE49-F238E27FC236}">
                <a16:creationId xmlns:a16="http://schemas.microsoft.com/office/drawing/2014/main" id="{5C9588E3-8D3B-9B8D-0B6C-C2154026417D}"/>
              </a:ext>
            </a:extLst>
          </p:cNvPr>
          <p:cNvCxnSpPr>
            <a:cxnSpLocks/>
          </p:cNvCxnSpPr>
          <p:nvPr/>
        </p:nvCxnSpPr>
        <p:spPr>
          <a:xfrm flipH="1">
            <a:off x="1461077" y="3585605"/>
            <a:ext cx="17787" cy="72955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59276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1" nodeType="clickEffect">
                                  <p:stCondLst>
                                    <p:cond delay="0"/>
                                  </p:stCondLst>
                                  <p:childTnLst>
                                    <p:set>
                                      <p:cBhvr>
                                        <p:cTn id="14" dur="1" fill="hold">
                                          <p:stCondLst>
                                            <p:cond delay="0"/>
                                          </p:stCondLst>
                                        </p:cTn>
                                        <p:tgtEl>
                                          <p:spTgt spid="135"/>
                                        </p:tgtEl>
                                        <p:attrNameLst>
                                          <p:attrName>style.visibility</p:attrName>
                                        </p:attrNameLst>
                                      </p:cBhvr>
                                      <p:to>
                                        <p:strVal val="visible"/>
                                      </p:to>
                                    </p:set>
                                    <p:animEffect transition="in" filter="wipe(left)">
                                      <p:cBhvr>
                                        <p:cTn id="15" dur="500"/>
                                        <p:tgtEl>
                                          <p:spTgt spid="135"/>
                                        </p:tgtEl>
                                      </p:cBhvr>
                                    </p:animEffect>
                                  </p:childTnLst>
                                </p:cTn>
                              </p:par>
                            </p:childTnLst>
                          </p:cTn>
                        </p:par>
                        <p:par>
                          <p:cTn id="16" fill="hold">
                            <p:stCondLst>
                              <p:cond delay="500"/>
                            </p:stCondLst>
                            <p:childTnLst>
                              <p:par>
                                <p:cTn id="17" presetID="22" presetClass="entr" presetSubtype="8" fill="hold" grpId="1" nodeType="afterEffect">
                                  <p:stCondLst>
                                    <p:cond delay="0"/>
                                  </p:stCondLst>
                                  <p:childTnLst>
                                    <p:set>
                                      <p:cBhvr>
                                        <p:cTn id="18" dur="1" fill="hold">
                                          <p:stCondLst>
                                            <p:cond delay="0"/>
                                          </p:stCondLst>
                                        </p:cTn>
                                        <p:tgtEl>
                                          <p:spTgt spid="137"/>
                                        </p:tgtEl>
                                        <p:attrNameLst>
                                          <p:attrName>style.visibility</p:attrName>
                                        </p:attrNameLst>
                                      </p:cBhvr>
                                      <p:to>
                                        <p:strVal val="visible"/>
                                      </p:to>
                                    </p:set>
                                    <p:animEffect transition="in" filter="wipe(left)">
                                      <p:cBhvr>
                                        <p:cTn id="19" dur="500"/>
                                        <p:tgtEl>
                                          <p:spTgt spid="137"/>
                                        </p:tgtEl>
                                      </p:cBhvr>
                                    </p:animEffect>
                                  </p:childTnLst>
                                </p:cTn>
                              </p:par>
                            </p:childTnLst>
                          </p:cTn>
                        </p:par>
                        <p:par>
                          <p:cTn id="20" fill="hold">
                            <p:stCondLst>
                              <p:cond delay="1000"/>
                            </p:stCondLst>
                            <p:childTnLst>
                              <p:par>
                                <p:cTn id="21" presetID="22" presetClass="entr" presetSubtype="8" fill="hold" grpId="1" nodeType="afterEffect">
                                  <p:stCondLst>
                                    <p:cond delay="0"/>
                                  </p:stCondLst>
                                  <p:childTnLst>
                                    <p:set>
                                      <p:cBhvr>
                                        <p:cTn id="22" dur="1" fill="hold">
                                          <p:stCondLst>
                                            <p:cond delay="0"/>
                                          </p:stCondLst>
                                        </p:cTn>
                                        <p:tgtEl>
                                          <p:spTgt spid="134"/>
                                        </p:tgtEl>
                                        <p:attrNameLst>
                                          <p:attrName>style.visibility</p:attrName>
                                        </p:attrNameLst>
                                      </p:cBhvr>
                                      <p:to>
                                        <p:strVal val="visible"/>
                                      </p:to>
                                    </p:set>
                                    <p:animEffect transition="in" filter="wipe(left)">
                                      <p:cBhvr>
                                        <p:cTn id="23" dur="500"/>
                                        <p:tgtEl>
                                          <p:spTgt spid="134"/>
                                        </p:tgtEl>
                                      </p:cBhvr>
                                    </p:animEffect>
                                  </p:childTnLst>
                                </p:cTn>
                              </p:par>
                            </p:childTnLst>
                          </p:cTn>
                        </p:par>
                        <p:par>
                          <p:cTn id="24" fill="hold">
                            <p:stCondLst>
                              <p:cond delay="1500"/>
                            </p:stCondLst>
                            <p:childTnLst>
                              <p:par>
                                <p:cTn id="25" presetID="22" presetClass="entr" presetSubtype="8" fill="hold" grpId="1" nodeType="afterEffect">
                                  <p:stCondLst>
                                    <p:cond delay="0"/>
                                  </p:stCondLst>
                                  <p:childTnLst>
                                    <p:set>
                                      <p:cBhvr>
                                        <p:cTn id="26" dur="1" fill="hold">
                                          <p:stCondLst>
                                            <p:cond delay="0"/>
                                          </p:stCondLst>
                                        </p:cTn>
                                        <p:tgtEl>
                                          <p:spTgt spid="136"/>
                                        </p:tgtEl>
                                        <p:attrNameLst>
                                          <p:attrName>style.visibility</p:attrName>
                                        </p:attrNameLst>
                                      </p:cBhvr>
                                      <p:to>
                                        <p:strVal val="visible"/>
                                      </p:to>
                                    </p:set>
                                    <p:animEffect transition="in" filter="wipe(left)">
                                      <p:cBhvr>
                                        <p:cTn id="27" dur="500"/>
                                        <p:tgtEl>
                                          <p:spTgt spid="13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wipe(down)">
                                      <p:cBhvr>
                                        <p:cTn id="32" dur="500"/>
                                        <p:tgtEl>
                                          <p:spTgt spid="83"/>
                                        </p:tgtEl>
                                      </p:cBhvr>
                                    </p:animEffect>
                                  </p:childTnLst>
                                </p:cTn>
                              </p:par>
                              <p:par>
                                <p:cTn id="33" presetID="22" presetClass="entr" presetSubtype="4" fill="hold" nodeType="with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wipe(down)">
                                      <p:cBhvr>
                                        <p:cTn id="35" dur="500"/>
                                        <p:tgtEl>
                                          <p:spTgt spid="84"/>
                                        </p:tgtEl>
                                      </p:cBhvr>
                                    </p:animEffect>
                                  </p:childTnLst>
                                </p:cTn>
                              </p:par>
                              <p:par>
                                <p:cTn id="36" presetID="22" presetClass="entr" presetSubtype="4" fill="hold" nodeType="with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wipe(down)">
                                      <p:cBhvr>
                                        <p:cTn id="38" dur="500"/>
                                        <p:tgtEl>
                                          <p:spTgt spid="85"/>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86"/>
                                        </p:tgtEl>
                                        <p:attrNameLst>
                                          <p:attrName>style.visibility</p:attrName>
                                        </p:attrNameLst>
                                      </p:cBhvr>
                                      <p:to>
                                        <p:strVal val="visible"/>
                                      </p:to>
                                    </p:set>
                                    <p:animEffect transition="in" filter="wipe(down)">
                                      <p:cBhvr>
                                        <p:cTn id="41" dur="500"/>
                                        <p:tgtEl>
                                          <p:spTgt spid="86"/>
                                        </p:tgtEl>
                                      </p:cBhvr>
                                    </p:animEffect>
                                  </p:childTnLst>
                                </p:cTn>
                              </p:par>
                              <p:par>
                                <p:cTn id="42" presetID="22" presetClass="entr" presetSubtype="4" fill="hold" nodeType="with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wipe(down)">
                                      <p:cBhvr>
                                        <p:cTn id="44" dur="500"/>
                                        <p:tgtEl>
                                          <p:spTgt spid="87"/>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wipe(down)">
                                      <p:cBhvr>
                                        <p:cTn id="47" dur="500"/>
                                        <p:tgtEl>
                                          <p:spTgt spid="88"/>
                                        </p:tgtEl>
                                      </p:cBhvr>
                                    </p:animEffect>
                                  </p:childTnLst>
                                </p:cTn>
                              </p:par>
                              <p:par>
                                <p:cTn id="48" presetID="22" presetClass="entr" presetSubtype="4" fill="hold" nodeType="with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wipe(down)">
                                      <p:cBhvr>
                                        <p:cTn id="50" dur="500"/>
                                        <p:tgtEl>
                                          <p:spTgt spid="89"/>
                                        </p:tgtEl>
                                      </p:cBhvr>
                                    </p:animEffect>
                                  </p:childTnLst>
                                </p:cTn>
                              </p:par>
                              <p:par>
                                <p:cTn id="51" presetID="22" presetClass="entr" presetSubtype="4"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wipe(down)">
                                      <p:cBhvr>
                                        <p:cTn id="53" dur="500"/>
                                        <p:tgtEl>
                                          <p:spTgt spid="90"/>
                                        </p:tgtEl>
                                      </p:cBhvr>
                                    </p:animEffect>
                                  </p:childTnLst>
                                </p:cTn>
                              </p:par>
                              <p:par>
                                <p:cTn id="54" presetID="22" presetClass="entr" presetSubtype="4" fill="hold" nodeType="withEffect">
                                  <p:stCondLst>
                                    <p:cond delay="0"/>
                                  </p:stCondLst>
                                  <p:childTnLst>
                                    <p:set>
                                      <p:cBhvr>
                                        <p:cTn id="55" dur="1" fill="hold">
                                          <p:stCondLst>
                                            <p:cond delay="0"/>
                                          </p:stCondLst>
                                        </p:cTn>
                                        <p:tgtEl>
                                          <p:spTgt spid="91"/>
                                        </p:tgtEl>
                                        <p:attrNameLst>
                                          <p:attrName>style.visibility</p:attrName>
                                        </p:attrNameLst>
                                      </p:cBhvr>
                                      <p:to>
                                        <p:strVal val="visible"/>
                                      </p:to>
                                    </p:set>
                                    <p:animEffect transition="in" filter="wipe(down)">
                                      <p:cBhvr>
                                        <p:cTn id="56" dur="500"/>
                                        <p:tgtEl>
                                          <p:spTgt spid="91"/>
                                        </p:tgtEl>
                                      </p:cBhvr>
                                    </p:animEffect>
                                  </p:childTnLst>
                                </p:cTn>
                              </p:par>
                              <p:par>
                                <p:cTn id="57" presetID="22" presetClass="entr" presetSubtype="4" fill="hold" nodeType="with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wipe(down)">
                                      <p:cBhvr>
                                        <p:cTn id="59" dur="500"/>
                                        <p:tgtEl>
                                          <p:spTgt spid="92"/>
                                        </p:tgtEl>
                                      </p:cBhvr>
                                    </p:animEffect>
                                  </p:childTnLst>
                                </p:cTn>
                              </p:par>
                              <p:par>
                                <p:cTn id="60" presetID="22" presetClass="entr" presetSubtype="4" fill="hold" nodeType="withEffect">
                                  <p:stCondLst>
                                    <p:cond delay="0"/>
                                  </p:stCondLst>
                                  <p:childTnLst>
                                    <p:set>
                                      <p:cBhvr>
                                        <p:cTn id="61" dur="1" fill="hold">
                                          <p:stCondLst>
                                            <p:cond delay="0"/>
                                          </p:stCondLst>
                                        </p:cTn>
                                        <p:tgtEl>
                                          <p:spTgt spid="93"/>
                                        </p:tgtEl>
                                        <p:attrNameLst>
                                          <p:attrName>style.visibility</p:attrName>
                                        </p:attrNameLst>
                                      </p:cBhvr>
                                      <p:to>
                                        <p:strVal val="visible"/>
                                      </p:to>
                                    </p:set>
                                    <p:animEffect transition="in" filter="wipe(down)">
                                      <p:cBhvr>
                                        <p:cTn id="62" dur="500"/>
                                        <p:tgtEl>
                                          <p:spTgt spid="93"/>
                                        </p:tgtEl>
                                      </p:cBhvr>
                                    </p:animEffect>
                                  </p:childTnLst>
                                </p:cTn>
                              </p:par>
                              <p:par>
                                <p:cTn id="63" presetID="22" presetClass="entr" presetSubtype="4" fill="hold" nodeType="with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wipe(down)">
                                      <p:cBhvr>
                                        <p:cTn id="65" dur="500"/>
                                        <p:tgtEl>
                                          <p:spTgt spid="94"/>
                                        </p:tgtEl>
                                      </p:cBhvr>
                                    </p:animEffect>
                                  </p:childTnLst>
                                </p:cTn>
                              </p:par>
                              <p:par>
                                <p:cTn id="66" presetID="22" presetClass="entr" presetSubtype="4" fill="hold" nodeType="with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wipe(down)">
                                      <p:cBhvr>
                                        <p:cTn id="68" dur="500"/>
                                        <p:tgtEl>
                                          <p:spTgt spid="95"/>
                                        </p:tgtEl>
                                      </p:cBhvr>
                                    </p:animEffect>
                                  </p:childTnLst>
                                </p:cTn>
                              </p:par>
                              <p:par>
                                <p:cTn id="69" presetID="22" presetClass="entr" presetSubtype="4" fill="hold"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wipe(down)">
                                      <p:cBhvr>
                                        <p:cTn id="71" dur="500"/>
                                        <p:tgtEl>
                                          <p:spTgt spid="96"/>
                                        </p:tgtEl>
                                      </p:cBhvr>
                                    </p:animEffect>
                                  </p:childTnLst>
                                </p:cTn>
                              </p:par>
                              <p:par>
                                <p:cTn id="72" presetID="22" presetClass="entr" presetSubtype="4" fill="hold" nodeType="withEffect">
                                  <p:stCondLst>
                                    <p:cond delay="0"/>
                                  </p:stCondLst>
                                  <p:childTnLst>
                                    <p:set>
                                      <p:cBhvr>
                                        <p:cTn id="73" dur="1" fill="hold">
                                          <p:stCondLst>
                                            <p:cond delay="0"/>
                                          </p:stCondLst>
                                        </p:cTn>
                                        <p:tgtEl>
                                          <p:spTgt spid="97"/>
                                        </p:tgtEl>
                                        <p:attrNameLst>
                                          <p:attrName>style.visibility</p:attrName>
                                        </p:attrNameLst>
                                      </p:cBhvr>
                                      <p:to>
                                        <p:strVal val="visible"/>
                                      </p:to>
                                    </p:set>
                                    <p:animEffect transition="in" filter="wipe(down)">
                                      <p:cBhvr>
                                        <p:cTn id="74" dur="500"/>
                                        <p:tgtEl>
                                          <p:spTgt spid="97"/>
                                        </p:tgtEl>
                                      </p:cBhvr>
                                    </p:animEffect>
                                  </p:childTnLst>
                                </p:cTn>
                              </p:par>
                              <p:par>
                                <p:cTn id="75" presetID="22" presetClass="entr" presetSubtype="4"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wipe(down)">
                                      <p:cBhvr>
                                        <p:cTn id="77" dur="500"/>
                                        <p:tgtEl>
                                          <p:spTgt spid="98"/>
                                        </p:tgtEl>
                                      </p:cBhvr>
                                    </p:animEffect>
                                  </p:childTnLst>
                                </p:cTn>
                              </p:par>
                              <p:par>
                                <p:cTn id="78" presetID="22" presetClass="entr" presetSubtype="4" fill="hold" nodeType="with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wipe(down)">
                                      <p:cBhvr>
                                        <p:cTn id="80" dur="500"/>
                                        <p:tgtEl>
                                          <p:spTgt spid="99"/>
                                        </p:tgtEl>
                                      </p:cBhvr>
                                    </p:animEffect>
                                  </p:childTnLst>
                                </p:cTn>
                              </p:par>
                              <p:par>
                                <p:cTn id="81" presetID="22" presetClass="entr" presetSubtype="4" fill="hold" nodeType="with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wipe(down)">
                                      <p:cBhvr>
                                        <p:cTn id="83" dur="500"/>
                                        <p:tgtEl>
                                          <p:spTgt spid="10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01"/>
                                        </p:tgtEl>
                                        <p:attrNameLst>
                                          <p:attrName>style.visibility</p:attrName>
                                        </p:attrNameLst>
                                      </p:cBhvr>
                                      <p:to>
                                        <p:strVal val="visible"/>
                                      </p:to>
                                    </p:set>
                                    <p:animEffect transition="in" filter="wipe(down)">
                                      <p:cBhvr>
                                        <p:cTn id="86" dur="500"/>
                                        <p:tgtEl>
                                          <p:spTgt spid="101"/>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102"/>
                                        </p:tgtEl>
                                        <p:attrNameLst>
                                          <p:attrName>style.visibility</p:attrName>
                                        </p:attrNameLst>
                                      </p:cBhvr>
                                      <p:to>
                                        <p:strVal val="visible"/>
                                      </p:to>
                                    </p:set>
                                    <p:animEffect transition="in" filter="wipe(down)">
                                      <p:cBhvr>
                                        <p:cTn id="89" dur="500"/>
                                        <p:tgtEl>
                                          <p:spTgt spid="102"/>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103"/>
                                        </p:tgtEl>
                                        <p:attrNameLst>
                                          <p:attrName>style.visibility</p:attrName>
                                        </p:attrNameLst>
                                      </p:cBhvr>
                                      <p:to>
                                        <p:strVal val="visible"/>
                                      </p:to>
                                    </p:set>
                                    <p:animEffect transition="in" filter="wipe(down)">
                                      <p:cBhvr>
                                        <p:cTn id="92" dur="500"/>
                                        <p:tgtEl>
                                          <p:spTgt spid="103"/>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04"/>
                                        </p:tgtEl>
                                        <p:attrNameLst>
                                          <p:attrName>style.visibility</p:attrName>
                                        </p:attrNameLst>
                                      </p:cBhvr>
                                      <p:to>
                                        <p:strVal val="visible"/>
                                      </p:to>
                                    </p:set>
                                    <p:animEffect transition="in" filter="wipe(down)">
                                      <p:cBhvr>
                                        <p:cTn id="95" dur="500"/>
                                        <p:tgtEl>
                                          <p:spTgt spid="104"/>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105"/>
                                        </p:tgtEl>
                                        <p:attrNameLst>
                                          <p:attrName>style.visibility</p:attrName>
                                        </p:attrNameLst>
                                      </p:cBhvr>
                                      <p:to>
                                        <p:strVal val="visible"/>
                                      </p:to>
                                    </p:set>
                                    <p:animEffect transition="in" filter="wipe(down)">
                                      <p:cBhvr>
                                        <p:cTn id="98" dur="500"/>
                                        <p:tgtEl>
                                          <p:spTgt spid="105"/>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106"/>
                                        </p:tgtEl>
                                        <p:attrNameLst>
                                          <p:attrName>style.visibility</p:attrName>
                                        </p:attrNameLst>
                                      </p:cBhvr>
                                      <p:to>
                                        <p:strVal val="visible"/>
                                      </p:to>
                                    </p:set>
                                    <p:animEffect transition="in" filter="wipe(down)">
                                      <p:cBhvr>
                                        <p:cTn id="101" dur="500"/>
                                        <p:tgtEl>
                                          <p:spTgt spid="106"/>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107"/>
                                        </p:tgtEl>
                                        <p:attrNameLst>
                                          <p:attrName>style.visibility</p:attrName>
                                        </p:attrNameLst>
                                      </p:cBhvr>
                                      <p:to>
                                        <p:strVal val="visible"/>
                                      </p:to>
                                    </p:set>
                                    <p:animEffect transition="in" filter="wipe(down)">
                                      <p:cBhvr>
                                        <p:cTn id="104" dur="500"/>
                                        <p:tgtEl>
                                          <p:spTgt spid="107"/>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108"/>
                                        </p:tgtEl>
                                        <p:attrNameLst>
                                          <p:attrName>style.visibility</p:attrName>
                                        </p:attrNameLst>
                                      </p:cBhvr>
                                      <p:to>
                                        <p:strVal val="visible"/>
                                      </p:to>
                                    </p:set>
                                    <p:animEffect transition="in" filter="wipe(down)">
                                      <p:cBhvr>
                                        <p:cTn id="107" dur="500"/>
                                        <p:tgtEl>
                                          <p:spTgt spid="108"/>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109"/>
                                        </p:tgtEl>
                                        <p:attrNameLst>
                                          <p:attrName>style.visibility</p:attrName>
                                        </p:attrNameLst>
                                      </p:cBhvr>
                                      <p:to>
                                        <p:strVal val="visible"/>
                                      </p:to>
                                    </p:set>
                                    <p:animEffect transition="in" filter="wipe(down)">
                                      <p:cBhvr>
                                        <p:cTn id="110" dur="500"/>
                                        <p:tgtEl>
                                          <p:spTgt spid="109"/>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110"/>
                                        </p:tgtEl>
                                        <p:attrNameLst>
                                          <p:attrName>style.visibility</p:attrName>
                                        </p:attrNameLst>
                                      </p:cBhvr>
                                      <p:to>
                                        <p:strVal val="visible"/>
                                      </p:to>
                                    </p:set>
                                    <p:animEffect transition="in" filter="wipe(down)">
                                      <p:cBhvr>
                                        <p:cTn id="113" dur="500"/>
                                        <p:tgtEl>
                                          <p:spTgt spid="110"/>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wipe(down)">
                                      <p:cBhvr>
                                        <p:cTn id="116" dur="500"/>
                                        <p:tgtEl>
                                          <p:spTgt spid="111"/>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112"/>
                                        </p:tgtEl>
                                        <p:attrNameLst>
                                          <p:attrName>style.visibility</p:attrName>
                                        </p:attrNameLst>
                                      </p:cBhvr>
                                      <p:to>
                                        <p:strVal val="visible"/>
                                      </p:to>
                                    </p:set>
                                    <p:animEffect transition="in" filter="wipe(down)">
                                      <p:cBhvr>
                                        <p:cTn id="119" dur="500"/>
                                        <p:tgtEl>
                                          <p:spTgt spid="112"/>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113"/>
                                        </p:tgtEl>
                                        <p:attrNameLst>
                                          <p:attrName>style.visibility</p:attrName>
                                        </p:attrNameLst>
                                      </p:cBhvr>
                                      <p:to>
                                        <p:strVal val="visible"/>
                                      </p:to>
                                    </p:set>
                                    <p:animEffect transition="in" filter="wipe(down)">
                                      <p:cBhvr>
                                        <p:cTn id="122" dur="500"/>
                                        <p:tgtEl>
                                          <p:spTgt spid="113"/>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114"/>
                                        </p:tgtEl>
                                        <p:attrNameLst>
                                          <p:attrName>style.visibility</p:attrName>
                                        </p:attrNameLst>
                                      </p:cBhvr>
                                      <p:to>
                                        <p:strVal val="visible"/>
                                      </p:to>
                                    </p:set>
                                    <p:animEffect transition="in" filter="wipe(down)">
                                      <p:cBhvr>
                                        <p:cTn id="125" dur="500"/>
                                        <p:tgtEl>
                                          <p:spTgt spid="114"/>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115"/>
                                        </p:tgtEl>
                                        <p:attrNameLst>
                                          <p:attrName>style.visibility</p:attrName>
                                        </p:attrNameLst>
                                      </p:cBhvr>
                                      <p:to>
                                        <p:strVal val="visible"/>
                                      </p:to>
                                    </p:set>
                                    <p:animEffect transition="in" filter="wipe(down)">
                                      <p:cBhvr>
                                        <p:cTn id="128" dur="500"/>
                                        <p:tgtEl>
                                          <p:spTgt spid="115"/>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116"/>
                                        </p:tgtEl>
                                        <p:attrNameLst>
                                          <p:attrName>style.visibility</p:attrName>
                                        </p:attrNameLst>
                                      </p:cBhvr>
                                      <p:to>
                                        <p:strVal val="visible"/>
                                      </p:to>
                                    </p:set>
                                    <p:animEffect transition="in" filter="wipe(down)">
                                      <p:cBhvr>
                                        <p:cTn id="131" dur="500"/>
                                        <p:tgtEl>
                                          <p:spTgt spid="116"/>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76"/>
                                        </p:tgtEl>
                                        <p:attrNameLst>
                                          <p:attrName>style.visibility</p:attrName>
                                        </p:attrNameLst>
                                      </p:cBhvr>
                                      <p:to>
                                        <p:strVal val="visible"/>
                                      </p:to>
                                    </p:set>
                                    <p:animEffect transition="in" filter="wipe(down)">
                                      <p:cBhvr>
                                        <p:cTn id="134" dur="500"/>
                                        <p:tgtEl>
                                          <p:spTgt spid="76"/>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118"/>
                                        </p:tgtEl>
                                        <p:attrNameLst>
                                          <p:attrName>style.visibility</p:attrName>
                                        </p:attrNameLst>
                                      </p:cBhvr>
                                      <p:to>
                                        <p:strVal val="visible"/>
                                      </p:to>
                                    </p:set>
                                    <p:animEffect transition="in" filter="wipe(down)">
                                      <p:cBhvr>
                                        <p:cTn id="137" dur="500"/>
                                        <p:tgtEl>
                                          <p:spTgt spid="118"/>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119"/>
                                        </p:tgtEl>
                                        <p:attrNameLst>
                                          <p:attrName>style.visibility</p:attrName>
                                        </p:attrNameLst>
                                      </p:cBhvr>
                                      <p:to>
                                        <p:strVal val="visible"/>
                                      </p:to>
                                    </p:set>
                                    <p:animEffect transition="in" filter="wipe(down)">
                                      <p:cBhvr>
                                        <p:cTn id="140" dur="500"/>
                                        <p:tgtEl>
                                          <p:spTgt spid="119"/>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20"/>
                                        </p:tgtEl>
                                        <p:attrNameLst>
                                          <p:attrName>style.visibility</p:attrName>
                                        </p:attrNameLst>
                                      </p:cBhvr>
                                      <p:to>
                                        <p:strVal val="visible"/>
                                      </p:to>
                                    </p:set>
                                    <p:animEffect transition="in" filter="wipe(down)">
                                      <p:cBhvr>
                                        <p:cTn id="143" dur="500"/>
                                        <p:tgtEl>
                                          <p:spTgt spid="120"/>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121"/>
                                        </p:tgtEl>
                                        <p:attrNameLst>
                                          <p:attrName>style.visibility</p:attrName>
                                        </p:attrNameLst>
                                      </p:cBhvr>
                                      <p:to>
                                        <p:strVal val="visible"/>
                                      </p:to>
                                    </p:set>
                                    <p:animEffect transition="in" filter="wipe(down)">
                                      <p:cBhvr>
                                        <p:cTn id="146" dur="500"/>
                                        <p:tgtEl>
                                          <p:spTgt spid="121"/>
                                        </p:tgtEl>
                                      </p:cBhvr>
                                    </p:animEffect>
                                  </p:childTnLst>
                                </p:cTn>
                              </p:par>
                              <p:par>
                                <p:cTn id="147" presetID="22" presetClass="entr" presetSubtype="4" fill="hold" grpId="0" nodeType="withEffect">
                                  <p:stCondLst>
                                    <p:cond delay="0"/>
                                  </p:stCondLst>
                                  <p:childTnLst>
                                    <p:set>
                                      <p:cBhvr>
                                        <p:cTn id="148" dur="1" fill="hold">
                                          <p:stCondLst>
                                            <p:cond delay="0"/>
                                          </p:stCondLst>
                                        </p:cTn>
                                        <p:tgtEl>
                                          <p:spTgt spid="122"/>
                                        </p:tgtEl>
                                        <p:attrNameLst>
                                          <p:attrName>style.visibility</p:attrName>
                                        </p:attrNameLst>
                                      </p:cBhvr>
                                      <p:to>
                                        <p:strVal val="visible"/>
                                      </p:to>
                                    </p:set>
                                    <p:animEffect transition="in" filter="wipe(down)">
                                      <p:cBhvr>
                                        <p:cTn id="149" dur="500"/>
                                        <p:tgtEl>
                                          <p:spTgt spid="122"/>
                                        </p:tgtEl>
                                      </p:cBhvr>
                                    </p:animEffect>
                                  </p:childTnLst>
                                </p:cTn>
                              </p:par>
                              <p:par>
                                <p:cTn id="150" presetID="22" presetClass="entr" presetSubtype="4" fill="hold" grpId="0" nodeType="withEffect">
                                  <p:stCondLst>
                                    <p:cond delay="0"/>
                                  </p:stCondLst>
                                  <p:childTnLst>
                                    <p:set>
                                      <p:cBhvr>
                                        <p:cTn id="151" dur="1" fill="hold">
                                          <p:stCondLst>
                                            <p:cond delay="0"/>
                                          </p:stCondLst>
                                        </p:cTn>
                                        <p:tgtEl>
                                          <p:spTgt spid="123"/>
                                        </p:tgtEl>
                                        <p:attrNameLst>
                                          <p:attrName>style.visibility</p:attrName>
                                        </p:attrNameLst>
                                      </p:cBhvr>
                                      <p:to>
                                        <p:strVal val="visible"/>
                                      </p:to>
                                    </p:set>
                                    <p:animEffect transition="in" filter="wipe(down)">
                                      <p:cBhvr>
                                        <p:cTn id="152" dur="500"/>
                                        <p:tgtEl>
                                          <p:spTgt spid="123"/>
                                        </p:tgtEl>
                                      </p:cBhvr>
                                    </p:animEffect>
                                  </p:childTnLst>
                                </p:cTn>
                              </p:par>
                              <p:par>
                                <p:cTn id="153" presetID="22" presetClass="entr" presetSubtype="4" fill="hold" grpId="0" nodeType="withEffect">
                                  <p:stCondLst>
                                    <p:cond delay="0"/>
                                  </p:stCondLst>
                                  <p:childTnLst>
                                    <p:set>
                                      <p:cBhvr>
                                        <p:cTn id="154" dur="1" fill="hold">
                                          <p:stCondLst>
                                            <p:cond delay="0"/>
                                          </p:stCondLst>
                                        </p:cTn>
                                        <p:tgtEl>
                                          <p:spTgt spid="124"/>
                                        </p:tgtEl>
                                        <p:attrNameLst>
                                          <p:attrName>style.visibility</p:attrName>
                                        </p:attrNameLst>
                                      </p:cBhvr>
                                      <p:to>
                                        <p:strVal val="visible"/>
                                      </p:to>
                                    </p:set>
                                    <p:animEffect transition="in" filter="wipe(down)">
                                      <p:cBhvr>
                                        <p:cTn id="155" dur="500"/>
                                        <p:tgtEl>
                                          <p:spTgt spid="124"/>
                                        </p:tgtEl>
                                      </p:cBhvr>
                                    </p:animEffect>
                                  </p:childTnLst>
                                </p:cTn>
                              </p:par>
                              <p:par>
                                <p:cTn id="156" presetID="22" presetClass="entr" presetSubtype="4" fill="hold" grpId="0" nodeType="withEffect">
                                  <p:stCondLst>
                                    <p:cond delay="0"/>
                                  </p:stCondLst>
                                  <p:childTnLst>
                                    <p:set>
                                      <p:cBhvr>
                                        <p:cTn id="157" dur="1" fill="hold">
                                          <p:stCondLst>
                                            <p:cond delay="0"/>
                                          </p:stCondLst>
                                        </p:cTn>
                                        <p:tgtEl>
                                          <p:spTgt spid="125"/>
                                        </p:tgtEl>
                                        <p:attrNameLst>
                                          <p:attrName>style.visibility</p:attrName>
                                        </p:attrNameLst>
                                      </p:cBhvr>
                                      <p:to>
                                        <p:strVal val="visible"/>
                                      </p:to>
                                    </p:set>
                                    <p:animEffect transition="in" filter="wipe(down)">
                                      <p:cBhvr>
                                        <p:cTn id="158" dur="500"/>
                                        <p:tgtEl>
                                          <p:spTgt spid="125"/>
                                        </p:tgtEl>
                                      </p:cBhvr>
                                    </p:animEffect>
                                  </p:childTnLst>
                                </p:cTn>
                              </p:par>
                              <p:par>
                                <p:cTn id="159" presetID="22" presetClass="entr" presetSubtype="4" fill="hold" grpId="0" nodeType="withEffect">
                                  <p:stCondLst>
                                    <p:cond delay="0"/>
                                  </p:stCondLst>
                                  <p:childTnLst>
                                    <p:set>
                                      <p:cBhvr>
                                        <p:cTn id="160" dur="1" fill="hold">
                                          <p:stCondLst>
                                            <p:cond delay="0"/>
                                          </p:stCondLst>
                                        </p:cTn>
                                        <p:tgtEl>
                                          <p:spTgt spid="126"/>
                                        </p:tgtEl>
                                        <p:attrNameLst>
                                          <p:attrName>style.visibility</p:attrName>
                                        </p:attrNameLst>
                                      </p:cBhvr>
                                      <p:to>
                                        <p:strVal val="visible"/>
                                      </p:to>
                                    </p:set>
                                    <p:animEffect transition="in" filter="wipe(down)">
                                      <p:cBhvr>
                                        <p:cTn id="161" dur="500"/>
                                        <p:tgtEl>
                                          <p:spTgt spid="126"/>
                                        </p:tgtEl>
                                      </p:cBhvr>
                                    </p:animEffect>
                                  </p:childTnLst>
                                </p:cTn>
                              </p:par>
                              <p:par>
                                <p:cTn id="162" presetID="22" presetClass="entr" presetSubtype="4" fill="hold" grpId="0" nodeType="withEffect">
                                  <p:stCondLst>
                                    <p:cond delay="0"/>
                                  </p:stCondLst>
                                  <p:childTnLst>
                                    <p:set>
                                      <p:cBhvr>
                                        <p:cTn id="163" dur="1" fill="hold">
                                          <p:stCondLst>
                                            <p:cond delay="0"/>
                                          </p:stCondLst>
                                        </p:cTn>
                                        <p:tgtEl>
                                          <p:spTgt spid="127"/>
                                        </p:tgtEl>
                                        <p:attrNameLst>
                                          <p:attrName>style.visibility</p:attrName>
                                        </p:attrNameLst>
                                      </p:cBhvr>
                                      <p:to>
                                        <p:strVal val="visible"/>
                                      </p:to>
                                    </p:set>
                                    <p:animEffect transition="in" filter="wipe(down)">
                                      <p:cBhvr>
                                        <p:cTn id="164" dur="500"/>
                                        <p:tgtEl>
                                          <p:spTgt spid="127"/>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128"/>
                                        </p:tgtEl>
                                        <p:attrNameLst>
                                          <p:attrName>style.visibility</p:attrName>
                                        </p:attrNameLst>
                                      </p:cBhvr>
                                      <p:to>
                                        <p:strVal val="visible"/>
                                      </p:to>
                                    </p:set>
                                    <p:animEffect transition="in" filter="wipe(down)">
                                      <p:cBhvr>
                                        <p:cTn id="167" dur="500"/>
                                        <p:tgtEl>
                                          <p:spTgt spid="128"/>
                                        </p:tgtEl>
                                      </p:cBhvr>
                                    </p:animEffect>
                                  </p:childTnLst>
                                </p:cTn>
                              </p:par>
                              <p:par>
                                <p:cTn id="168" presetID="22" presetClass="entr" presetSubtype="4" fill="hold" grpId="0" nodeType="withEffect">
                                  <p:stCondLst>
                                    <p:cond delay="0"/>
                                  </p:stCondLst>
                                  <p:childTnLst>
                                    <p:set>
                                      <p:cBhvr>
                                        <p:cTn id="169" dur="1" fill="hold">
                                          <p:stCondLst>
                                            <p:cond delay="0"/>
                                          </p:stCondLst>
                                        </p:cTn>
                                        <p:tgtEl>
                                          <p:spTgt spid="129"/>
                                        </p:tgtEl>
                                        <p:attrNameLst>
                                          <p:attrName>style.visibility</p:attrName>
                                        </p:attrNameLst>
                                      </p:cBhvr>
                                      <p:to>
                                        <p:strVal val="visible"/>
                                      </p:to>
                                    </p:set>
                                    <p:animEffect transition="in" filter="wipe(down)">
                                      <p:cBhvr>
                                        <p:cTn id="170" dur="500"/>
                                        <p:tgtEl>
                                          <p:spTgt spid="129"/>
                                        </p:tgtEl>
                                      </p:cBhvr>
                                    </p:animEffect>
                                  </p:childTnLst>
                                </p:cTn>
                              </p:par>
                              <p:par>
                                <p:cTn id="171" presetID="22" presetClass="entr" presetSubtype="4" fill="hold" nodeType="withEffect">
                                  <p:stCondLst>
                                    <p:cond delay="0"/>
                                  </p:stCondLst>
                                  <p:childTnLst>
                                    <p:set>
                                      <p:cBhvr>
                                        <p:cTn id="172" dur="1" fill="hold">
                                          <p:stCondLst>
                                            <p:cond delay="0"/>
                                          </p:stCondLst>
                                        </p:cTn>
                                        <p:tgtEl>
                                          <p:spTgt spid="130"/>
                                        </p:tgtEl>
                                        <p:attrNameLst>
                                          <p:attrName>style.visibility</p:attrName>
                                        </p:attrNameLst>
                                      </p:cBhvr>
                                      <p:to>
                                        <p:strVal val="visible"/>
                                      </p:to>
                                    </p:set>
                                    <p:animEffect transition="in" filter="wipe(down)">
                                      <p:cBhvr>
                                        <p:cTn id="173" dur="500"/>
                                        <p:tgtEl>
                                          <p:spTgt spid="130"/>
                                        </p:tgtEl>
                                      </p:cBhvr>
                                    </p:animEffect>
                                  </p:childTnLst>
                                </p:cTn>
                              </p:par>
                              <p:par>
                                <p:cTn id="174" presetID="22" presetClass="entr" presetSubtype="4" fill="hold" nodeType="withEffect">
                                  <p:stCondLst>
                                    <p:cond delay="0"/>
                                  </p:stCondLst>
                                  <p:childTnLst>
                                    <p:set>
                                      <p:cBhvr>
                                        <p:cTn id="175" dur="1" fill="hold">
                                          <p:stCondLst>
                                            <p:cond delay="0"/>
                                          </p:stCondLst>
                                        </p:cTn>
                                        <p:tgtEl>
                                          <p:spTgt spid="131"/>
                                        </p:tgtEl>
                                        <p:attrNameLst>
                                          <p:attrName>style.visibility</p:attrName>
                                        </p:attrNameLst>
                                      </p:cBhvr>
                                      <p:to>
                                        <p:strVal val="visible"/>
                                      </p:to>
                                    </p:set>
                                    <p:animEffect transition="in" filter="wipe(down)">
                                      <p:cBhvr>
                                        <p:cTn id="176" dur="500"/>
                                        <p:tgtEl>
                                          <p:spTgt spid="131"/>
                                        </p:tgtEl>
                                      </p:cBhvr>
                                    </p:animEffect>
                                  </p:childTnLst>
                                </p:cTn>
                              </p:par>
                              <p:par>
                                <p:cTn id="177" presetID="22" presetClass="entr" presetSubtype="4" fill="hold" nodeType="withEffect">
                                  <p:stCondLst>
                                    <p:cond delay="0"/>
                                  </p:stCondLst>
                                  <p:childTnLst>
                                    <p:set>
                                      <p:cBhvr>
                                        <p:cTn id="178" dur="1" fill="hold">
                                          <p:stCondLst>
                                            <p:cond delay="0"/>
                                          </p:stCondLst>
                                        </p:cTn>
                                        <p:tgtEl>
                                          <p:spTgt spid="132"/>
                                        </p:tgtEl>
                                        <p:attrNameLst>
                                          <p:attrName>style.visibility</p:attrName>
                                        </p:attrNameLst>
                                      </p:cBhvr>
                                      <p:to>
                                        <p:strVal val="visible"/>
                                      </p:to>
                                    </p:set>
                                    <p:animEffect transition="in" filter="wipe(down)">
                                      <p:cBhvr>
                                        <p:cTn id="179" dur="500"/>
                                        <p:tgtEl>
                                          <p:spTgt spid="132"/>
                                        </p:tgtEl>
                                      </p:cBhvr>
                                    </p:animEffect>
                                  </p:childTnLst>
                                </p:cTn>
                              </p:par>
                              <p:par>
                                <p:cTn id="180" presetID="22" presetClass="entr" presetSubtype="4" fill="hold" nodeType="withEffect">
                                  <p:stCondLst>
                                    <p:cond delay="0"/>
                                  </p:stCondLst>
                                  <p:childTnLst>
                                    <p:set>
                                      <p:cBhvr>
                                        <p:cTn id="181" dur="1" fill="hold">
                                          <p:stCondLst>
                                            <p:cond delay="0"/>
                                          </p:stCondLst>
                                        </p:cTn>
                                        <p:tgtEl>
                                          <p:spTgt spid="133"/>
                                        </p:tgtEl>
                                        <p:attrNameLst>
                                          <p:attrName>style.visibility</p:attrName>
                                        </p:attrNameLst>
                                      </p:cBhvr>
                                      <p:to>
                                        <p:strVal val="visible"/>
                                      </p:to>
                                    </p:set>
                                    <p:animEffect transition="in" filter="wipe(down)">
                                      <p:cBhvr>
                                        <p:cTn id="182" dur="500"/>
                                        <p:tgtEl>
                                          <p:spTgt spid="133"/>
                                        </p:tgtEl>
                                      </p:cBhvr>
                                    </p:animEffect>
                                  </p:childTnLst>
                                </p:cTn>
                              </p:par>
                            </p:childTnLst>
                          </p:cTn>
                        </p:par>
                      </p:childTnLst>
                    </p:cTn>
                  </p:par>
                  <p:par>
                    <p:cTn id="183" fill="hold">
                      <p:stCondLst>
                        <p:cond delay="indefinite"/>
                      </p:stCondLst>
                      <p:childTnLst>
                        <p:par>
                          <p:cTn id="184" fill="hold">
                            <p:stCondLst>
                              <p:cond delay="0"/>
                            </p:stCondLst>
                            <p:childTnLst>
                              <p:par>
                                <p:cTn id="185" presetID="42" presetClass="path" presetSubtype="0" fill="hold" grpId="0" nodeType="clickEffect">
                                  <p:stCondLst>
                                    <p:cond delay="0"/>
                                  </p:stCondLst>
                                  <p:childTnLst>
                                    <p:animMotion origin="layout" path="M -2.70833E-6 -3.7037E-7 L 0.45469 0.21366 " pathEditMode="relative" rAng="0" ptsTypes="AA">
                                      <p:cBhvr>
                                        <p:cTn id="186" dur="1000" fill="hold"/>
                                        <p:tgtEl>
                                          <p:spTgt spid="135"/>
                                        </p:tgtEl>
                                        <p:attrNameLst>
                                          <p:attrName>ppt_x</p:attrName>
                                          <p:attrName>ppt_y</p:attrName>
                                        </p:attrNameLst>
                                      </p:cBhvr>
                                      <p:rCtr x="22734" y="10671"/>
                                    </p:animMotion>
                                  </p:childTnLst>
                                </p:cTn>
                              </p:par>
                            </p:childTnLst>
                          </p:cTn>
                        </p:par>
                      </p:childTnLst>
                    </p:cTn>
                  </p:par>
                  <p:par>
                    <p:cTn id="187" fill="hold">
                      <p:stCondLst>
                        <p:cond delay="indefinite"/>
                      </p:stCondLst>
                      <p:childTnLst>
                        <p:par>
                          <p:cTn id="188" fill="hold">
                            <p:stCondLst>
                              <p:cond delay="0"/>
                            </p:stCondLst>
                            <p:childTnLst>
                              <p:par>
                                <p:cTn id="189" presetID="22" presetClass="entr" presetSubtype="1" fill="hold" nodeType="clickEffect">
                                  <p:stCondLst>
                                    <p:cond delay="0"/>
                                  </p:stCondLst>
                                  <p:childTnLst>
                                    <p:set>
                                      <p:cBhvr>
                                        <p:cTn id="190" dur="1" fill="hold">
                                          <p:stCondLst>
                                            <p:cond delay="0"/>
                                          </p:stCondLst>
                                        </p:cTn>
                                        <p:tgtEl>
                                          <p:spTgt spid="77"/>
                                        </p:tgtEl>
                                        <p:attrNameLst>
                                          <p:attrName>style.visibility</p:attrName>
                                        </p:attrNameLst>
                                      </p:cBhvr>
                                      <p:to>
                                        <p:strVal val="visible"/>
                                      </p:to>
                                    </p:set>
                                    <p:animEffect transition="in" filter="wipe(up)">
                                      <p:cBhvr>
                                        <p:cTn id="191" dur="500"/>
                                        <p:tgtEl>
                                          <p:spTgt spid="77"/>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1" fill="hold" nodeType="clickEffect">
                                  <p:stCondLst>
                                    <p:cond delay="0"/>
                                  </p:stCondLst>
                                  <p:childTnLst>
                                    <p:set>
                                      <p:cBhvr>
                                        <p:cTn id="195" dur="1" fill="hold">
                                          <p:stCondLst>
                                            <p:cond delay="0"/>
                                          </p:stCondLst>
                                        </p:cTn>
                                        <p:tgtEl>
                                          <p:spTgt spid="7"/>
                                        </p:tgtEl>
                                        <p:attrNameLst>
                                          <p:attrName>style.visibility</p:attrName>
                                        </p:attrNameLst>
                                      </p:cBhvr>
                                      <p:to>
                                        <p:strVal val="visible"/>
                                      </p:to>
                                    </p:set>
                                    <p:animEffect transition="in" filter="wipe(up)">
                                      <p:cBhvr>
                                        <p:cTn id="196" dur="500"/>
                                        <p:tgtEl>
                                          <p:spTgt spid="7"/>
                                        </p:tgtEl>
                                      </p:cBhvr>
                                    </p:animEffect>
                                  </p:childTnLst>
                                </p:cTn>
                              </p:par>
                            </p:childTnLst>
                          </p:cTn>
                        </p:par>
                      </p:childTnLst>
                    </p:cTn>
                  </p:par>
                  <p:par>
                    <p:cTn id="197" fill="hold">
                      <p:stCondLst>
                        <p:cond delay="indefinite"/>
                      </p:stCondLst>
                      <p:childTnLst>
                        <p:par>
                          <p:cTn id="198" fill="hold">
                            <p:stCondLst>
                              <p:cond delay="0"/>
                            </p:stCondLst>
                            <p:childTnLst>
                              <p:par>
                                <p:cTn id="199" presetID="42" presetClass="path" presetSubtype="0" fill="hold" grpId="0" nodeType="clickEffect">
                                  <p:stCondLst>
                                    <p:cond delay="0"/>
                                  </p:stCondLst>
                                  <p:childTnLst>
                                    <p:animMotion origin="layout" path="M -1.04167E-6 -3.7037E-7 L 0.0918 0.21366 " pathEditMode="relative" rAng="0" ptsTypes="AA">
                                      <p:cBhvr>
                                        <p:cTn id="200" dur="1000" fill="hold"/>
                                        <p:tgtEl>
                                          <p:spTgt spid="137"/>
                                        </p:tgtEl>
                                        <p:attrNameLst>
                                          <p:attrName>ppt_x</p:attrName>
                                          <p:attrName>ppt_y</p:attrName>
                                        </p:attrNameLst>
                                      </p:cBhvr>
                                      <p:rCtr x="4583" y="10671"/>
                                    </p:animMotion>
                                  </p:childTnLst>
                                </p:cTn>
                              </p:par>
                            </p:childTnLst>
                          </p:cTn>
                        </p:par>
                      </p:childTnLst>
                    </p:cTn>
                  </p:par>
                  <p:par>
                    <p:cTn id="201" fill="hold">
                      <p:stCondLst>
                        <p:cond delay="indefinite"/>
                      </p:stCondLst>
                      <p:childTnLst>
                        <p:par>
                          <p:cTn id="202" fill="hold">
                            <p:stCondLst>
                              <p:cond delay="0"/>
                            </p:stCondLst>
                            <p:childTnLst>
                              <p:par>
                                <p:cTn id="203" presetID="22" presetClass="entr" presetSubtype="2" fill="hold" nodeType="clickEffect">
                                  <p:stCondLst>
                                    <p:cond delay="0"/>
                                  </p:stCondLst>
                                  <p:childTnLst>
                                    <p:set>
                                      <p:cBhvr>
                                        <p:cTn id="204" dur="1" fill="hold">
                                          <p:stCondLst>
                                            <p:cond delay="0"/>
                                          </p:stCondLst>
                                        </p:cTn>
                                        <p:tgtEl>
                                          <p:spTgt spid="50"/>
                                        </p:tgtEl>
                                        <p:attrNameLst>
                                          <p:attrName>style.visibility</p:attrName>
                                        </p:attrNameLst>
                                      </p:cBhvr>
                                      <p:to>
                                        <p:strVal val="visible"/>
                                      </p:to>
                                    </p:set>
                                    <p:animEffect transition="in" filter="wipe(right)">
                                      <p:cBhvr>
                                        <p:cTn id="205" dur="500"/>
                                        <p:tgtEl>
                                          <p:spTgt spid="50"/>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nodeType="clickEffect">
                                  <p:stCondLst>
                                    <p:cond delay="0"/>
                                  </p:stCondLst>
                                  <p:childTnLst>
                                    <p:set>
                                      <p:cBhvr>
                                        <p:cTn id="209" dur="1" fill="hold">
                                          <p:stCondLst>
                                            <p:cond delay="0"/>
                                          </p:stCondLst>
                                        </p:cTn>
                                        <p:tgtEl>
                                          <p:spTgt spid="74"/>
                                        </p:tgtEl>
                                        <p:attrNameLst>
                                          <p:attrName>style.visibility</p:attrName>
                                        </p:attrNameLst>
                                      </p:cBhvr>
                                      <p:to>
                                        <p:strVal val="visible"/>
                                      </p:to>
                                    </p:set>
                                    <p:animEffect transition="in" filter="wipe(left)">
                                      <p:cBhvr>
                                        <p:cTn id="210" dur="500"/>
                                        <p:tgtEl>
                                          <p:spTgt spid="74"/>
                                        </p:tgtEl>
                                      </p:cBhvr>
                                    </p:animEffect>
                                  </p:childTnLst>
                                </p:cTn>
                              </p:par>
                            </p:childTnLst>
                          </p:cTn>
                        </p:par>
                      </p:childTnLst>
                    </p:cTn>
                  </p:par>
                  <p:par>
                    <p:cTn id="211" fill="hold">
                      <p:stCondLst>
                        <p:cond delay="indefinite"/>
                      </p:stCondLst>
                      <p:childTnLst>
                        <p:par>
                          <p:cTn id="212" fill="hold">
                            <p:stCondLst>
                              <p:cond delay="0"/>
                            </p:stCondLst>
                            <p:childTnLst>
                              <p:par>
                                <p:cTn id="213" presetID="1" presetClass="exit" presetSubtype="0" fill="hold" nodeType="clickEffect">
                                  <p:stCondLst>
                                    <p:cond delay="0"/>
                                  </p:stCondLst>
                                  <p:childTnLst>
                                    <p:set>
                                      <p:cBhvr>
                                        <p:cTn id="214" dur="1" fill="hold">
                                          <p:stCondLst>
                                            <p:cond delay="0"/>
                                          </p:stCondLst>
                                        </p:cTn>
                                        <p:tgtEl>
                                          <p:spTgt spid="7"/>
                                        </p:tgtEl>
                                        <p:attrNameLst>
                                          <p:attrName>style.visibility</p:attrName>
                                        </p:attrNameLst>
                                      </p:cBhvr>
                                      <p:to>
                                        <p:strVal val="hidden"/>
                                      </p:to>
                                    </p:set>
                                  </p:childTnLst>
                                </p:cTn>
                              </p:par>
                              <p:par>
                                <p:cTn id="215" presetID="22" presetClass="entr" presetSubtype="1" fill="hold" nodeType="withEffect">
                                  <p:stCondLst>
                                    <p:cond delay="0"/>
                                  </p:stCondLst>
                                  <p:childTnLst>
                                    <p:set>
                                      <p:cBhvr>
                                        <p:cTn id="216" dur="1" fill="hold">
                                          <p:stCondLst>
                                            <p:cond delay="0"/>
                                          </p:stCondLst>
                                        </p:cTn>
                                        <p:tgtEl>
                                          <p:spTgt spid="8"/>
                                        </p:tgtEl>
                                        <p:attrNameLst>
                                          <p:attrName>style.visibility</p:attrName>
                                        </p:attrNameLst>
                                      </p:cBhvr>
                                      <p:to>
                                        <p:strVal val="visible"/>
                                      </p:to>
                                    </p:set>
                                    <p:animEffect transition="in" filter="wipe(up)">
                                      <p:cBhvr>
                                        <p:cTn id="217" dur="500"/>
                                        <p:tgtEl>
                                          <p:spTgt spid="8"/>
                                        </p:tgtEl>
                                      </p:cBhvr>
                                    </p:animEffect>
                                  </p:childTnLst>
                                </p:cTn>
                              </p:par>
                            </p:childTnLst>
                          </p:cTn>
                        </p:par>
                      </p:childTnLst>
                    </p:cTn>
                  </p:par>
                  <p:par>
                    <p:cTn id="218" fill="hold">
                      <p:stCondLst>
                        <p:cond delay="indefinite"/>
                      </p:stCondLst>
                      <p:childTnLst>
                        <p:par>
                          <p:cTn id="219" fill="hold">
                            <p:stCondLst>
                              <p:cond delay="0"/>
                            </p:stCondLst>
                            <p:childTnLst>
                              <p:par>
                                <p:cTn id="220" presetID="42" presetClass="path" presetSubtype="0" fill="hold" grpId="0" nodeType="clickEffect">
                                  <p:stCondLst>
                                    <p:cond delay="0"/>
                                  </p:stCondLst>
                                  <p:childTnLst>
                                    <p:animMotion origin="layout" path="M -1.25E-6 -3.7037E-7 L 0.00404 0.43773 " pathEditMode="relative" rAng="0" ptsTypes="AA">
                                      <p:cBhvr>
                                        <p:cTn id="221" dur="1000" fill="hold"/>
                                        <p:tgtEl>
                                          <p:spTgt spid="134"/>
                                        </p:tgtEl>
                                        <p:attrNameLst>
                                          <p:attrName>ppt_x</p:attrName>
                                          <p:attrName>ppt_y</p:attrName>
                                        </p:attrNameLst>
                                      </p:cBhvr>
                                      <p:rCtr x="195" y="21875"/>
                                    </p:animMotion>
                                  </p:childTnLst>
                                </p:cTn>
                              </p:par>
                            </p:childTnLst>
                          </p:cTn>
                        </p:par>
                      </p:childTnLst>
                    </p:cTn>
                  </p:par>
                  <p:par>
                    <p:cTn id="222" fill="hold">
                      <p:stCondLst>
                        <p:cond delay="indefinite"/>
                      </p:stCondLst>
                      <p:childTnLst>
                        <p:par>
                          <p:cTn id="223" fill="hold">
                            <p:stCondLst>
                              <p:cond delay="0"/>
                            </p:stCondLst>
                            <p:childTnLst>
                              <p:par>
                                <p:cTn id="224" presetID="22" presetClass="entr" presetSubtype="1" fill="hold" nodeType="clickEffect">
                                  <p:stCondLst>
                                    <p:cond delay="0"/>
                                  </p:stCondLst>
                                  <p:childTnLst>
                                    <p:set>
                                      <p:cBhvr>
                                        <p:cTn id="225" dur="1" fill="hold">
                                          <p:stCondLst>
                                            <p:cond delay="0"/>
                                          </p:stCondLst>
                                        </p:cTn>
                                        <p:tgtEl>
                                          <p:spTgt spid="4"/>
                                        </p:tgtEl>
                                        <p:attrNameLst>
                                          <p:attrName>style.visibility</p:attrName>
                                        </p:attrNameLst>
                                      </p:cBhvr>
                                      <p:to>
                                        <p:strVal val="visible"/>
                                      </p:to>
                                    </p:set>
                                    <p:animEffect transition="in" filter="wipe(up)">
                                      <p:cBhvr>
                                        <p:cTn id="226" dur="500"/>
                                        <p:tgtEl>
                                          <p:spTgt spid="4"/>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1" fill="hold" nodeType="clickEffect">
                                  <p:stCondLst>
                                    <p:cond delay="0"/>
                                  </p:stCondLst>
                                  <p:childTnLst>
                                    <p:set>
                                      <p:cBhvr>
                                        <p:cTn id="230" dur="1" fill="hold">
                                          <p:stCondLst>
                                            <p:cond delay="0"/>
                                          </p:stCondLst>
                                        </p:cTn>
                                        <p:tgtEl>
                                          <p:spTgt spid="78"/>
                                        </p:tgtEl>
                                        <p:attrNameLst>
                                          <p:attrName>style.visibility</p:attrName>
                                        </p:attrNameLst>
                                      </p:cBhvr>
                                      <p:to>
                                        <p:strVal val="visible"/>
                                      </p:to>
                                    </p:set>
                                    <p:animEffect transition="in" filter="wipe(up)">
                                      <p:cBhvr>
                                        <p:cTn id="231" dur="500"/>
                                        <p:tgtEl>
                                          <p:spTgt spid="78"/>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4" fill="hold" nodeType="clickEffect">
                                  <p:stCondLst>
                                    <p:cond delay="0"/>
                                  </p:stCondLst>
                                  <p:childTnLst>
                                    <p:set>
                                      <p:cBhvr>
                                        <p:cTn id="235" dur="1" fill="hold">
                                          <p:stCondLst>
                                            <p:cond delay="0"/>
                                          </p:stCondLst>
                                        </p:cTn>
                                        <p:tgtEl>
                                          <p:spTgt spid="80"/>
                                        </p:tgtEl>
                                        <p:attrNameLst>
                                          <p:attrName>style.visibility</p:attrName>
                                        </p:attrNameLst>
                                      </p:cBhvr>
                                      <p:to>
                                        <p:strVal val="visible"/>
                                      </p:to>
                                    </p:set>
                                    <p:animEffect transition="in" filter="wipe(down)">
                                      <p:cBhvr>
                                        <p:cTn id="236" dur="500"/>
                                        <p:tgtEl>
                                          <p:spTgt spid="80"/>
                                        </p:tgtEl>
                                      </p:cBhvr>
                                    </p:animEffec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nodeType="clickEffect">
                                  <p:stCondLst>
                                    <p:cond delay="0"/>
                                  </p:stCondLst>
                                  <p:childTnLst>
                                    <p:set>
                                      <p:cBhvr>
                                        <p:cTn id="240" dur="1" fill="hold">
                                          <p:stCondLst>
                                            <p:cond delay="0"/>
                                          </p:stCondLst>
                                        </p:cTn>
                                        <p:tgtEl>
                                          <p:spTgt spid="8"/>
                                        </p:tgtEl>
                                        <p:attrNameLst>
                                          <p:attrName>style.visibility</p:attrName>
                                        </p:attrNameLst>
                                      </p:cBhvr>
                                      <p:to>
                                        <p:strVal val="hidden"/>
                                      </p:to>
                                    </p:set>
                                  </p:childTnLst>
                                </p:cTn>
                              </p:par>
                              <p:par>
                                <p:cTn id="241" presetID="22" presetClass="entr" presetSubtype="1" fill="hold" nodeType="withEffect">
                                  <p:stCondLst>
                                    <p:cond delay="0"/>
                                  </p:stCondLst>
                                  <p:childTnLst>
                                    <p:set>
                                      <p:cBhvr>
                                        <p:cTn id="242" dur="1" fill="hold">
                                          <p:stCondLst>
                                            <p:cond delay="0"/>
                                          </p:stCondLst>
                                        </p:cTn>
                                        <p:tgtEl>
                                          <p:spTgt spid="9"/>
                                        </p:tgtEl>
                                        <p:attrNameLst>
                                          <p:attrName>style.visibility</p:attrName>
                                        </p:attrNameLst>
                                      </p:cBhvr>
                                      <p:to>
                                        <p:strVal val="visible"/>
                                      </p:to>
                                    </p:set>
                                    <p:animEffect transition="in" filter="wipe(up)">
                                      <p:cBhvr>
                                        <p:cTn id="243" dur="500"/>
                                        <p:tgtEl>
                                          <p:spTgt spid="9"/>
                                        </p:tgtEl>
                                      </p:cBhvr>
                                    </p:animEffect>
                                  </p:childTnLst>
                                </p:cTn>
                              </p:par>
                            </p:childTnLst>
                          </p:cTn>
                        </p:par>
                      </p:childTnLst>
                    </p:cTn>
                  </p:par>
                  <p:par>
                    <p:cTn id="244" fill="hold">
                      <p:stCondLst>
                        <p:cond delay="indefinite"/>
                      </p:stCondLst>
                      <p:childTnLst>
                        <p:par>
                          <p:cTn id="245" fill="hold">
                            <p:stCondLst>
                              <p:cond delay="0"/>
                            </p:stCondLst>
                            <p:childTnLst>
                              <p:par>
                                <p:cTn id="246" presetID="42" presetClass="path" presetSubtype="0" fill="hold" grpId="0" nodeType="clickEffect">
                                  <p:stCondLst>
                                    <p:cond delay="0"/>
                                  </p:stCondLst>
                                  <p:childTnLst>
                                    <p:animMotion origin="layout" path="M -1.875E-6 3.7037E-6 L -0.24818 0.21365 " pathEditMode="relative" rAng="0" ptsTypes="AA">
                                      <p:cBhvr>
                                        <p:cTn id="247" dur="1000" fill="hold"/>
                                        <p:tgtEl>
                                          <p:spTgt spid="136"/>
                                        </p:tgtEl>
                                        <p:attrNameLst>
                                          <p:attrName>ppt_x</p:attrName>
                                          <p:attrName>ppt_y</p:attrName>
                                        </p:attrNameLst>
                                      </p:cBhvr>
                                      <p:rCtr x="-12409" y="10671"/>
                                    </p:animMotion>
                                  </p:childTnLst>
                                </p:cTn>
                              </p:par>
                            </p:childTnLst>
                          </p:cTn>
                        </p:par>
                      </p:childTnLst>
                    </p:cTn>
                  </p:par>
                  <p:par>
                    <p:cTn id="248" fill="hold">
                      <p:stCondLst>
                        <p:cond delay="indefinite"/>
                      </p:stCondLst>
                      <p:childTnLst>
                        <p:par>
                          <p:cTn id="249" fill="hold">
                            <p:stCondLst>
                              <p:cond delay="0"/>
                            </p:stCondLst>
                            <p:childTnLst>
                              <p:par>
                                <p:cTn id="250" presetID="22" presetClass="entr" presetSubtype="4" fill="hold" nodeType="clickEffect">
                                  <p:stCondLst>
                                    <p:cond delay="0"/>
                                  </p:stCondLst>
                                  <p:childTnLst>
                                    <p:set>
                                      <p:cBhvr>
                                        <p:cTn id="251" dur="1" fill="hold">
                                          <p:stCondLst>
                                            <p:cond delay="0"/>
                                          </p:stCondLst>
                                        </p:cTn>
                                        <p:tgtEl>
                                          <p:spTgt spid="79"/>
                                        </p:tgtEl>
                                        <p:attrNameLst>
                                          <p:attrName>style.visibility</p:attrName>
                                        </p:attrNameLst>
                                      </p:cBhvr>
                                      <p:to>
                                        <p:strVal val="visible"/>
                                      </p:to>
                                    </p:set>
                                    <p:animEffect transition="in" filter="wipe(down)">
                                      <p:cBhvr>
                                        <p:cTn id="252" dur="500"/>
                                        <p:tgtEl>
                                          <p:spTgt spid="79"/>
                                        </p:tgtEl>
                                      </p:cBhvr>
                                    </p:animEffect>
                                  </p:childTnLst>
                                </p:cTn>
                              </p:par>
                            </p:childTnLst>
                          </p:cTn>
                        </p:par>
                      </p:childTnLst>
                    </p:cTn>
                  </p:par>
                  <p:par>
                    <p:cTn id="253" fill="hold">
                      <p:stCondLst>
                        <p:cond delay="indefinite"/>
                      </p:stCondLst>
                      <p:childTnLst>
                        <p:par>
                          <p:cTn id="254" fill="hold">
                            <p:stCondLst>
                              <p:cond delay="0"/>
                            </p:stCondLst>
                            <p:childTnLst>
                              <p:par>
                                <p:cTn id="255" presetID="22" presetClass="entr" presetSubtype="1" fill="hold" nodeType="clickEffect">
                                  <p:stCondLst>
                                    <p:cond delay="0"/>
                                  </p:stCondLst>
                                  <p:childTnLst>
                                    <p:set>
                                      <p:cBhvr>
                                        <p:cTn id="256" dur="1" fill="hold">
                                          <p:stCondLst>
                                            <p:cond delay="0"/>
                                          </p:stCondLst>
                                        </p:cTn>
                                        <p:tgtEl>
                                          <p:spTgt spid="81"/>
                                        </p:tgtEl>
                                        <p:attrNameLst>
                                          <p:attrName>style.visibility</p:attrName>
                                        </p:attrNameLst>
                                      </p:cBhvr>
                                      <p:to>
                                        <p:strVal val="visible"/>
                                      </p:to>
                                    </p:set>
                                    <p:animEffect transition="in" filter="wipe(up)">
                                      <p:cBhvr>
                                        <p:cTn id="257" dur="500"/>
                                        <p:tgtEl>
                                          <p:spTgt spid="81"/>
                                        </p:tgtEl>
                                      </p:cBhvr>
                                    </p:animEffect>
                                  </p:childTnLst>
                                </p:cTn>
                              </p:par>
                            </p:childTnLst>
                          </p:cTn>
                        </p:par>
                      </p:childTnLst>
                    </p:cTn>
                  </p:par>
                  <p:par>
                    <p:cTn id="258" fill="hold">
                      <p:stCondLst>
                        <p:cond delay="indefinite"/>
                      </p:stCondLst>
                      <p:childTnLst>
                        <p:par>
                          <p:cTn id="259" fill="hold">
                            <p:stCondLst>
                              <p:cond delay="0"/>
                            </p:stCondLst>
                            <p:childTnLst>
                              <p:par>
                                <p:cTn id="260" presetID="1" presetClass="exit" presetSubtype="0" fill="hold" nodeType="clickEffect">
                                  <p:stCondLst>
                                    <p:cond delay="0"/>
                                  </p:stCondLst>
                                  <p:childTnLst>
                                    <p:set>
                                      <p:cBhvr>
                                        <p:cTn id="261" dur="1" fill="hold">
                                          <p:stCondLst>
                                            <p:cond delay="0"/>
                                          </p:stCondLst>
                                        </p:cTn>
                                        <p:tgtEl>
                                          <p:spTgt spid="9"/>
                                        </p:tgtEl>
                                        <p:attrNameLst>
                                          <p:attrName>style.visibility</p:attrName>
                                        </p:attrNameLst>
                                      </p:cBhvr>
                                      <p:to>
                                        <p:strVal val="hidden"/>
                                      </p:to>
                                    </p:set>
                                  </p:childTnLst>
                                </p:cTn>
                              </p:par>
                              <p:par>
                                <p:cTn id="262" presetID="22" presetClass="entr" presetSubtype="1" fill="hold" nodeType="withEffect">
                                  <p:stCondLst>
                                    <p:cond delay="0"/>
                                  </p:stCondLst>
                                  <p:childTnLst>
                                    <p:set>
                                      <p:cBhvr>
                                        <p:cTn id="263" dur="1" fill="hold">
                                          <p:stCondLst>
                                            <p:cond delay="0"/>
                                          </p:stCondLst>
                                        </p:cTn>
                                        <p:tgtEl>
                                          <p:spTgt spid="11"/>
                                        </p:tgtEl>
                                        <p:attrNameLst>
                                          <p:attrName>style.visibility</p:attrName>
                                        </p:attrNameLst>
                                      </p:cBhvr>
                                      <p:to>
                                        <p:strVal val="visible"/>
                                      </p:to>
                                    </p:set>
                                    <p:animEffect transition="in" filter="wipe(up)">
                                      <p:cBhvr>
                                        <p:cTn id="26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83" grpId="0"/>
      <p:bldP spid="86" grpId="0"/>
      <p:bldP spid="88"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8" grpId="0"/>
      <p:bldP spid="119" grpId="0"/>
      <p:bldP spid="120" grpId="0"/>
      <p:bldP spid="121" grpId="0"/>
      <p:bldP spid="122" grpId="0"/>
      <p:bldP spid="123" grpId="0"/>
      <p:bldP spid="124" grpId="0"/>
      <p:bldP spid="125" grpId="0"/>
      <p:bldP spid="126" grpId="0"/>
      <p:bldP spid="127" grpId="0"/>
      <p:bldP spid="128" grpId="0"/>
      <p:bldP spid="129" grpId="0"/>
      <p:bldP spid="134" grpId="0" animBg="1"/>
      <p:bldP spid="134" grpId="1" animBg="1"/>
      <p:bldP spid="135" grpId="0" animBg="1"/>
      <p:bldP spid="135" grpId="1" animBg="1"/>
      <p:bldP spid="136" grpId="0" animBg="1"/>
      <p:bldP spid="136" grpId="1" animBg="1"/>
      <p:bldP spid="137" grpId="0" animBg="1"/>
      <p:bldP spid="13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圆角矩形 106">
            <a:extLst>
              <a:ext uri="{FF2B5EF4-FFF2-40B4-BE49-F238E27FC236}">
                <a16:creationId xmlns:a16="http://schemas.microsoft.com/office/drawing/2014/main" id="{6707E5B0-838E-4A3A-BC15-06BD7605D847}"/>
              </a:ext>
            </a:extLst>
          </p:cNvPr>
          <p:cNvSpPr/>
          <p:nvPr/>
        </p:nvSpPr>
        <p:spPr>
          <a:xfrm>
            <a:off x="10187338" y="1116767"/>
            <a:ext cx="1439333" cy="480484"/>
          </a:xfrm>
          <a:prstGeom prst="roundRect">
            <a:avLst/>
          </a:prstGeom>
          <a:ln/>
        </p:spPr>
        <p:style>
          <a:lnRef idx="2">
            <a:schemeClr val="accent5"/>
          </a:lnRef>
          <a:fillRef idx="1">
            <a:schemeClr val="lt1"/>
          </a:fillRef>
          <a:effectRef idx="0">
            <a:schemeClr val="accent5"/>
          </a:effectRef>
          <a:fontRef idx="minor">
            <a:schemeClr val="dk1"/>
          </a:fontRef>
        </p:style>
        <p:txBody>
          <a:bodyPr anchor="ctr"/>
          <a:lstStyle/>
          <a:p>
            <a:pPr algn="ctr">
              <a:defRPr/>
            </a:pPr>
            <a:r>
              <a:rPr lang="zh-CN" altLang="en-US" sz="1600" dirty="0">
                <a:ln w="0"/>
                <a:solidFill>
                  <a:schemeClr val="tx1"/>
                </a:solidFill>
                <a:effectLst>
                  <a:outerShdw blurRad="38100" dist="19050" dir="2700000" algn="tl" rotWithShape="0">
                    <a:schemeClr val="dk1">
                      <a:alpha val="40000"/>
                    </a:schemeClr>
                  </a:outerShdw>
                </a:effectLst>
                <a:ea typeface="Alibaba PuHuiTi R"/>
              </a:rPr>
              <a:t>接口</a:t>
            </a:r>
          </a:p>
        </p:txBody>
      </p:sp>
      <p:sp>
        <p:nvSpPr>
          <p:cNvPr id="108" name="圆角矩形 107">
            <a:extLst>
              <a:ext uri="{FF2B5EF4-FFF2-40B4-BE49-F238E27FC236}">
                <a16:creationId xmlns:a16="http://schemas.microsoft.com/office/drawing/2014/main" id="{AD4E9BF7-2300-4A4B-A625-B9CFFFB83339}"/>
              </a:ext>
            </a:extLst>
          </p:cNvPr>
          <p:cNvSpPr/>
          <p:nvPr/>
        </p:nvSpPr>
        <p:spPr>
          <a:xfrm>
            <a:off x="10187338" y="1803718"/>
            <a:ext cx="1439333" cy="478367"/>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1600" dirty="0">
                <a:ln w="0"/>
                <a:solidFill>
                  <a:schemeClr val="tx1"/>
                </a:solidFill>
                <a:effectLst>
                  <a:outerShdw blurRad="38100" dist="19050" dir="2700000" algn="tl" rotWithShape="0">
                    <a:schemeClr val="dk1">
                      <a:alpha val="40000"/>
                    </a:schemeClr>
                  </a:outerShdw>
                </a:effectLst>
                <a:ea typeface="Alibaba PuHuiTi R"/>
              </a:rPr>
              <a:t>实现类</a:t>
            </a:r>
          </a:p>
        </p:txBody>
      </p:sp>
      <p:sp>
        <p:nvSpPr>
          <p:cNvPr id="2" name="圆角矩形 35">
            <a:extLst>
              <a:ext uri="{FF2B5EF4-FFF2-40B4-BE49-F238E27FC236}">
                <a16:creationId xmlns:a16="http://schemas.microsoft.com/office/drawing/2014/main" id="{9CAC34D4-9974-2A67-0A17-A8F3ACF8AD37}"/>
              </a:ext>
            </a:extLst>
          </p:cNvPr>
          <p:cNvSpPr/>
          <p:nvPr/>
        </p:nvSpPr>
        <p:spPr>
          <a:xfrm>
            <a:off x="2888141" y="2783324"/>
            <a:ext cx="1439333"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LinkedList&lt;E&gt;</a:t>
            </a:r>
            <a:endParaRPr lang="zh-CN" altLang="en-US"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圆角矩形 36">
            <a:extLst>
              <a:ext uri="{FF2B5EF4-FFF2-40B4-BE49-F238E27FC236}">
                <a16:creationId xmlns:a16="http://schemas.microsoft.com/office/drawing/2014/main" id="{3084CE92-7AA4-8516-FE13-0EFA32C39B31}"/>
              </a:ext>
            </a:extLst>
          </p:cNvPr>
          <p:cNvSpPr/>
          <p:nvPr/>
        </p:nvSpPr>
        <p:spPr>
          <a:xfrm>
            <a:off x="2261402" y="1886900"/>
            <a:ext cx="831414" cy="427105"/>
          </a:xfrm>
          <a:prstGeom prst="roundRect">
            <a:avLst/>
          </a:prstGeom>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altLang="zh-CN"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List&lt;E&gt;</a:t>
            </a:r>
            <a:endParaRPr lang="zh-CN" altLang="en-US"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圆角矩形 56">
            <a:extLst>
              <a:ext uri="{FF2B5EF4-FFF2-40B4-BE49-F238E27FC236}">
                <a16:creationId xmlns:a16="http://schemas.microsoft.com/office/drawing/2014/main" id="{C734C97A-5B5C-664E-8854-E8FD621CF617}"/>
              </a:ext>
            </a:extLst>
          </p:cNvPr>
          <p:cNvSpPr/>
          <p:nvPr/>
        </p:nvSpPr>
        <p:spPr>
          <a:xfrm>
            <a:off x="5874067" y="2582797"/>
            <a:ext cx="1439333"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HashSet&lt;E&gt;</a:t>
            </a:r>
            <a:endParaRPr lang="zh-CN" altLang="en-US"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 name="圆角矩形 94">
            <a:extLst>
              <a:ext uri="{FF2B5EF4-FFF2-40B4-BE49-F238E27FC236}">
                <a16:creationId xmlns:a16="http://schemas.microsoft.com/office/drawing/2014/main" id="{0C4C5601-9E58-673C-28D3-523F700E0316}"/>
              </a:ext>
            </a:extLst>
          </p:cNvPr>
          <p:cNvSpPr/>
          <p:nvPr/>
        </p:nvSpPr>
        <p:spPr>
          <a:xfrm>
            <a:off x="929117" y="2755574"/>
            <a:ext cx="1568083"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dirty="0" err="1">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ArrayList</a:t>
            </a:r>
            <a:r>
              <a:rPr lang="en-US" altLang="zh-CN"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&lt;E&gt;</a:t>
            </a:r>
            <a:endParaRPr lang="zh-CN" altLang="en-US"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7" name="圆角矩形 97">
            <a:extLst>
              <a:ext uri="{FF2B5EF4-FFF2-40B4-BE49-F238E27FC236}">
                <a16:creationId xmlns:a16="http://schemas.microsoft.com/office/drawing/2014/main" id="{51F9B3A5-5627-2DB9-43E2-41C8EC9AB47E}"/>
              </a:ext>
            </a:extLst>
          </p:cNvPr>
          <p:cNvSpPr/>
          <p:nvPr/>
        </p:nvSpPr>
        <p:spPr>
          <a:xfrm>
            <a:off x="8097793" y="2561173"/>
            <a:ext cx="1439333"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400" dirty="0" err="1">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TreeSet</a:t>
            </a:r>
            <a:r>
              <a:rPr lang="en-US" altLang="zh-CN"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&lt;E&gt;</a:t>
            </a:r>
            <a:endParaRPr lang="zh-CN" altLang="en-US"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圆角矩形 99">
            <a:extLst>
              <a:ext uri="{FF2B5EF4-FFF2-40B4-BE49-F238E27FC236}">
                <a16:creationId xmlns:a16="http://schemas.microsoft.com/office/drawing/2014/main" id="{CB83931C-55AB-F1CF-22E5-CE17807C704A}"/>
              </a:ext>
            </a:extLst>
          </p:cNvPr>
          <p:cNvSpPr/>
          <p:nvPr/>
        </p:nvSpPr>
        <p:spPr>
          <a:xfrm>
            <a:off x="7251283" y="1915993"/>
            <a:ext cx="908627" cy="480483"/>
          </a:xfrm>
          <a:prstGeom prst="roundRect">
            <a:avLst/>
          </a:prstGeom>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altLang="zh-CN"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Set&lt;E&gt;</a:t>
            </a:r>
            <a:endParaRPr lang="zh-CN" altLang="en-US"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圆角矩形 100">
            <a:extLst>
              <a:ext uri="{FF2B5EF4-FFF2-40B4-BE49-F238E27FC236}">
                <a16:creationId xmlns:a16="http://schemas.microsoft.com/office/drawing/2014/main" id="{DEF1EC71-8631-4A8D-3405-112D3DF87BA4}"/>
              </a:ext>
            </a:extLst>
          </p:cNvPr>
          <p:cNvSpPr/>
          <p:nvPr/>
        </p:nvSpPr>
        <p:spPr>
          <a:xfrm>
            <a:off x="3972847" y="1068607"/>
            <a:ext cx="1568787" cy="478367"/>
          </a:xfrm>
          <a:prstGeom prst="roundRect">
            <a:avLst/>
          </a:prstGeom>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altLang="zh-CN"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Collection&lt;E&gt;</a:t>
            </a:r>
            <a:endParaRPr lang="zh-CN" altLang="en-US"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0" name="曲线连接符 7177">
            <a:extLst>
              <a:ext uri="{FF2B5EF4-FFF2-40B4-BE49-F238E27FC236}">
                <a16:creationId xmlns:a16="http://schemas.microsoft.com/office/drawing/2014/main" id="{949E3DD6-22C1-12AC-AF3F-39A14722B3DC}"/>
              </a:ext>
            </a:extLst>
          </p:cNvPr>
          <p:cNvCxnSpPr>
            <a:cxnSpLocks/>
            <a:stCxn id="9" idx="2"/>
            <a:endCxn id="4" idx="0"/>
          </p:cNvCxnSpPr>
          <p:nvPr/>
        </p:nvCxnSpPr>
        <p:spPr>
          <a:xfrm rot="5400000">
            <a:off x="3547212" y="676871"/>
            <a:ext cx="339926" cy="2080132"/>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曲线连接符 7179">
            <a:extLst>
              <a:ext uri="{FF2B5EF4-FFF2-40B4-BE49-F238E27FC236}">
                <a16:creationId xmlns:a16="http://schemas.microsoft.com/office/drawing/2014/main" id="{DA316E2C-04F3-133C-3101-0AE73AF87DFE}"/>
              </a:ext>
            </a:extLst>
          </p:cNvPr>
          <p:cNvCxnSpPr>
            <a:cxnSpLocks/>
            <a:stCxn id="9" idx="2"/>
            <a:endCxn id="8" idx="0"/>
          </p:cNvCxnSpPr>
          <p:nvPr/>
        </p:nvCxnSpPr>
        <p:spPr>
          <a:xfrm rot="16200000" flipH="1">
            <a:off x="6046910" y="257305"/>
            <a:ext cx="369019" cy="2948356"/>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曲线连接符 7183">
            <a:extLst>
              <a:ext uri="{FF2B5EF4-FFF2-40B4-BE49-F238E27FC236}">
                <a16:creationId xmlns:a16="http://schemas.microsoft.com/office/drawing/2014/main" id="{727E14CF-5B2E-A452-E413-D644F8478BAA}"/>
              </a:ext>
            </a:extLst>
          </p:cNvPr>
          <p:cNvCxnSpPr>
            <a:cxnSpLocks/>
            <a:stCxn id="4" idx="2"/>
            <a:endCxn id="6" idx="0"/>
          </p:cNvCxnSpPr>
          <p:nvPr/>
        </p:nvCxnSpPr>
        <p:spPr>
          <a:xfrm rot="5400000">
            <a:off x="1974350" y="2052814"/>
            <a:ext cx="441569" cy="963950"/>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曲线连接符 7185">
            <a:extLst>
              <a:ext uri="{FF2B5EF4-FFF2-40B4-BE49-F238E27FC236}">
                <a16:creationId xmlns:a16="http://schemas.microsoft.com/office/drawing/2014/main" id="{9979EEE5-27C5-49F8-610C-1E92BBB90150}"/>
              </a:ext>
            </a:extLst>
          </p:cNvPr>
          <p:cNvCxnSpPr>
            <a:cxnSpLocks/>
            <a:stCxn id="4" idx="2"/>
            <a:endCxn id="2" idx="0"/>
          </p:cNvCxnSpPr>
          <p:nvPr/>
        </p:nvCxnSpPr>
        <p:spPr>
          <a:xfrm rot="16200000" flipH="1">
            <a:off x="2907799" y="2083314"/>
            <a:ext cx="469319" cy="930699"/>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7189">
            <a:extLst>
              <a:ext uri="{FF2B5EF4-FFF2-40B4-BE49-F238E27FC236}">
                <a16:creationId xmlns:a16="http://schemas.microsoft.com/office/drawing/2014/main" id="{20566B39-EB3F-0125-B059-E11BA19C5C81}"/>
              </a:ext>
            </a:extLst>
          </p:cNvPr>
          <p:cNvCxnSpPr>
            <a:cxnSpLocks/>
            <a:stCxn id="8" idx="2"/>
            <a:endCxn id="5" idx="0"/>
          </p:cNvCxnSpPr>
          <p:nvPr/>
        </p:nvCxnSpPr>
        <p:spPr>
          <a:xfrm rot="5400000">
            <a:off x="7056506" y="1933705"/>
            <a:ext cx="186321" cy="1111863"/>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7192">
            <a:extLst>
              <a:ext uri="{FF2B5EF4-FFF2-40B4-BE49-F238E27FC236}">
                <a16:creationId xmlns:a16="http://schemas.microsoft.com/office/drawing/2014/main" id="{B071CB0F-C0A6-131A-574C-8DC1510E3E22}"/>
              </a:ext>
            </a:extLst>
          </p:cNvPr>
          <p:cNvCxnSpPr>
            <a:cxnSpLocks/>
            <a:stCxn id="8" idx="2"/>
            <a:endCxn id="7" idx="0"/>
          </p:cNvCxnSpPr>
          <p:nvPr/>
        </p:nvCxnSpPr>
        <p:spPr>
          <a:xfrm rot="16200000" flipH="1">
            <a:off x="8179180" y="1922892"/>
            <a:ext cx="164697" cy="1111863"/>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56">
            <a:extLst>
              <a:ext uri="{FF2B5EF4-FFF2-40B4-BE49-F238E27FC236}">
                <a16:creationId xmlns:a16="http://schemas.microsoft.com/office/drawing/2014/main" id="{7BCEAA5E-DACA-B7F4-B026-8C8E49C50871}"/>
              </a:ext>
            </a:extLst>
          </p:cNvPr>
          <p:cNvSpPr/>
          <p:nvPr/>
        </p:nvSpPr>
        <p:spPr>
          <a:xfrm>
            <a:off x="5599204" y="3314238"/>
            <a:ext cx="1989058"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400" dirty="0" err="1">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LinkedHashSet</a:t>
            </a:r>
            <a:r>
              <a:rPr lang="en-US" altLang="zh-CN"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&lt;E&gt;</a:t>
            </a:r>
            <a:endParaRPr lang="zh-CN" altLang="en-US" sz="1400" dirty="0">
              <a:ln w="0"/>
              <a:solidFill>
                <a:schemeClr val="tx1"/>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7" name="曲线连接符 7185">
            <a:extLst>
              <a:ext uri="{FF2B5EF4-FFF2-40B4-BE49-F238E27FC236}">
                <a16:creationId xmlns:a16="http://schemas.microsoft.com/office/drawing/2014/main" id="{B6806D11-4917-DE0F-400E-7C80CFE852AC}"/>
              </a:ext>
            </a:extLst>
          </p:cNvPr>
          <p:cNvCxnSpPr>
            <a:cxnSpLocks/>
            <a:stCxn id="5" idx="2"/>
            <a:endCxn id="16" idx="0"/>
          </p:cNvCxnSpPr>
          <p:nvPr/>
        </p:nvCxnSpPr>
        <p:spPr>
          <a:xfrm rot="5400000">
            <a:off x="6468255" y="3188759"/>
            <a:ext cx="250958" cy="1"/>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圆角 27">
            <a:extLst>
              <a:ext uri="{FF2B5EF4-FFF2-40B4-BE49-F238E27FC236}">
                <a16:creationId xmlns:a16="http://schemas.microsoft.com/office/drawing/2014/main" id="{ACBEC94B-6CAE-0750-4496-1BEF9C388042}"/>
              </a:ext>
            </a:extLst>
          </p:cNvPr>
          <p:cNvSpPr/>
          <p:nvPr/>
        </p:nvSpPr>
        <p:spPr>
          <a:xfrm>
            <a:off x="5477753" y="1623928"/>
            <a:ext cx="4221017" cy="2398220"/>
          </a:xfrm>
          <a:prstGeom prst="roundRect">
            <a:avLst/>
          </a:prstGeom>
          <a:noFill/>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C1D73008-9248-B4F1-4C88-82B9538A6607}"/>
              </a:ext>
            </a:extLst>
          </p:cNvPr>
          <p:cNvSpPr txBox="1"/>
          <p:nvPr/>
        </p:nvSpPr>
        <p:spPr>
          <a:xfrm>
            <a:off x="2497200" y="4169491"/>
            <a:ext cx="9563495" cy="519438"/>
          </a:xfrm>
          <a:prstGeom prst="rect">
            <a:avLst/>
          </a:prstGeom>
          <a:noFill/>
        </p:spPr>
        <p:txBody>
          <a:bodyPr wrap="square">
            <a:spAutoFit/>
          </a:bodyPr>
          <a:lstStyle/>
          <a:p>
            <a:pPr>
              <a:lnSpc>
                <a:spcPct val="200000"/>
              </a:lnSpc>
              <a:defRPr/>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无序</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：添加数据的顺序和获取出的数据顺序不一致；  </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不重复</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无索引</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p:txBody>
      </p:sp>
      <p:sp>
        <p:nvSpPr>
          <p:cNvPr id="49" name="文本框 48">
            <a:extLst>
              <a:ext uri="{FF2B5EF4-FFF2-40B4-BE49-F238E27FC236}">
                <a16:creationId xmlns:a16="http://schemas.microsoft.com/office/drawing/2014/main" id="{14D54AE9-7A38-F28A-3F36-75C44778CB52}"/>
              </a:ext>
            </a:extLst>
          </p:cNvPr>
          <p:cNvSpPr txBox="1"/>
          <p:nvPr/>
        </p:nvSpPr>
        <p:spPr>
          <a:xfrm>
            <a:off x="668504" y="4125316"/>
            <a:ext cx="2080549" cy="572849"/>
          </a:xfrm>
          <a:prstGeom prst="rect">
            <a:avLst/>
          </a:prstGeom>
          <a:noFill/>
        </p:spPr>
        <p:txBody>
          <a:bodyPr wrap="square">
            <a:spAutoFit/>
          </a:bodyPr>
          <a:lstStyle/>
          <a:p>
            <a:pPr>
              <a:lnSpc>
                <a:spcPct val="200000"/>
              </a:lnSpc>
            </a:pPr>
            <a:r>
              <a:rPr lang="en-US" altLang="zh-CN"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Set</a:t>
            </a:r>
            <a:r>
              <a:rPr lang="zh-CN" altLang="en-US"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系列集合特点：</a:t>
            </a:r>
            <a:endParaRPr lang="zh-CN" altLang="en-US"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0" name="文本框 49">
            <a:extLst>
              <a:ext uri="{FF2B5EF4-FFF2-40B4-BE49-F238E27FC236}">
                <a16:creationId xmlns:a16="http://schemas.microsoft.com/office/drawing/2014/main" id="{015FD717-6FD9-A775-5230-2513C1151DE5}"/>
              </a:ext>
            </a:extLst>
          </p:cNvPr>
          <p:cNvSpPr txBox="1"/>
          <p:nvPr/>
        </p:nvSpPr>
        <p:spPr>
          <a:xfrm>
            <a:off x="666409" y="4688929"/>
            <a:ext cx="4550731" cy="1504323"/>
          </a:xfrm>
          <a:prstGeom prst="rect">
            <a:avLst/>
          </a:prstGeom>
          <a:noFill/>
        </p:spPr>
        <p:txBody>
          <a:bodyPr wrap="square">
            <a:spAutoFit/>
          </a:bodyPr>
          <a:lstStyle/>
          <a:p>
            <a:pPr marL="285750" indent="-285750" fontAlgn="auto">
              <a:lnSpc>
                <a:spcPct val="200000"/>
              </a:lnSpc>
              <a:spcBef>
                <a:spcPts val="0"/>
              </a:spcBef>
              <a:spcAft>
                <a:spcPts val="0"/>
              </a:spcAft>
              <a:buFont typeface="Wingdings" panose="05000000000000000000" pitchFamily="2" charset="2"/>
              <a:buChar char="l"/>
            </a:pP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HashSet : </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无序、不重复、无索引。</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57708" indent="-357708">
              <a:lnSpc>
                <a:spcPct val="200000"/>
              </a:lnSpc>
              <a:buFont typeface="Wingdings" pitchFamily="2" charset="2"/>
              <a:buChar char="l"/>
              <a:defRPr/>
            </a:pPr>
            <a:r>
              <a:rPr lang="en-US" altLang="zh-CN" sz="1600" dirty="0" err="1">
                <a:latin typeface="阿里巴巴普惠体" panose="00020600040101010101" pitchFamily="18" charset="-122"/>
                <a:ea typeface="阿里巴巴普惠体" panose="00020600040101010101" pitchFamily="18" charset="-122"/>
                <a:cs typeface="阿里巴巴普惠体" panose="00020600040101010101" pitchFamily="18" charset="-122"/>
              </a:rPr>
              <a:t>LinkedHashSet</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有序</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、不重复、无索引。</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57708" indent="-357708">
              <a:lnSpc>
                <a:spcPct val="200000"/>
              </a:lnSpc>
              <a:buFont typeface="Wingdings" pitchFamily="2" charset="2"/>
              <a:buChar char="l"/>
              <a:defRPr/>
            </a:pP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TreeSet</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排序</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、不重复、无索引。</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1" name="文本框 50">
            <a:extLst>
              <a:ext uri="{FF2B5EF4-FFF2-40B4-BE49-F238E27FC236}">
                <a16:creationId xmlns:a16="http://schemas.microsoft.com/office/drawing/2014/main" id="{00F42D05-C776-0156-634F-296820CF2031}"/>
              </a:ext>
            </a:extLst>
          </p:cNvPr>
          <p:cNvSpPr txBox="1"/>
          <p:nvPr/>
        </p:nvSpPr>
        <p:spPr>
          <a:xfrm>
            <a:off x="5634855" y="4831768"/>
            <a:ext cx="4550732" cy="1327864"/>
          </a:xfrm>
          <a:prstGeom prst="rect">
            <a:avLst/>
          </a:prstGeom>
          <a:noFill/>
        </p:spPr>
        <p:txBody>
          <a:bodyPr wrap="square">
            <a:spAutoFit/>
          </a:bodyPr>
          <a:lstStyle/>
          <a:p>
            <a:pPr>
              <a:lnSpc>
                <a:spcPct val="200000"/>
              </a:lnSpc>
              <a:defRPr/>
            </a:pPr>
            <a:r>
              <a:rPr lang="zh-CN" altLang="en-US"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注意：</a:t>
            </a:r>
            <a:endParaRPr lang="en-US" altLang="zh-CN"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00000"/>
              </a:lnSpc>
              <a:defRPr/>
            </a:pPr>
            <a:r>
              <a:rPr lang="en-US" altLang="zh-CN"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Set</a:t>
            </a:r>
            <a:r>
              <a:rPr lang="zh-CN" altLang="en-US"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要用到的常用方法，基本上就是</a:t>
            </a:r>
            <a:r>
              <a:rPr lang="en-US" altLang="zh-CN"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Collection</a:t>
            </a:r>
            <a:r>
              <a:rPr lang="zh-CN" altLang="en-US"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提供的！！</a:t>
            </a:r>
            <a:endParaRPr lang="en-US" altLang="zh-CN"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00000"/>
              </a:lnSpc>
              <a:defRPr/>
            </a:pPr>
            <a:r>
              <a:rPr lang="zh-CN" altLang="en-US"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自己几乎没有额外新增一些常用功能！</a:t>
            </a:r>
            <a:endParaRPr lang="en-US" altLang="zh-CN"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矩形: 圆角 19">
            <a:extLst>
              <a:ext uri="{FF2B5EF4-FFF2-40B4-BE49-F238E27FC236}">
                <a16:creationId xmlns:a16="http://schemas.microsoft.com/office/drawing/2014/main" id="{AB49E64C-15B3-8CF3-9675-CFB0B031F075}"/>
              </a:ext>
            </a:extLst>
          </p:cNvPr>
          <p:cNvSpPr/>
          <p:nvPr/>
        </p:nvSpPr>
        <p:spPr>
          <a:xfrm>
            <a:off x="5411632" y="4831768"/>
            <a:ext cx="4856360" cy="1471938"/>
          </a:xfrm>
          <a:prstGeom prst="roundRect">
            <a:avLst/>
          </a:prstGeom>
          <a:noFill/>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2D4E7B9F-C511-3A3A-6E3E-D243090474A5}"/>
              </a:ext>
            </a:extLst>
          </p:cNvPr>
          <p:cNvPicPr>
            <a:picLocks noChangeAspect="1"/>
          </p:cNvPicPr>
          <p:nvPr/>
        </p:nvPicPr>
        <p:blipFill>
          <a:blip r:embed="rId3"/>
          <a:stretch>
            <a:fillRect/>
          </a:stretch>
        </p:blipFill>
        <p:spPr>
          <a:xfrm>
            <a:off x="8563794" y="3498417"/>
            <a:ext cx="1697807" cy="474032"/>
          </a:xfrm>
          <a:prstGeom prst="rect">
            <a:avLst/>
          </a:prstGeom>
        </p:spPr>
      </p:pic>
      <p:sp>
        <p:nvSpPr>
          <p:cNvPr id="18" name="标题 17">
            <a:extLst>
              <a:ext uri="{FF2B5EF4-FFF2-40B4-BE49-F238E27FC236}">
                <a16:creationId xmlns:a16="http://schemas.microsoft.com/office/drawing/2014/main" id="{6F78CA32-51CC-C0C8-FDA8-8DDD8C28C588}"/>
              </a:ext>
            </a:extLst>
          </p:cNvPr>
          <p:cNvSpPr>
            <a:spLocks noGrp="1"/>
          </p:cNvSpPr>
          <p:nvPr>
            <p:ph type="title"/>
          </p:nvPr>
        </p:nvSpPr>
        <p:spPr/>
        <p:txBody>
          <a:bodyPr/>
          <a:lstStyle/>
          <a:p>
            <a:r>
              <a:rPr lang="en-US" altLang="zh-CN" dirty="0"/>
              <a:t>Collection</a:t>
            </a:r>
            <a:r>
              <a:rPr lang="zh-CN" altLang="en-US" dirty="0"/>
              <a:t>集合的体系</a:t>
            </a:r>
          </a:p>
        </p:txBody>
      </p:sp>
    </p:spTree>
    <p:extLst>
      <p:ext uri="{BB962C8B-B14F-4D97-AF65-F5344CB8AC3E}">
        <p14:creationId xmlns:p14="http://schemas.microsoft.com/office/powerpoint/2010/main" val="1367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1"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par>
                                <p:cTn id="20" presetID="22" presetClass="entr" presetSubtype="1"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500"/>
                                        <p:tgtEl>
                                          <p:spTgt spid="6"/>
                                        </p:tgtEl>
                                      </p:cBhvr>
                                    </p:animEffect>
                                  </p:childTnLst>
                                </p:cTn>
                              </p:par>
                              <p:par>
                                <p:cTn id="26" presetID="22" presetClass="entr" presetSubtype="1"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up)">
                                      <p:cBhvr>
                                        <p:cTn id="31" dur="500"/>
                                        <p:tgtEl>
                                          <p:spTgt spid="2"/>
                                        </p:tgtEl>
                                      </p:cBhvr>
                                    </p:animEffect>
                                  </p:childTnLst>
                                </p:cTn>
                              </p:par>
                              <p:par>
                                <p:cTn id="32" presetID="22" presetClass="entr" presetSubtype="1"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par>
                                <p:cTn id="35" presetID="22" presetClass="entr" presetSubtype="1"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up)">
                                      <p:cBhvr>
                                        <p:cTn id="37" dur="500"/>
                                        <p:tgtEl>
                                          <p:spTgt spid="15"/>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up)">
                                      <p:cBhvr>
                                        <p:cTn id="40" dur="500"/>
                                        <p:tgtEl>
                                          <p:spTgt spid="5"/>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up)">
                                      <p:cBhvr>
                                        <p:cTn id="43" dur="500"/>
                                        <p:tgtEl>
                                          <p:spTgt spid="7"/>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up)">
                                      <p:cBhvr>
                                        <p:cTn id="46" dur="500"/>
                                        <p:tgtEl>
                                          <p:spTgt spid="16"/>
                                        </p:tgtEl>
                                      </p:cBhvr>
                                    </p:animEffect>
                                  </p:childTnLst>
                                </p:cTn>
                              </p:par>
                              <p:par>
                                <p:cTn id="47" presetID="22" presetClass="entr" presetSubtype="1"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up)">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8">
                                            <p:txEl>
                                              <p:pRg st="0" end="0"/>
                                            </p:txEl>
                                          </p:spTgt>
                                        </p:tgtEl>
                                        <p:attrNameLst>
                                          <p:attrName>style.visibility</p:attrName>
                                        </p:attrNameLst>
                                      </p:cBhvr>
                                      <p:to>
                                        <p:strVal val="visible"/>
                                      </p:to>
                                    </p:set>
                                    <p:animEffect transition="in" filter="fade">
                                      <p:cBhvr>
                                        <p:cTn id="64" dur="500"/>
                                        <p:tgtEl>
                                          <p:spTgt spid="48">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4" fill="hold" grpId="0" nodeType="clickEffect">
                                  <p:stCondLst>
                                    <p:cond delay="0"/>
                                  </p:stCondLst>
                                  <p:childTnLst>
                                    <p:set>
                                      <p:cBhvr>
                                        <p:cTn id="73" dur="1" fill="hold">
                                          <p:stCondLst>
                                            <p:cond delay="0"/>
                                          </p:stCondLst>
                                        </p:cTn>
                                        <p:tgtEl>
                                          <p:spTgt spid="20"/>
                                        </p:tgtEl>
                                        <p:attrNameLst>
                                          <p:attrName>style.visibility</p:attrName>
                                        </p:attrNameLst>
                                      </p:cBhvr>
                                      <p:to>
                                        <p:strVal val="visible"/>
                                      </p:to>
                                    </p:set>
                                    <p:anim calcmode="lin" valueType="num">
                                      <p:cBhvr additive="base">
                                        <p:cTn id="74" dur="500"/>
                                        <p:tgtEl>
                                          <p:spTgt spid="20"/>
                                        </p:tgtEl>
                                        <p:attrNameLst>
                                          <p:attrName>ppt_y</p:attrName>
                                        </p:attrNameLst>
                                      </p:cBhvr>
                                      <p:tavLst>
                                        <p:tav tm="0">
                                          <p:val>
                                            <p:strVal val="#ppt_y+#ppt_h*1.125000"/>
                                          </p:val>
                                        </p:tav>
                                        <p:tav tm="100000">
                                          <p:val>
                                            <p:strVal val="#ppt_y"/>
                                          </p:val>
                                        </p:tav>
                                      </p:tavLst>
                                    </p:anim>
                                    <p:animEffect transition="in" filter="wipe(up)">
                                      <p:cBhvr>
                                        <p:cTn id="75" dur="500"/>
                                        <p:tgtEl>
                                          <p:spTgt spid="20"/>
                                        </p:tgtEl>
                                      </p:cBhvr>
                                    </p:animEffect>
                                  </p:childTnLst>
                                </p:cTn>
                              </p:par>
                              <p:par>
                                <p:cTn id="76" presetID="12" presetClass="entr" presetSubtype="4"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additive="base">
                                        <p:cTn id="78" dur="500"/>
                                        <p:tgtEl>
                                          <p:spTgt spid="51"/>
                                        </p:tgtEl>
                                        <p:attrNameLst>
                                          <p:attrName>ppt_y</p:attrName>
                                        </p:attrNameLst>
                                      </p:cBhvr>
                                      <p:tavLst>
                                        <p:tav tm="0">
                                          <p:val>
                                            <p:strVal val="#ppt_y+#ppt_h*1.125000"/>
                                          </p:val>
                                        </p:tav>
                                        <p:tav tm="100000">
                                          <p:val>
                                            <p:strVal val="#ppt_y"/>
                                          </p:val>
                                        </p:tav>
                                      </p:tavLst>
                                    </p:anim>
                                    <p:animEffect transition="in" filter="wipe(up)">
                                      <p:cBhvr>
                                        <p:cTn id="79" dur="500"/>
                                        <p:tgtEl>
                                          <p:spTgt spid="51"/>
                                        </p:tgtEl>
                                      </p:cBhvr>
                                    </p:animEffect>
                                  </p:childTnLst>
                                </p:cTn>
                              </p:par>
                            </p:childTnLst>
                          </p:cTn>
                        </p:par>
                      </p:childTnLst>
                    </p:cTn>
                  </p:par>
                  <p:par>
                    <p:cTn id="80" fill="hold">
                      <p:stCondLst>
                        <p:cond delay="indefinite"/>
                      </p:stCondLst>
                      <p:childTnLst>
                        <p:par>
                          <p:cTn id="81" fill="hold">
                            <p:stCondLst>
                              <p:cond delay="0"/>
                            </p:stCondLst>
                            <p:childTnLst>
                              <p:par>
                                <p:cTn id="82" presetID="37" presetClass="entr" presetSubtype="0" fill="hold" nodeType="click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0"/>
                                        <p:tgtEl>
                                          <p:spTgt spid="22"/>
                                        </p:tgtEl>
                                      </p:cBhvr>
                                    </p:animEffect>
                                    <p:anim calcmode="lin" valueType="num">
                                      <p:cBhvr>
                                        <p:cTn id="85" dur="1000" fill="hold"/>
                                        <p:tgtEl>
                                          <p:spTgt spid="22"/>
                                        </p:tgtEl>
                                        <p:attrNameLst>
                                          <p:attrName>ppt_x</p:attrName>
                                        </p:attrNameLst>
                                      </p:cBhvr>
                                      <p:tavLst>
                                        <p:tav tm="0">
                                          <p:val>
                                            <p:strVal val="#ppt_x"/>
                                          </p:val>
                                        </p:tav>
                                        <p:tav tm="100000">
                                          <p:val>
                                            <p:strVal val="#ppt_x"/>
                                          </p:val>
                                        </p:tav>
                                      </p:tavLst>
                                    </p:anim>
                                    <p:anim calcmode="lin" valueType="num">
                                      <p:cBhvr>
                                        <p:cTn id="86" dur="900" decel="100000" fill="hold"/>
                                        <p:tgtEl>
                                          <p:spTgt spid="22"/>
                                        </p:tgtEl>
                                        <p:attrNameLst>
                                          <p:attrName>ppt_y</p:attrName>
                                        </p:attrNameLst>
                                      </p:cBhvr>
                                      <p:tavLst>
                                        <p:tav tm="0">
                                          <p:val>
                                            <p:strVal val="#ppt_y+1"/>
                                          </p:val>
                                        </p:tav>
                                        <p:tav tm="100000">
                                          <p:val>
                                            <p:strVal val="#ppt_y-.03"/>
                                          </p:val>
                                        </p:tav>
                                      </p:tavLst>
                                    </p:anim>
                                    <p:anim calcmode="lin" valueType="num">
                                      <p:cBhvr>
                                        <p:cTn id="87"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6" grpId="0" animBg="1"/>
      <p:bldP spid="28" grpId="0" animBg="1"/>
      <p:bldP spid="49" grpId="0"/>
      <p:bldP spid="50" grpId="0"/>
      <p:bldP spid="51" grpId="0"/>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pPr>
              <a:lnSpc>
                <a:spcPct val="250000"/>
              </a:lnSpc>
            </a:pPr>
            <a:r>
              <a:rPr lang="en-US" altLang="zh-CN" dirty="0" err="1">
                <a:latin typeface="Alibaba PuHuiTi R"/>
              </a:rPr>
              <a:t>LinkedHashSet</a:t>
            </a:r>
            <a:r>
              <a:rPr lang="zh-CN" altLang="en-US" dirty="0">
                <a:latin typeface="Alibaba PuHuiTi R"/>
              </a:rPr>
              <a:t>集合的特点和原理是怎么样的？</a:t>
            </a:r>
            <a:endParaRPr lang="en-US" altLang="zh-CN" dirty="0">
              <a:latin typeface="Alibaba PuHuiTi R"/>
            </a:endParaRPr>
          </a:p>
          <a:p>
            <a:pPr marL="895335" lvl="1" indent="-285750">
              <a:lnSpc>
                <a:spcPct val="250000"/>
              </a:lnSpc>
              <a:buFont typeface="Wingdings" panose="05000000000000000000" pitchFamily="2" charset="2"/>
              <a:buChar char="l"/>
            </a:pP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有序、不重复、无索引</a:t>
            </a:r>
            <a:endPar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l"/>
            </a:pP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底层基于哈希表，使用双链表记录添加顺序。</a:t>
            </a:r>
            <a:endPar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15996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925670" y="1438963"/>
            <a:ext cx="3764243" cy="5074243"/>
          </a:xfrm>
        </p:spPr>
        <p:txBody>
          <a:bodyPr/>
          <a:lstStyle/>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Set</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Stream</a:t>
            </a: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0B63E558-4FC8-AAA2-F781-F6EB60890E03}"/>
              </a:ext>
            </a:extLst>
          </p:cNvPr>
          <p:cNvSpPr/>
          <p:nvPr/>
        </p:nvSpPr>
        <p:spPr>
          <a:xfrm>
            <a:off x="7326347" y="1081851"/>
            <a:ext cx="1196905" cy="2158283"/>
          </a:xfrm>
          <a:prstGeom prst="leftBrace">
            <a:avLst>
              <a:gd name="adj1" fmla="val 28201"/>
              <a:gd name="adj2" fmla="val 49977"/>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6A6FD29-A2B4-23DB-8CA2-738681FB4E1D}"/>
              </a:ext>
            </a:extLst>
          </p:cNvPr>
          <p:cNvSpPr txBox="1"/>
          <p:nvPr/>
        </p:nvSpPr>
        <p:spPr>
          <a:xfrm>
            <a:off x="7455552" y="961295"/>
            <a:ext cx="3635037" cy="2158283"/>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kumimoji="1" lang="en-US" altLang="zh-CN"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Set</a:t>
            </a:r>
            <a:r>
              <a:rPr kumimoji="1" lang="zh-CN" altLang="en-US"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集合的特点</a:t>
            </a:r>
            <a:endParaRPr kumimoji="1" lang="en-US" altLang="zh-CN"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HashSet</a:t>
            </a:r>
            <a:r>
              <a:rPr kumimoji="1" lang="zh-CN" altLang="en-US"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集合的底层原理</a:t>
            </a:r>
            <a:endParaRPr kumimoji="1" lang="en-US" altLang="zh-CN"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LinkedHashSet</a:t>
            </a:r>
            <a:r>
              <a:rPr kumimoji="1" lang="zh-CN" altLang="en-US" sz="14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集合的底层原理</a:t>
            </a:r>
            <a:endParaRPr kumimoji="1" lang="en-US" altLang="zh-CN" sz="14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b="0" dirty="0" err="1">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TreeSet</a:t>
            </a:r>
            <a:r>
              <a:rPr kumimoji="1" lang="zh-CN" altLang="en-US" sz="1400" b="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a:t>
            </a:r>
            <a:endParaRPr kumimoji="1" lang="en-US" altLang="zh-CN" sz="1400" b="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20340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9A2BAF-7C81-4EE0-B2E6-2008DC61FED1}"/>
              </a:ext>
            </a:extLst>
          </p:cNvPr>
          <p:cNvSpPr txBox="1"/>
          <p:nvPr/>
        </p:nvSpPr>
        <p:spPr>
          <a:xfrm>
            <a:off x="643692" y="1022057"/>
            <a:ext cx="9984316" cy="1504323"/>
          </a:xfrm>
          <a:prstGeom prst="rect">
            <a:avLst/>
          </a:prstGeom>
          <a:noFill/>
        </p:spPr>
        <p:txBody>
          <a:bodyPr>
            <a:spAutoFit/>
          </a:bodyPr>
          <a:lstStyle/>
          <a:p>
            <a:pPr marL="357708" indent="-357708">
              <a:lnSpc>
                <a:spcPct val="200000"/>
              </a:lnSpc>
              <a:buFont typeface="Wingdings" pitchFamily="2" charset="2"/>
              <a:buChar char="l"/>
              <a:defRPr/>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特点：不重复、无索引、</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可排序（默认升序排序 ，按照元素的大小，由小到大排序）</a:t>
            </a:r>
            <a:endPar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57708" indent="-357708">
              <a:lnSpc>
                <a:spcPct val="200000"/>
              </a:lnSpc>
              <a:buFont typeface="Wingdings" pitchFamily="2" charset="2"/>
              <a:buChar char="l"/>
              <a:defRPr/>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底层是基于红黑树实现的排序。</a:t>
            </a:r>
            <a:endPar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00000"/>
              </a:lnSpc>
              <a:defRPr/>
            </a:pP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TextBox 2">
            <a:extLst>
              <a:ext uri="{FF2B5EF4-FFF2-40B4-BE49-F238E27FC236}">
                <a16:creationId xmlns:a16="http://schemas.microsoft.com/office/drawing/2014/main" id="{4E4AC57C-1176-908F-66B5-2E60DE4644DA}"/>
              </a:ext>
            </a:extLst>
          </p:cNvPr>
          <p:cNvSpPr txBox="1"/>
          <p:nvPr/>
        </p:nvSpPr>
        <p:spPr>
          <a:xfrm>
            <a:off x="664075" y="2239955"/>
            <a:ext cx="4686300" cy="572849"/>
          </a:xfrm>
          <a:prstGeom prst="rect">
            <a:avLst/>
          </a:prstGeom>
          <a:noFill/>
        </p:spPr>
        <p:txBody>
          <a:bodyPr>
            <a:spAutoFit/>
          </a:bodyPr>
          <a:lstStyle/>
          <a:p>
            <a:pPr>
              <a:lnSpc>
                <a:spcPct val="200000"/>
              </a:lnSpc>
              <a:defRPr/>
            </a:pP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注意：</a:t>
            </a:r>
            <a:endParaRPr lang="en-US" altLang="zh-CN"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框 3">
            <a:extLst>
              <a:ext uri="{FF2B5EF4-FFF2-40B4-BE49-F238E27FC236}">
                <a16:creationId xmlns:a16="http://schemas.microsoft.com/office/drawing/2014/main" id="{1AB0F50B-F227-7A60-14C7-DDD0CF42EFA9}"/>
              </a:ext>
            </a:extLst>
          </p:cNvPr>
          <p:cNvSpPr txBox="1"/>
          <p:nvPr/>
        </p:nvSpPr>
        <p:spPr>
          <a:xfrm>
            <a:off x="664075" y="2751682"/>
            <a:ext cx="8449678" cy="1504323"/>
          </a:xfrm>
          <a:prstGeom prst="rect">
            <a:avLst/>
          </a:prstGeom>
          <a:noFill/>
        </p:spPr>
        <p:txBody>
          <a:bodyPr wrap="square">
            <a:spAutoFit/>
          </a:bodyPr>
          <a:lstStyle/>
          <a:p>
            <a:pPr marL="357708" indent="-357708">
              <a:lnSpc>
                <a:spcPct val="200000"/>
              </a:lnSpc>
              <a:buFont typeface="Wingdings" pitchFamily="2" charset="2"/>
              <a:buChar char="l"/>
              <a:defRPr/>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对于数值类型：</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Integer , Double</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，默认按照数值本身的大小进行升序排序。</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57708" indent="-357708">
              <a:lnSpc>
                <a:spcPct val="200000"/>
              </a:lnSpc>
              <a:buFont typeface="Wingdings" pitchFamily="2" charset="2"/>
              <a:buChar char="l"/>
              <a:defRPr/>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对于字符串类型：默认按照首字符的编号升序排序。</a:t>
            </a:r>
            <a:endPar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nSpc>
                <a:spcPct val="200000"/>
              </a:lnSpc>
              <a:buFont typeface="Wingdings" panose="05000000000000000000" pitchFamily="2" charset="2"/>
              <a:buChar char="l"/>
              <a:defRPr/>
            </a:pP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对于自定义类型如</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Student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对象，</a:t>
            </a:r>
            <a:r>
              <a:rPr lang="en-US" altLang="zh-CN" sz="1600" b="1" dirty="0" err="1">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TreeSet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默认是无法直接排序的。</a:t>
            </a:r>
            <a:endPar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6" name="Picture 12" descr="http://p2.ssl.cdn.btime.com/t014eba9124981fc06d.gif?size=400x194">
            <a:extLst>
              <a:ext uri="{FF2B5EF4-FFF2-40B4-BE49-F238E27FC236}">
                <a16:creationId xmlns:a16="http://schemas.microsoft.com/office/drawing/2014/main" id="{72A9B996-5E78-B9B9-52B7-B46969585E9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50207" y="3429000"/>
            <a:ext cx="3368118" cy="163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箭头连接符 6">
            <a:extLst>
              <a:ext uri="{FF2B5EF4-FFF2-40B4-BE49-F238E27FC236}">
                <a16:creationId xmlns:a16="http://schemas.microsoft.com/office/drawing/2014/main" id="{A5EE7A05-FE59-4393-F458-6B1F6043C124}"/>
              </a:ext>
            </a:extLst>
          </p:cNvPr>
          <p:cNvCxnSpPr>
            <a:cxnSpLocks/>
            <a:stCxn id="8" idx="2"/>
          </p:cNvCxnSpPr>
          <p:nvPr/>
        </p:nvCxnSpPr>
        <p:spPr>
          <a:xfrm>
            <a:off x="8062660" y="2256215"/>
            <a:ext cx="814903" cy="113329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868FCBB-3710-ECE6-4C49-B408D47E0432}"/>
              </a:ext>
            </a:extLst>
          </p:cNvPr>
          <p:cNvSpPr/>
          <p:nvPr/>
        </p:nvSpPr>
        <p:spPr>
          <a:xfrm>
            <a:off x="7560759" y="1683366"/>
            <a:ext cx="1003801" cy="572849"/>
          </a:xfrm>
          <a:prstGeom prst="rect">
            <a:avLst/>
          </a:prstGeom>
        </p:spPr>
        <p:txBody>
          <a:bodyPr wrap="none">
            <a:spAutoFit/>
          </a:bodyPr>
          <a:lstStyle/>
          <a:p>
            <a:pPr>
              <a:lnSpc>
                <a:spcPct val="200000"/>
              </a:lnSpc>
              <a:defRPr/>
            </a:pPr>
            <a:r>
              <a:rPr lang="en-US" altLang="zh-CN"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TreeSet</a:t>
            </a:r>
            <a:endPar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8">
            <a:extLst>
              <a:ext uri="{FF2B5EF4-FFF2-40B4-BE49-F238E27FC236}">
                <a16:creationId xmlns:a16="http://schemas.microsoft.com/office/drawing/2014/main" id="{04C6D280-37E9-C342-6911-1F4BFEDC5AA1}"/>
              </a:ext>
            </a:extLst>
          </p:cNvPr>
          <p:cNvSpPr/>
          <p:nvPr/>
        </p:nvSpPr>
        <p:spPr>
          <a:xfrm>
            <a:off x="10901033" y="3350949"/>
            <a:ext cx="806631" cy="1600438"/>
          </a:xfrm>
          <a:prstGeom prst="rect">
            <a:avLst/>
          </a:prstGeom>
        </p:spPr>
        <p:txBody>
          <a:bodyPr wrap="none">
            <a:spAutoFit/>
          </a:bodyPr>
          <a:lstStyle/>
          <a:p>
            <a:pPr>
              <a:defRPr/>
            </a:pPr>
            <a:r>
              <a:rPr lang="zh-CN" altLang="en-US"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你 让 气</a:t>
            </a:r>
            <a:endParaRPr lang="en-US" altLang="zh-CN"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defRPr/>
            </a:pPr>
            <a:r>
              <a:rPr lang="zh-CN" altLang="en-US"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不 我 到</a:t>
            </a:r>
            <a:endParaRPr lang="en-US" altLang="zh-CN"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defRPr/>
            </a:pPr>
            <a:r>
              <a:rPr lang="zh-CN" altLang="en-US"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给 怎 吐</a:t>
            </a:r>
            <a:endParaRPr lang="en-US" altLang="zh-CN"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defRPr/>
            </a:pPr>
            <a:r>
              <a:rPr lang="zh-CN" altLang="en-US"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我 么 血</a:t>
            </a:r>
          </a:p>
          <a:p>
            <a:pPr>
              <a:defRPr/>
            </a:pPr>
            <a:r>
              <a:rPr lang="zh-CN" altLang="en-US"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规 玩 ！</a:t>
            </a:r>
            <a:endParaRPr lang="en-US" altLang="zh-CN"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defRPr/>
            </a:pPr>
            <a:r>
              <a:rPr lang="zh-CN" altLang="en-US"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则 ？</a:t>
            </a:r>
            <a:endParaRPr lang="en-US" altLang="zh-CN"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defRPr/>
            </a:pPr>
            <a:r>
              <a:rPr lang="zh-CN" altLang="en-US"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标题 4">
            <a:extLst>
              <a:ext uri="{FF2B5EF4-FFF2-40B4-BE49-F238E27FC236}">
                <a16:creationId xmlns:a16="http://schemas.microsoft.com/office/drawing/2014/main" id="{35218F01-BA98-13D4-E109-D8A23AE03436}"/>
              </a:ext>
            </a:extLst>
          </p:cNvPr>
          <p:cNvSpPr>
            <a:spLocks noGrp="1"/>
          </p:cNvSpPr>
          <p:nvPr>
            <p:ph type="title"/>
          </p:nvPr>
        </p:nvSpPr>
        <p:spPr/>
        <p:txBody>
          <a:bodyPr/>
          <a:lstStyle/>
          <a:p>
            <a:r>
              <a:rPr lang="en-US" altLang="zh-CN" dirty="0" err="1"/>
              <a:t>TreeSet</a:t>
            </a:r>
            <a:r>
              <a:rPr lang="zh-CN" altLang="en-US" dirty="0"/>
              <a:t>集合</a:t>
            </a:r>
          </a:p>
        </p:txBody>
      </p:sp>
    </p:spTree>
    <p:extLst>
      <p:ext uri="{BB962C8B-B14F-4D97-AF65-F5344CB8AC3E}">
        <p14:creationId xmlns:p14="http://schemas.microsoft.com/office/powerpoint/2010/main" val="181685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500"/>
                                        <p:tgtEl>
                                          <p:spTgt spid="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500"/>
                                        <p:tgtEl>
                                          <p:spTgt spid="4">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500"/>
                                        <p:tgtEl>
                                          <p:spTgt spid="8"/>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par>
                                <p:cTn id="40" presetID="22" presetClass="entr" presetSubtype="8"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
            <a:extLst>
              <a:ext uri="{FF2B5EF4-FFF2-40B4-BE49-F238E27FC236}">
                <a16:creationId xmlns:a16="http://schemas.microsoft.com/office/drawing/2014/main" id="{DA04D612-2B8A-496D-B0B9-B647666BB5E7}"/>
              </a:ext>
            </a:extLst>
          </p:cNvPr>
          <p:cNvSpPr txBox="1"/>
          <p:nvPr/>
        </p:nvSpPr>
        <p:spPr>
          <a:xfrm>
            <a:off x="576196" y="998809"/>
            <a:ext cx="9984316" cy="2637260"/>
          </a:xfrm>
          <a:prstGeom prst="rect">
            <a:avLst/>
          </a:prstGeom>
          <a:noFill/>
        </p:spPr>
        <p:txBody>
          <a:bodyPr>
            <a:spAutoFit/>
          </a:bodyPr>
          <a:lstStyle/>
          <a:p>
            <a:pPr marL="357708" indent="-357708">
              <a:lnSpc>
                <a:spcPct val="150000"/>
              </a:lnSpc>
              <a:buFont typeface="Wingdings" pitchFamily="2" charset="2"/>
              <a:buChar char="l"/>
              <a:defRPr/>
            </a:pPr>
            <a:r>
              <a:rPr lang="en-US" altLang="zh-CN" sz="1600" dirty="0" err="1">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TreeSet</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集合存储自定义类型的对象时，必须指定排序规则，支持如下两种方式来指定比较规则。</a:t>
            </a:r>
            <a:endPar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57708" indent="-357708">
              <a:lnSpc>
                <a:spcPct val="150000"/>
              </a:lnSpc>
              <a:buFont typeface="Wingdings" pitchFamily="2" charset="2"/>
              <a:buChar char="l"/>
              <a:defRPr/>
            </a:pP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defRPr/>
            </a:pPr>
            <a:r>
              <a:rPr lang="zh-CN" altLang="en-US"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方式一</a:t>
            </a:r>
            <a:endPar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nSpc>
                <a:spcPct val="150000"/>
              </a:lnSpc>
              <a:buFont typeface="Wingdings" panose="05000000000000000000" pitchFamily="2" charset="2"/>
              <a:buChar char="l"/>
              <a:defRPr/>
            </a:pP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让自定义的类（如学生类）</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实现</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Comparable</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接口，</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重写里面的</a:t>
            </a:r>
            <a:r>
              <a:rPr lang="en-US" altLang="zh-CN" sz="1600" b="1" dirty="0" err="1">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compareTo</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方法</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来指定比较规则。</a:t>
            </a:r>
            <a:endParaRPr lang="en-US" altLang="zh-CN" sz="1600" b="1"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defRPr/>
            </a:pP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defRPr/>
            </a:pPr>
            <a:r>
              <a:rPr lang="zh-CN" altLang="en-US"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方式二</a:t>
            </a:r>
            <a:endPar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nSpc>
                <a:spcPct val="150000"/>
              </a:lnSpc>
              <a:buFont typeface="Wingdings" panose="05000000000000000000" pitchFamily="2" charset="2"/>
              <a:buChar char="l"/>
              <a:defRPr/>
            </a:pP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通过调用</a:t>
            </a:r>
            <a:r>
              <a:rPr lang="en-US" altLang="zh-CN" sz="1600" b="1" dirty="0" err="1">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TreeSet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集合有参数构造器，可以设置</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Comparator</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对象（比较器对象，用于指定比较规则。</a:t>
            </a:r>
            <a:endPar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Rectangle 1">
            <a:extLst>
              <a:ext uri="{FF2B5EF4-FFF2-40B4-BE49-F238E27FC236}">
                <a16:creationId xmlns:a16="http://schemas.microsoft.com/office/drawing/2014/main" id="{53E8C5B8-DD14-B98A-7F37-27535153A029}"/>
              </a:ext>
            </a:extLst>
          </p:cNvPr>
          <p:cNvSpPr>
            <a:spLocks noChangeArrowheads="1"/>
          </p:cNvSpPr>
          <p:nvPr/>
        </p:nvSpPr>
        <p:spPr bwMode="auto">
          <a:xfrm>
            <a:off x="576196" y="3862151"/>
            <a:ext cx="5527040" cy="422103"/>
          </a:xfrm>
          <a:prstGeom prst="rect">
            <a:avLst/>
          </a:prstGeom>
          <a:solidFill>
            <a:srgbClr val="FFFFE4"/>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solidFill>
                  <a:srgbClr val="0033B3"/>
                </a:solidFill>
                <a:effectLst/>
                <a:latin typeface="Consolas" panose="020B0609020204030204" pitchFamily="49" charset="0"/>
                <a:ea typeface="JetBrains Mono"/>
              </a:rPr>
              <a:t>public </a:t>
            </a:r>
            <a:r>
              <a:rPr kumimoji="0" lang="zh-CN" altLang="zh-CN" sz="1600" b="0" i="0" u="none" strike="noStrike" cap="none" normalizeH="0" baseline="0" dirty="0">
                <a:ln>
                  <a:noFill/>
                </a:ln>
                <a:solidFill>
                  <a:srgbClr val="00627A"/>
                </a:solidFill>
                <a:effectLst/>
                <a:latin typeface="Consolas" panose="020B0609020204030204" pitchFamily="49" charset="0"/>
                <a:ea typeface="JetBrains Mono"/>
              </a:rPr>
              <a:t>TreeSet</a:t>
            </a:r>
            <a:r>
              <a:rPr kumimoji="0" lang="zh-CN" altLang="zh-CN" sz="1600" b="0" i="0" u="none" strike="noStrike" cap="none" normalizeH="0" baseline="0" dirty="0">
                <a:ln>
                  <a:noFill/>
                </a:ln>
                <a:solidFill>
                  <a:srgbClr val="080808"/>
                </a:solidFill>
                <a:effectLst/>
                <a:latin typeface="Consolas" panose="020B0609020204030204" pitchFamily="49" charset="0"/>
                <a:ea typeface="JetBrains Mono"/>
              </a:rPr>
              <a:t>(</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Comparator</a:t>
            </a:r>
            <a:r>
              <a:rPr kumimoji="0" lang="zh-CN" altLang="zh-CN" sz="1600" b="0" i="0" u="none" strike="noStrike" cap="none" normalizeH="0" baseline="0" dirty="0">
                <a:ln>
                  <a:noFill/>
                </a:ln>
                <a:solidFill>
                  <a:srgbClr val="080808"/>
                </a:solidFill>
                <a:effectLst/>
                <a:latin typeface="Consolas" panose="020B0609020204030204" pitchFamily="49" charset="0"/>
                <a:ea typeface="JetBrains Mono"/>
              </a:rPr>
              <a:t>&lt;? </a:t>
            </a:r>
            <a:r>
              <a:rPr kumimoji="0" lang="zh-CN" altLang="zh-CN" sz="1600" b="0" i="0" u="none" strike="noStrike" cap="none" normalizeH="0" baseline="0" dirty="0">
                <a:ln>
                  <a:noFill/>
                </a:ln>
                <a:solidFill>
                  <a:srgbClr val="0033B3"/>
                </a:solidFill>
                <a:effectLst/>
                <a:latin typeface="Consolas" panose="020B0609020204030204" pitchFamily="49" charset="0"/>
                <a:ea typeface="JetBrains Mono"/>
              </a:rPr>
              <a:t>super </a:t>
            </a:r>
            <a:r>
              <a:rPr kumimoji="0" lang="zh-CN" altLang="zh-CN" sz="1600" b="0" i="0" u="none" strike="noStrike" cap="none" normalizeH="0" baseline="0" dirty="0">
                <a:ln>
                  <a:noFill/>
                </a:ln>
                <a:solidFill>
                  <a:srgbClr val="007E8A"/>
                </a:solidFill>
                <a:effectLst/>
                <a:latin typeface="Consolas" panose="020B0609020204030204" pitchFamily="49" charset="0"/>
                <a:ea typeface="JetBrains Mono"/>
              </a:rPr>
              <a:t>E</a:t>
            </a:r>
            <a:r>
              <a:rPr kumimoji="0" lang="zh-CN" altLang="zh-CN" sz="1600" b="0" i="0" u="none" strike="noStrike" cap="none" normalizeH="0" baseline="0" dirty="0">
                <a:ln>
                  <a:noFill/>
                </a:ln>
                <a:solidFill>
                  <a:srgbClr val="080808"/>
                </a:solidFill>
                <a:effectLst/>
                <a:latin typeface="Consolas" panose="020B0609020204030204" pitchFamily="49" charset="0"/>
                <a:ea typeface="JetBrains Mono"/>
              </a:rPr>
              <a:t>&gt; comparator)</a:t>
            </a:r>
            <a:endParaRPr kumimoji="0" lang="zh-CN" altLang="zh-CN" sz="3600" b="0" i="0" u="none" strike="noStrike" cap="none" normalizeH="0" baseline="0" dirty="0">
              <a:ln>
                <a:noFill/>
              </a:ln>
              <a:solidFill>
                <a:schemeClr val="tx1"/>
              </a:solidFill>
              <a:effectLst/>
              <a:latin typeface="Consolas" panose="020B0609020204030204" pitchFamily="49" charset="0"/>
            </a:endParaRPr>
          </a:p>
        </p:txBody>
      </p:sp>
      <p:sp>
        <p:nvSpPr>
          <p:cNvPr id="3" name="标题 2">
            <a:extLst>
              <a:ext uri="{FF2B5EF4-FFF2-40B4-BE49-F238E27FC236}">
                <a16:creationId xmlns:a16="http://schemas.microsoft.com/office/drawing/2014/main" id="{DBACA7CD-FD3A-FF8A-257C-B488600E1D92}"/>
              </a:ext>
            </a:extLst>
          </p:cNvPr>
          <p:cNvSpPr>
            <a:spLocks noGrp="1"/>
          </p:cNvSpPr>
          <p:nvPr>
            <p:ph type="title"/>
          </p:nvPr>
        </p:nvSpPr>
        <p:spPr/>
        <p:txBody>
          <a:bodyPr/>
          <a:lstStyle/>
          <a:p>
            <a:r>
              <a:rPr lang="zh-CN" altLang="en-US" dirty="0"/>
              <a:t>自定义排序规则</a:t>
            </a:r>
          </a:p>
        </p:txBody>
      </p:sp>
    </p:spTree>
    <p:extLst>
      <p:ext uri="{BB962C8B-B14F-4D97-AF65-F5344CB8AC3E}">
        <p14:creationId xmlns:p14="http://schemas.microsoft.com/office/powerpoint/2010/main" val="122085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FA59C10-B06E-4FED-B585-0B66FDAC5241}"/>
              </a:ext>
            </a:extLst>
          </p:cNvPr>
          <p:cNvSpPr txBox="1"/>
          <p:nvPr/>
        </p:nvSpPr>
        <p:spPr>
          <a:xfrm>
            <a:off x="576196" y="975380"/>
            <a:ext cx="12265617" cy="2453620"/>
          </a:xfrm>
          <a:prstGeom prst="rect">
            <a:avLst/>
          </a:prstGeom>
          <a:noFill/>
        </p:spPr>
        <p:txBody>
          <a:bodyPr wrap="square">
            <a:spAutoFit/>
          </a:bodyPr>
          <a:lstStyle/>
          <a:p>
            <a:pPr>
              <a:lnSpc>
                <a:spcPct val="250000"/>
              </a:lnSpc>
              <a:defRPr/>
            </a:pPr>
            <a:r>
              <a:rPr lang="zh-CN" altLang="en-US" sz="1600"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两种方式中，关于返回值的规则：</a:t>
            </a:r>
            <a:endParaRPr lang="en-US" altLang="zh-CN" sz="1600"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57708" indent="-357708">
              <a:lnSpc>
                <a:spcPct val="250000"/>
              </a:lnSpc>
              <a:buFont typeface="Wingdings" pitchFamily="2" charset="2"/>
              <a:buChar char="l"/>
              <a:defRPr/>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如果认为第一个元素 </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&gt;  </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第二个元素 返回正整数即可。</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57708" indent="-357708">
              <a:lnSpc>
                <a:spcPct val="250000"/>
              </a:lnSpc>
              <a:buFont typeface="Wingdings" pitchFamily="2" charset="2"/>
              <a:buChar char="l"/>
              <a:defRPr/>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如果认为第一个元素 </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&lt; </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第二个元素返回负整数即可。</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57708" indent="-357708">
              <a:lnSpc>
                <a:spcPct val="250000"/>
              </a:lnSpc>
              <a:buFont typeface="Wingdings" pitchFamily="2" charset="2"/>
              <a:buChar char="l"/>
              <a:defRPr/>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如果认为第一个元素 </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第二个元素返回</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0</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即可，此时</a:t>
            </a: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Treeset</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集合只会保留一个元素，认为两者重复。</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TextBox 11">
            <a:extLst>
              <a:ext uri="{FF2B5EF4-FFF2-40B4-BE49-F238E27FC236}">
                <a16:creationId xmlns:a16="http://schemas.microsoft.com/office/drawing/2014/main" id="{41B09599-93CB-47C0-8BA7-1519C71C5085}"/>
              </a:ext>
            </a:extLst>
          </p:cNvPr>
          <p:cNvSpPr txBox="1">
            <a:spLocks noChangeArrowheads="1"/>
          </p:cNvSpPr>
          <p:nvPr/>
        </p:nvSpPr>
        <p:spPr bwMode="auto">
          <a:xfrm>
            <a:off x="679561" y="3538196"/>
            <a:ext cx="11221594" cy="676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250000"/>
              </a:lnSpc>
            </a:pP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注意：如果类本身有实现</a:t>
            </a:r>
            <a:r>
              <a:rPr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Comparable</a:t>
            </a: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接口，</a:t>
            </a:r>
            <a:r>
              <a:rPr lang="en-US" altLang="zh-CN" b="1" dirty="0" err="1">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TreeSet</a:t>
            </a: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集合同时也自带比较器，默认使用集合自带的比较器排序。</a:t>
            </a:r>
            <a:endParaRPr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标题 2">
            <a:extLst>
              <a:ext uri="{FF2B5EF4-FFF2-40B4-BE49-F238E27FC236}">
                <a16:creationId xmlns:a16="http://schemas.microsoft.com/office/drawing/2014/main" id="{FD2ECBB8-9348-4432-78D0-FE725CAD4BE3}"/>
              </a:ext>
            </a:extLst>
          </p:cNvPr>
          <p:cNvSpPr>
            <a:spLocks noGrp="1"/>
          </p:cNvSpPr>
          <p:nvPr>
            <p:ph type="title"/>
          </p:nvPr>
        </p:nvSpPr>
        <p:spPr/>
        <p:txBody>
          <a:bodyPr/>
          <a:lstStyle/>
          <a:p>
            <a:r>
              <a:rPr lang="zh-CN" altLang="en-US" dirty="0"/>
              <a:t>自定义排序规则</a:t>
            </a:r>
          </a:p>
        </p:txBody>
      </p:sp>
    </p:spTree>
    <p:extLst>
      <p:ext uri="{BB962C8B-B14F-4D97-AF65-F5344CB8AC3E}">
        <p14:creationId xmlns:p14="http://schemas.microsoft.com/office/powerpoint/2010/main" val="89870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en-US" altLang="zh-CN" sz="1600" dirty="0" err="1"/>
              <a:t>TreeSet</a:t>
            </a:r>
            <a:r>
              <a:rPr lang="zh-CN" altLang="en-US" sz="1600" dirty="0"/>
              <a:t>集合的特点是怎么样的？</a:t>
            </a:r>
          </a:p>
          <a:p>
            <a:pPr marL="895335" lvl="1" indent="-285750">
              <a:lnSpc>
                <a:spcPct val="200000"/>
              </a:lnSpc>
              <a:buFont typeface="Wingdings" panose="05000000000000000000" pitchFamily="2" charset="2"/>
              <a:buChar char="l"/>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可排序、不重复、无索引</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底层基于红黑树实现排序，增删改查性能较好</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en-US" altLang="zh-CN" sz="1600" dirty="0" err="1"/>
              <a:t>TreeSet</a:t>
            </a:r>
            <a:r>
              <a:rPr lang="zh-CN" altLang="en-US" sz="1600" dirty="0"/>
              <a:t>集合对自定义类型的对象排序，有几种方式指定比较规则？</a:t>
            </a:r>
            <a:endParaRPr lang="en-US" altLang="zh-CN" sz="1600" dirty="0"/>
          </a:p>
          <a:p>
            <a:pPr marL="895335" lvl="1" indent="-285750">
              <a:lnSpc>
                <a:spcPct val="200000"/>
              </a:lnSpc>
              <a:buFont typeface="Wingdings" panose="05000000000000000000" pitchFamily="2" charset="2"/>
              <a:buChar char="l"/>
            </a:pP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2</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种。</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类实现</a:t>
            </a: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Comparable</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接口，重写比较规则。</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集合自定义</a:t>
            </a: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Comparator</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比较器对象，重写比较规则。</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66787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a:extLst>
              <a:ext uri="{FF2B5EF4-FFF2-40B4-BE49-F238E27FC236}">
                <a16:creationId xmlns:a16="http://schemas.microsoft.com/office/drawing/2014/main" id="{18495757-78B6-4723-C8E6-C52A21AB76B0}"/>
              </a:ext>
            </a:extLst>
          </p:cNvPr>
          <p:cNvSpPr txBox="1">
            <a:spLocks noChangeArrowheads="1"/>
          </p:cNvSpPr>
          <p:nvPr/>
        </p:nvSpPr>
        <p:spPr bwMode="auto">
          <a:xfrm>
            <a:off x="3602755" y="998706"/>
            <a:ext cx="8375885" cy="9585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lnSpc>
                <a:spcPct val="200000"/>
              </a:lnSpc>
              <a:spcBef>
                <a:spcPct val="0"/>
              </a:spcBef>
              <a:buNone/>
            </a:pP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如果希望</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记住</a:t>
            </a:r>
            <a:r>
              <a:rPr lang="zh-CN"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元素</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的添加顺序，需要存储重复的元素</a:t>
            </a:r>
            <a:r>
              <a:rPr lang="zh-CN"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又要频繁的根据索引</a:t>
            </a:r>
            <a:r>
              <a:rPr lang="zh-CN"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查询</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数据</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spcBef>
                <a:spcPct val="0"/>
              </a:spcBef>
              <a:buFont typeface="Wingdings" panose="05000000000000000000" pitchFamily="2" charset="2"/>
              <a:buChar char="l"/>
            </a:pPr>
            <a:r>
              <a:rPr lang="zh-CN"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用ArrayList集合</a:t>
            </a: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（有序、可重复、有索引），底层基于数组的</a:t>
            </a:r>
            <a:r>
              <a:rPr lang="zh-CN"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a:t>
            </a:r>
            <a:r>
              <a:rPr lang="zh-CN"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Rectangle 1">
            <a:extLst>
              <a:ext uri="{FF2B5EF4-FFF2-40B4-BE49-F238E27FC236}">
                <a16:creationId xmlns:a16="http://schemas.microsoft.com/office/drawing/2014/main" id="{0AAFF5CA-5721-450A-455B-9EB66A1E3E9D}"/>
              </a:ext>
            </a:extLst>
          </p:cNvPr>
          <p:cNvSpPr txBox="1">
            <a:spLocks noChangeArrowheads="1"/>
          </p:cNvSpPr>
          <p:nvPr/>
        </p:nvSpPr>
        <p:spPr bwMode="auto">
          <a:xfrm>
            <a:off x="3602755" y="2010986"/>
            <a:ext cx="7547327" cy="9585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219170" indent="0" algn="l" rtl="0" eaLnBrk="0" fontAlgn="base" hangingPunct="0">
              <a:spcBef>
                <a:spcPct val="20000"/>
              </a:spcBef>
              <a:spcAft>
                <a:spcPct val="0"/>
              </a:spcAft>
              <a:buFont typeface="Arial" panose="020B0604020202020204" pitchFamily="34" charset="0"/>
              <a:buNone/>
              <a:defRPr sz="1867" b="1" kern="1200">
                <a:solidFill>
                  <a:schemeClr val="tx1"/>
                </a:solidFill>
                <a:latin typeface="黑体" panose="02010609060101010101" pitchFamily="49" charset="-122"/>
                <a:ea typeface="黑体" panose="02010609060101010101" pitchFamily="49" charset="-122"/>
                <a:cs typeface="+mn-cs"/>
              </a:defRPr>
            </a:lvl3pPr>
            <a:lvl4pPr marL="1828755" indent="0" algn="l" rtl="0" eaLnBrk="0" fontAlgn="base" hangingPunct="0">
              <a:spcBef>
                <a:spcPct val="20000"/>
              </a:spcBef>
              <a:spcAft>
                <a:spcPct val="0"/>
              </a:spcAft>
              <a:buFont typeface="Arial" panose="020B0604020202020204" pitchFamily="34" charset="0"/>
              <a:buNone/>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spcBef>
                <a:spcPct val="0"/>
              </a:spcBef>
              <a:buNone/>
            </a:pPr>
            <a:r>
              <a:rPr lang="en-US" altLang="zh-CN" sz="1600" dirty="0"/>
              <a:t>2</a:t>
            </a:r>
            <a:r>
              <a:rPr lang="zh-CN" altLang="en-US" sz="1600" dirty="0"/>
              <a:t>、</a:t>
            </a:r>
            <a:r>
              <a:rPr lang="zh-CN" altLang="zh-CN" sz="1600" dirty="0"/>
              <a:t>如果希望</a:t>
            </a:r>
            <a:r>
              <a:rPr lang="zh-CN" altLang="en-US" sz="1600" dirty="0"/>
              <a:t>记住</a:t>
            </a:r>
            <a:r>
              <a:rPr lang="zh-CN" altLang="zh-CN" sz="1600" dirty="0"/>
              <a:t>元素</a:t>
            </a:r>
            <a:r>
              <a:rPr lang="zh-CN" altLang="en-US" sz="1600" dirty="0"/>
              <a:t>的添加顺序</a:t>
            </a:r>
            <a:r>
              <a:rPr lang="zh-CN" altLang="zh-CN" sz="1600" dirty="0"/>
              <a:t>，</a:t>
            </a:r>
            <a:r>
              <a:rPr lang="zh-CN" altLang="en-US" sz="1600" dirty="0">
                <a:solidFill>
                  <a:srgbClr val="C00000"/>
                </a:solidFill>
              </a:rPr>
              <a:t>且增删首尾数据的情况较多</a:t>
            </a:r>
            <a:r>
              <a:rPr lang="zh-CN" altLang="en-US" sz="1600" dirty="0"/>
              <a:t>？</a:t>
            </a:r>
            <a:endParaRPr lang="en-US" altLang="zh-CN" sz="1600" dirty="0"/>
          </a:p>
          <a:p>
            <a:pPr marL="895335" lvl="1" indent="-285750">
              <a:lnSpc>
                <a:spcPct val="200000"/>
              </a:lnSpc>
              <a:spcBef>
                <a:spcPct val="0"/>
              </a:spcBef>
              <a:buFont typeface="Wingdings" panose="05000000000000000000" pitchFamily="2" charset="2"/>
              <a:buChar char="l"/>
            </a:pPr>
            <a:r>
              <a:rPr lang="zh-CN"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用</a:t>
            </a:r>
            <a:r>
              <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LinkedList</a:t>
            </a:r>
            <a:r>
              <a:rPr lang="zh-CN"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（有序、可重复、有索引），底层基于双链表实现的</a:t>
            </a:r>
            <a:r>
              <a:rPr lang="zh-CN"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Rectangle 1">
            <a:extLst>
              <a:ext uri="{FF2B5EF4-FFF2-40B4-BE49-F238E27FC236}">
                <a16:creationId xmlns:a16="http://schemas.microsoft.com/office/drawing/2014/main" id="{9935F9EA-C71D-CAB5-896F-26E43086E769}"/>
              </a:ext>
            </a:extLst>
          </p:cNvPr>
          <p:cNvSpPr txBox="1">
            <a:spLocks noChangeArrowheads="1"/>
          </p:cNvSpPr>
          <p:nvPr/>
        </p:nvSpPr>
        <p:spPr bwMode="auto">
          <a:xfrm>
            <a:off x="3602755" y="3069693"/>
            <a:ext cx="8589245" cy="9585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219170" indent="0" algn="l" rtl="0" eaLnBrk="0" fontAlgn="base" hangingPunct="0">
              <a:spcBef>
                <a:spcPct val="20000"/>
              </a:spcBef>
              <a:spcAft>
                <a:spcPct val="0"/>
              </a:spcAft>
              <a:buFont typeface="Arial" panose="020B0604020202020204" pitchFamily="34" charset="0"/>
              <a:buNone/>
              <a:defRPr sz="1867" b="1" kern="1200">
                <a:solidFill>
                  <a:schemeClr val="tx1"/>
                </a:solidFill>
                <a:latin typeface="黑体" panose="02010609060101010101" pitchFamily="49" charset="-122"/>
                <a:ea typeface="黑体" panose="02010609060101010101" pitchFamily="49" charset="-122"/>
                <a:cs typeface="+mn-cs"/>
              </a:defRPr>
            </a:lvl3pPr>
            <a:lvl4pPr marL="1828755" indent="0" algn="l" rtl="0" eaLnBrk="0" fontAlgn="base" hangingPunct="0">
              <a:spcBef>
                <a:spcPct val="20000"/>
              </a:spcBef>
              <a:spcAft>
                <a:spcPct val="0"/>
              </a:spcAft>
              <a:buFont typeface="Arial" panose="020B0604020202020204" pitchFamily="34" charset="0"/>
              <a:buNone/>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spcBef>
                <a:spcPct val="0"/>
              </a:spcBef>
              <a:buNone/>
            </a:pPr>
            <a:r>
              <a:rPr lang="en-US" altLang="zh-CN" sz="1600" dirty="0"/>
              <a:t>3.  </a:t>
            </a:r>
            <a:r>
              <a:rPr lang="zh-CN" altLang="zh-CN" sz="1600" dirty="0"/>
              <a:t>如果</a:t>
            </a:r>
            <a:r>
              <a:rPr lang="zh-CN" altLang="en-US" sz="1600" dirty="0"/>
              <a:t>不在意元素顺序，</a:t>
            </a:r>
            <a:r>
              <a:rPr lang="zh-CN" altLang="en-US" sz="1600" dirty="0">
                <a:solidFill>
                  <a:srgbClr val="C00000"/>
                </a:solidFill>
              </a:rPr>
              <a:t>也没有重复元素需要存储，只</a:t>
            </a:r>
            <a:r>
              <a:rPr lang="zh-CN" altLang="zh-CN" sz="1600" dirty="0">
                <a:solidFill>
                  <a:srgbClr val="C00000"/>
                </a:solidFill>
              </a:rPr>
              <a:t>希望</a:t>
            </a:r>
            <a:r>
              <a:rPr lang="zh-CN" altLang="en-US" sz="1600" dirty="0">
                <a:solidFill>
                  <a:srgbClr val="C00000"/>
                </a:solidFill>
              </a:rPr>
              <a:t>增删改查都快</a:t>
            </a:r>
            <a:r>
              <a:rPr lang="zh-CN" altLang="en-US" sz="1600" dirty="0"/>
              <a:t>？</a:t>
            </a:r>
            <a:endParaRPr lang="en-US" altLang="zh-CN" sz="1600" dirty="0"/>
          </a:p>
          <a:p>
            <a:pPr marL="895335" lvl="1" indent="-285750">
              <a:lnSpc>
                <a:spcPct val="200000"/>
              </a:lnSpc>
              <a:spcBef>
                <a:spcPct val="0"/>
              </a:spcBef>
              <a:buFont typeface="Wingdings" panose="05000000000000000000" pitchFamily="2" charset="2"/>
              <a:buChar char="l"/>
            </a:pPr>
            <a:r>
              <a:rPr lang="zh-CN"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用</a:t>
            </a:r>
            <a:r>
              <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HashSet</a:t>
            </a:r>
            <a:r>
              <a:rPr lang="zh-CN"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（无序，不重复，无索引），底层基于哈希表实现的</a:t>
            </a:r>
            <a:r>
              <a:rPr lang="zh-CN"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a:t>
            </a:r>
            <a:r>
              <a:rPr lang="zh-CN"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Rectangle 1">
            <a:extLst>
              <a:ext uri="{FF2B5EF4-FFF2-40B4-BE49-F238E27FC236}">
                <a16:creationId xmlns:a16="http://schemas.microsoft.com/office/drawing/2014/main" id="{BA4766E8-2C2B-103E-8314-B3BA59304535}"/>
              </a:ext>
            </a:extLst>
          </p:cNvPr>
          <p:cNvSpPr txBox="1">
            <a:spLocks noChangeArrowheads="1"/>
          </p:cNvSpPr>
          <p:nvPr/>
        </p:nvSpPr>
        <p:spPr bwMode="auto">
          <a:xfrm>
            <a:off x="3602754" y="4172383"/>
            <a:ext cx="8375885" cy="9585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219170" indent="0" algn="l" rtl="0" eaLnBrk="0" fontAlgn="base" hangingPunct="0">
              <a:spcBef>
                <a:spcPct val="20000"/>
              </a:spcBef>
              <a:spcAft>
                <a:spcPct val="0"/>
              </a:spcAft>
              <a:buFont typeface="Arial" panose="020B0604020202020204" pitchFamily="34" charset="0"/>
              <a:buNone/>
              <a:defRPr sz="1867" b="1" kern="1200">
                <a:solidFill>
                  <a:schemeClr val="tx1"/>
                </a:solidFill>
                <a:latin typeface="黑体" panose="02010609060101010101" pitchFamily="49" charset="-122"/>
                <a:ea typeface="黑体" panose="02010609060101010101" pitchFamily="49" charset="-122"/>
                <a:cs typeface="+mn-cs"/>
              </a:defRPr>
            </a:lvl3pPr>
            <a:lvl4pPr marL="1828755" indent="0" algn="l" rtl="0" eaLnBrk="0" fontAlgn="base" hangingPunct="0">
              <a:spcBef>
                <a:spcPct val="20000"/>
              </a:spcBef>
              <a:spcAft>
                <a:spcPct val="0"/>
              </a:spcAft>
              <a:buFont typeface="Arial" panose="020B0604020202020204" pitchFamily="34" charset="0"/>
              <a:buNone/>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spcBef>
                <a:spcPct val="0"/>
              </a:spcBef>
              <a:buNone/>
            </a:pPr>
            <a:r>
              <a:rPr lang="en-US" altLang="zh-CN" sz="1600" dirty="0"/>
              <a:t>4.</a:t>
            </a:r>
            <a:r>
              <a:rPr lang="zh-CN" altLang="zh-CN" sz="1600" dirty="0"/>
              <a:t>如果希望</a:t>
            </a:r>
            <a:r>
              <a:rPr lang="zh-CN" altLang="en-US" sz="1600" dirty="0"/>
              <a:t>记住</a:t>
            </a:r>
            <a:r>
              <a:rPr lang="zh-CN" altLang="zh-CN" sz="1600" dirty="0"/>
              <a:t>元素</a:t>
            </a:r>
            <a:r>
              <a:rPr lang="zh-CN" altLang="en-US" sz="1600" dirty="0"/>
              <a:t>的添加顺序</a:t>
            </a:r>
            <a:r>
              <a:rPr lang="zh-CN" altLang="zh-CN" sz="1600" dirty="0"/>
              <a:t>，</a:t>
            </a:r>
            <a:r>
              <a:rPr lang="zh-CN" altLang="en-US" sz="1600" dirty="0"/>
              <a:t>也没有重复元素需要存储，且希</a:t>
            </a:r>
            <a:r>
              <a:rPr lang="zh-CN" altLang="zh-CN" sz="1600" dirty="0"/>
              <a:t>望</a:t>
            </a:r>
            <a:r>
              <a:rPr lang="zh-CN" altLang="en-US" sz="1600" dirty="0"/>
              <a:t>增删改查都快？</a:t>
            </a:r>
            <a:endParaRPr lang="en-US" altLang="zh-CN" sz="1600" dirty="0"/>
          </a:p>
          <a:p>
            <a:pPr marL="895335" lvl="1" indent="-285750">
              <a:lnSpc>
                <a:spcPct val="200000"/>
              </a:lnSpc>
              <a:spcBef>
                <a:spcPct val="0"/>
              </a:spcBef>
              <a:buFont typeface="Wingdings" panose="05000000000000000000" pitchFamily="2" charset="2"/>
              <a:buChar char="l"/>
            </a:pPr>
            <a:r>
              <a:rPr lang="zh-CN"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用</a:t>
            </a:r>
            <a:r>
              <a:rPr lang="en-US" altLang="zh-CN" sz="1400" dirty="0" err="1">
                <a:latin typeface="阿里巴巴普惠体" panose="00020600040101010101" pitchFamily="18" charset="-122"/>
                <a:ea typeface="阿里巴巴普惠体" panose="00020600040101010101" pitchFamily="18" charset="-122"/>
                <a:cs typeface="阿里巴巴普惠体" panose="00020600040101010101" pitchFamily="18" charset="-122"/>
              </a:rPr>
              <a:t>LinkedHashSet</a:t>
            </a:r>
            <a:r>
              <a:rPr lang="zh-CN"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有序</a:t>
            </a: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，不重复，无索引）， 底层基于哈希表和双链表</a:t>
            </a:r>
            <a:r>
              <a:rPr lang="zh-CN"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Rectangle 1">
            <a:extLst>
              <a:ext uri="{FF2B5EF4-FFF2-40B4-BE49-F238E27FC236}">
                <a16:creationId xmlns:a16="http://schemas.microsoft.com/office/drawing/2014/main" id="{27E5BA0D-0D6F-B509-88B1-1C774D162758}"/>
              </a:ext>
            </a:extLst>
          </p:cNvPr>
          <p:cNvSpPr txBox="1">
            <a:spLocks noChangeArrowheads="1"/>
          </p:cNvSpPr>
          <p:nvPr/>
        </p:nvSpPr>
        <p:spPr bwMode="auto">
          <a:xfrm>
            <a:off x="3602755" y="5282024"/>
            <a:ext cx="7735805" cy="9585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219170" indent="0" algn="l" rtl="0" eaLnBrk="0" fontAlgn="base" hangingPunct="0">
              <a:spcBef>
                <a:spcPct val="20000"/>
              </a:spcBef>
              <a:spcAft>
                <a:spcPct val="0"/>
              </a:spcAft>
              <a:buFont typeface="Arial" panose="020B0604020202020204" pitchFamily="34" charset="0"/>
              <a:buNone/>
              <a:defRPr sz="1867" b="1" kern="1200">
                <a:solidFill>
                  <a:schemeClr val="tx1"/>
                </a:solidFill>
                <a:latin typeface="黑体" panose="02010609060101010101" pitchFamily="49" charset="-122"/>
                <a:ea typeface="黑体" panose="02010609060101010101" pitchFamily="49" charset="-122"/>
                <a:cs typeface="+mn-cs"/>
              </a:defRPr>
            </a:lvl3pPr>
            <a:lvl4pPr marL="1828755" indent="0" algn="l" rtl="0" eaLnBrk="0" fontAlgn="base" hangingPunct="0">
              <a:spcBef>
                <a:spcPct val="20000"/>
              </a:spcBef>
              <a:spcAft>
                <a:spcPct val="0"/>
              </a:spcAft>
              <a:buFont typeface="Arial" panose="020B0604020202020204" pitchFamily="34" charset="0"/>
              <a:buNone/>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spcBef>
                <a:spcPct val="0"/>
              </a:spcBef>
              <a:buNone/>
            </a:pPr>
            <a:r>
              <a:rPr lang="en-US" altLang="zh-CN" sz="1600" dirty="0"/>
              <a:t>5.  </a:t>
            </a:r>
            <a:r>
              <a:rPr lang="zh-CN" altLang="zh-CN" sz="1600" dirty="0"/>
              <a:t>如果</a:t>
            </a:r>
            <a:r>
              <a:rPr lang="zh-CN" altLang="en-US" sz="1600" dirty="0"/>
              <a:t>要对元素进行排序，也没有重复元素需要存储？且希</a:t>
            </a:r>
            <a:r>
              <a:rPr lang="zh-CN" altLang="zh-CN" sz="1600" dirty="0"/>
              <a:t>望</a:t>
            </a:r>
            <a:r>
              <a:rPr lang="zh-CN" altLang="en-US" sz="1600" dirty="0"/>
              <a:t>增删改查都快？</a:t>
            </a:r>
            <a:endParaRPr lang="en-US" altLang="zh-CN" sz="1600" dirty="0"/>
          </a:p>
          <a:p>
            <a:pPr marL="895335" lvl="1" indent="-285750">
              <a:lnSpc>
                <a:spcPct val="200000"/>
              </a:lnSpc>
              <a:spcBef>
                <a:spcPct val="0"/>
              </a:spcBef>
              <a:buFont typeface="Wingdings" panose="05000000000000000000" pitchFamily="2" charset="2"/>
              <a:buChar char="l"/>
            </a:pPr>
            <a:r>
              <a:rPr lang="zh-CN"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用</a:t>
            </a:r>
            <a:r>
              <a:rPr lang="en-US" altLang="zh-CN" sz="1400" dirty="0" err="1">
                <a:latin typeface="阿里巴巴普惠体" panose="00020600040101010101" pitchFamily="18" charset="-122"/>
                <a:ea typeface="阿里巴巴普惠体" panose="00020600040101010101" pitchFamily="18" charset="-122"/>
                <a:cs typeface="阿里巴巴普惠体" panose="00020600040101010101" pitchFamily="18" charset="-122"/>
              </a:rPr>
              <a:t>TreeSet</a:t>
            </a:r>
            <a:r>
              <a:rPr lang="zh-CN"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，基于红黑树实现。</a:t>
            </a:r>
            <a:endPar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5132673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500"/>
                                        <p:tgtEl>
                                          <p:spTgt spid="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animEffect transition="in" filter="fade">
                                      <p:cBhvr>
                                        <p:cTn id="27"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925670" y="1438963"/>
            <a:ext cx="3764243" cy="5074243"/>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Set</a:t>
            </a: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Stream</a:t>
            </a: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0B63E558-4FC8-AAA2-F781-F6EB60890E03}"/>
              </a:ext>
            </a:extLst>
          </p:cNvPr>
          <p:cNvSpPr/>
          <p:nvPr/>
        </p:nvSpPr>
        <p:spPr>
          <a:xfrm>
            <a:off x="7447667" y="1763233"/>
            <a:ext cx="1196905" cy="2303670"/>
          </a:xfrm>
          <a:prstGeom prst="leftBrace">
            <a:avLst>
              <a:gd name="adj1" fmla="val 28201"/>
              <a:gd name="adj2" fmla="val 49977"/>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6A6FD29-A2B4-23DB-8CA2-738681FB4E1D}"/>
              </a:ext>
            </a:extLst>
          </p:cNvPr>
          <p:cNvSpPr txBox="1"/>
          <p:nvPr/>
        </p:nvSpPr>
        <p:spPr>
          <a:xfrm>
            <a:off x="7576873" y="1679697"/>
            <a:ext cx="3635037" cy="2161682"/>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kumimoji="1" lang="en-US" altLang="zh-CN" sz="1400" b="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Map</a:t>
            </a:r>
            <a:r>
              <a:rPr kumimoji="1" lang="zh-CN" altLang="en-US" sz="1400" b="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集合概述</a:t>
            </a:r>
            <a:endParaRPr kumimoji="1" lang="en-US" altLang="zh-CN" sz="1400" b="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Map</a:t>
            </a:r>
            <a:r>
              <a:rPr kumimoji="1" lang="zh-CN" altLang="en-US" sz="140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集合的常用方法</a:t>
            </a:r>
            <a:endParaRPr kumimoji="1" lang="en-US" altLang="zh-CN" sz="140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Map</a:t>
            </a:r>
            <a:r>
              <a:rPr kumimoji="1" lang="zh-CN" altLang="en-US" sz="140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集合的遍历方式</a:t>
            </a:r>
            <a:endParaRPr kumimoji="1" lang="en-US" altLang="zh-CN" sz="140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Map</a:t>
            </a:r>
            <a:r>
              <a:rPr kumimoji="1" lang="zh-CN" altLang="en-US" sz="140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集合的实现类</a:t>
            </a:r>
            <a:endParaRPr kumimoji="1" lang="en-US" altLang="zh-CN" sz="1400" b="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389799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5">
            <a:extLst>
              <a:ext uri="{FF2B5EF4-FFF2-40B4-BE49-F238E27FC236}">
                <a16:creationId xmlns:a16="http://schemas.microsoft.com/office/drawing/2014/main" id="{0AEB6069-AF8A-53D3-EC22-57E29A359133}"/>
              </a:ext>
            </a:extLst>
          </p:cNvPr>
          <p:cNvSpPr>
            <a:spLocks noChangeArrowheads="1"/>
          </p:cNvSpPr>
          <p:nvPr/>
        </p:nvSpPr>
        <p:spPr bwMode="auto">
          <a:xfrm>
            <a:off x="4744260" y="6923164"/>
            <a:ext cx="1351740" cy="433115"/>
          </a:xfrm>
          <a:prstGeom prst="roundRect">
            <a:avLst>
              <a:gd name="adj" fmla="val 24210"/>
            </a:avLst>
          </a:prstGeom>
          <a:solidFill>
            <a:srgbClr val="0070C0"/>
          </a:solidFill>
          <a:ln w="9525">
            <a:noFill/>
            <a:round/>
            <a:headEnd/>
            <a:tailEnd/>
          </a:ln>
          <a:effectLst>
            <a:outerShdw dist="63500" dir="5400000" algn="ctr" rotWithShape="0">
              <a:srgbClr val="000000">
                <a:alpha val="10999"/>
              </a:srgbClr>
            </a:outerShdw>
          </a:effectLst>
        </p:spPr>
        <p:txBody>
          <a:bodyPr anchor="ctr"/>
          <a:lstStyle/>
          <a:p>
            <a:pPr lvl="0" algn="ctr">
              <a:defRPr/>
            </a:pPr>
            <a:r>
              <a:rPr lang="en-US" altLang="zh-CN"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脉劫</a:t>
            </a:r>
            <a:r>
              <a:rPr lang="en-US" altLang="zh-CN"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p:txBody>
      </p:sp>
      <p:sp>
        <p:nvSpPr>
          <p:cNvPr id="9" name="圆角矩形 5">
            <a:extLst>
              <a:ext uri="{FF2B5EF4-FFF2-40B4-BE49-F238E27FC236}">
                <a16:creationId xmlns:a16="http://schemas.microsoft.com/office/drawing/2014/main" id="{ED1C3B07-4053-9092-D895-51178455BAAC}"/>
              </a:ext>
            </a:extLst>
          </p:cNvPr>
          <p:cNvSpPr>
            <a:spLocks noChangeArrowheads="1"/>
          </p:cNvSpPr>
          <p:nvPr/>
        </p:nvSpPr>
        <p:spPr bwMode="auto">
          <a:xfrm>
            <a:off x="4744260" y="7625155"/>
            <a:ext cx="1351740" cy="433115"/>
          </a:xfrm>
          <a:prstGeom prst="roundRect">
            <a:avLst>
              <a:gd name="adj" fmla="val 24210"/>
            </a:avLst>
          </a:prstGeom>
          <a:solidFill>
            <a:srgbClr val="0070C0"/>
          </a:solidFill>
          <a:ln w="9525">
            <a:noFill/>
            <a:round/>
            <a:headEnd/>
            <a:tailEnd/>
          </a:ln>
          <a:effectLst>
            <a:outerShdw dist="63500" dir="5400000" algn="ctr" rotWithShape="0">
              <a:srgbClr val="000000">
                <a:alpha val="10999"/>
              </a:srgbClr>
            </a:outerShdw>
          </a:effectLst>
        </p:spPr>
        <p:txBody>
          <a:bodyPr anchor="ctr"/>
          <a:lstStyle/>
          <a:p>
            <a:pPr lvl="0" algn="ctr">
              <a:defRPr/>
            </a:pPr>
            <a:r>
              <a:rPr lang="en-US" altLang="zh-CN"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康帅傅</a:t>
            </a:r>
            <a:r>
              <a:rPr lang="en-US" altLang="zh-CN"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p:txBody>
      </p:sp>
      <p:sp>
        <p:nvSpPr>
          <p:cNvPr id="10" name="圆角矩形 5">
            <a:extLst>
              <a:ext uri="{FF2B5EF4-FFF2-40B4-BE49-F238E27FC236}">
                <a16:creationId xmlns:a16="http://schemas.microsoft.com/office/drawing/2014/main" id="{21C3CE79-6B70-6B69-CE96-314695083686}"/>
              </a:ext>
            </a:extLst>
          </p:cNvPr>
          <p:cNvSpPr>
            <a:spLocks noChangeArrowheads="1"/>
          </p:cNvSpPr>
          <p:nvPr/>
        </p:nvSpPr>
        <p:spPr bwMode="auto">
          <a:xfrm>
            <a:off x="4744260" y="8420982"/>
            <a:ext cx="1351740" cy="433115"/>
          </a:xfrm>
          <a:prstGeom prst="roundRect">
            <a:avLst>
              <a:gd name="adj" fmla="val 24210"/>
            </a:avLst>
          </a:prstGeom>
          <a:solidFill>
            <a:srgbClr val="0070C0"/>
          </a:solidFill>
          <a:ln w="9525">
            <a:noFill/>
            <a:round/>
            <a:headEnd/>
            <a:tailEnd/>
          </a:ln>
          <a:effectLst>
            <a:outerShdw dist="63500" dir="5400000" algn="ctr" rotWithShape="0">
              <a:srgbClr val="000000">
                <a:alpha val="10999"/>
              </a:srgbClr>
            </a:outerShdw>
          </a:effectLst>
        </p:spPr>
        <p:txBody>
          <a:bodyPr anchor="ctr"/>
          <a:lstStyle/>
          <a:p>
            <a:pPr lvl="0" algn="ctr">
              <a:defRPr/>
            </a:pPr>
            <a:r>
              <a:rPr lang="en-US" altLang="zh-CN"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粤利粤</a:t>
            </a:r>
            <a:r>
              <a:rPr lang="en-US" altLang="zh-CN"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p:txBody>
      </p:sp>
      <p:pic>
        <p:nvPicPr>
          <p:cNvPr id="11" name="图片 10">
            <a:extLst>
              <a:ext uri="{FF2B5EF4-FFF2-40B4-BE49-F238E27FC236}">
                <a16:creationId xmlns:a16="http://schemas.microsoft.com/office/drawing/2014/main" id="{AD6EAB82-0F59-6698-971D-3FE0366911D7}"/>
              </a:ext>
            </a:extLst>
          </p:cNvPr>
          <p:cNvPicPr>
            <a:picLocks noChangeAspect="1"/>
          </p:cNvPicPr>
          <p:nvPr/>
        </p:nvPicPr>
        <p:blipFill rotWithShape="1">
          <a:blip r:embed="rId3">
            <a:extLst>
              <a:ext uri="{28A0092B-C50C-407E-A947-70E740481C1C}">
                <a14:useLocalDpi xmlns:a14="http://schemas.microsoft.com/office/drawing/2010/main" val="0"/>
              </a:ext>
            </a:extLst>
          </a:blip>
          <a:srcRect l="1242" r="63317"/>
          <a:stretch/>
        </p:blipFill>
        <p:spPr>
          <a:xfrm>
            <a:off x="1790423" y="2263711"/>
            <a:ext cx="2381041" cy="616998"/>
          </a:xfrm>
          <a:prstGeom prst="rect">
            <a:avLst/>
          </a:prstGeom>
        </p:spPr>
      </p:pic>
      <p:pic>
        <p:nvPicPr>
          <p:cNvPr id="12" name="图片 11">
            <a:extLst>
              <a:ext uri="{FF2B5EF4-FFF2-40B4-BE49-F238E27FC236}">
                <a16:creationId xmlns:a16="http://schemas.microsoft.com/office/drawing/2014/main" id="{E03B3B03-F2BB-7B12-4495-72C14C055C34}"/>
              </a:ext>
            </a:extLst>
          </p:cNvPr>
          <p:cNvPicPr>
            <a:picLocks noChangeAspect="1"/>
          </p:cNvPicPr>
          <p:nvPr/>
        </p:nvPicPr>
        <p:blipFill rotWithShape="1">
          <a:blip r:embed="rId4">
            <a:extLst>
              <a:ext uri="{28A0092B-C50C-407E-A947-70E740481C1C}">
                <a14:useLocalDpi xmlns:a14="http://schemas.microsoft.com/office/drawing/2010/main" val="0"/>
              </a:ext>
            </a:extLst>
          </a:blip>
          <a:srcRect l="1511" r="63049"/>
          <a:stretch/>
        </p:blipFill>
        <p:spPr>
          <a:xfrm>
            <a:off x="7809395" y="2169115"/>
            <a:ext cx="2534031" cy="656642"/>
          </a:xfrm>
          <a:prstGeom prst="rect">
            <a:avLst/>
          </a:prstGeom>
        </p:spPr>
      </p:pic>
      <p:sp>
        <p:nvSpPr>
          <p:cNvPr id="13" name="矩形: 圆角 12">
            <a:extLst>
              <a:ext uri="{FF2B5EF4-FFF2-40B4-BE49-F238E27FC236}">
                <a16:creationId xmlns:a16="http://schemas.microsoft.com/office/drawing/2014/main" id="{524C8372-71B8-9DB8-90E7-22D9DA58F70C}"/>
              </a:ext>
            </a:extLst>
          </p:cNvPr>
          <p:cNvSpPr/>
          <p:nvPr/>
        </p:nvSpPr>
        <p:spPr>
          <a:xfrm>
            <a:off x="1983043" y="3249505"/>
            <a:ext cx="2278061" cy="2732538"/>
          </a:xfrm>
          <a:prstGeom prst="roundRect">
            <a:avLst>
              <a:gd name="adj" fmla="val 8219"/>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07B4BC8E-047B-C7FB-D7D4-07D9B92141C4}"/>
              </a:ext>
            </a:extLst>
          </p:cNvPr>
          <p:cNvSpPr/>
          <p:nvPr/>
        </p:nvSpPr>
        <p:spPr>
          <a:xfrm>
            <a:off x="8065365" y="3239735"/>
            <a:ext cx="2278061" cy="2742307"/>
          </a:xfrm>
          <a:prstGeom prst="roundRect">
            <a:avLst>
              <a:gd name="adj" fmla="val 8621"/>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5">
            <a:extLst>
              <a:ext uri="{FF2B5EF4-FFF2-40B4-BE49-F238E27FC236}">
                <a16:creationId xmlns:a16="http://schemas.microsoft.com/office/drawing/2014/main" id="{23D4E576-9866-2FCD-99CC-864C775A9ACF}"/>
              </a:ext>
            </a:extLst>
          </p:cNvPr>
          <p:cNvSpPr>
            <a:spLocks noChangeArrowheads="1"/>
          </p:cNvSpPr>
          <p:nvPr/>
        </p:nvSpPr>
        <p:spPr bwMode="auto">
          <a:xfrm>
            <a:off x="8157360" y="3655462"/>
            <a:ext cx="1012082" cy="433115"/>
          </a:xfrm>
          <a:prstGeom prst="roundRect">
            <a:avLst>
              <a:gd name="adj" fmla="val 24210"/>
            </a:avLst>
          </a:prstGeom>
          <a:solidFill>
            <a:srgbClr val="C00000"/>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脉劫</a:t>
            </a:r>
            <a:endParaRPr lang="en-US" altLang="zh-CN"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9" name="圆角矩形 5">
            <a:extLst>
              <a:ext uri="{FF2B5EF4-FFF2-40B4-BE49-F238E27FC236}">
                <a16:creationId xmlns:a16="http://schemas.microsoft.com/office/drawing/2014/main" id="{B34E3BE3-BD46-B6AD-C0E1-6EC0E9D2286E}"/>
              </a:ext>
            </a:extLst>
          </p:cNvPr>
          <p:cNvSpPr>
            <a:spLocks noChangeArrowheads="1"/>
          </p:cNvSpPr>
          <p:nvPr/>
        </p:nvSpPr>
        <p:spPr bwMode="auto">
          <a:xfrm>
            <a:off x="8156673" y="4319605"/>
            <a:ext cx="1012082" cy="433115"/>
          </a:xfrm>
          <a:prstGeom prst="roundRect">
            <a:avLst>
              <a:gd name="adj" fmla="val 24210"/>
            </a:avLst>
          </a:prstGeom>
          <a:solidFill>
            <a:srgbClr val="C00000"/>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康帅傅</a:t>
            </a:r>
            <a:endParaRPr lang="en-US" altLang="zh-CN"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圆角矩形 5">
            <a:extLst>
              <a:ext uri="{FF2B5EF4-FFF2-40B4-BE49-F238E27FC236}">
                <a16:creationId xmlns:a16="http://schemas.microsoft.com/office/drawing/2014/main" id="{63D307C1-9057-ED27-9AD5-189F2F0024BE}"/>
              </a:ext>
            </a:extLst>
          </p:cNvPr>
          <p:cNvSpPr>
            <a:spLocks noChangeArrowheads="1"/>
          </p:cNvSpPr>
          <p:nvPr/>
        </p:nvSpPr>
        <p:spPr bwMode="auto">
          <a:xfrm>
            <a:off x="8156673" y="4985735"/>
            <a:ext cx="1012082" cy="433115"/>
          </a:xfrm>
          <a:prstGeom prst="roundRect">
            <a:avLst>
              <a:gd name="adj" fmla="val 24210"/>
            </a:avLst>
          </a:prstGeom>
          <a:solidFill>
            <a:srgbClr val="C00000"/>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粤利粤</a:t>
            </a:r>
            <a:endParaRPr lang="en-US" altLang="zh-CN"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圆角矩形 5">
            <a:extLst>
              <a:ext uri="{FF2B5EF4-FFF2-40B4-BE49-F238E27FC236}">
                <a16:creationId xmlns:a16="http://schemas.microsoft.com/office/drawing/2014/main" id="{317A388B-04F3-94B7-3FD0-E614ECC8CC05}"/>
              </a:ext>
            </a:extLst>
          </p:cNvPr>
          <p:cNvSpPr>
            <a:spLocks noChangeArrowheads="1"/>
          </p:cNvSpPr>
          <p:nvPr/>
        </p:nvSpPr>
        <p:spPr bwMode="auto">
          <a:xfrm>
            <a:off x="9250830" y="3655462"/>
            <a:ext cx="1012082" cy="433115"/>
          </a:xfrm>
          <a:prstGeom prst="roundRect">
            <a:avLst>
              <a:gd name="adj" fmla="val 24210"/>
            </a:avLst>
          </a:prstGeom>
          <a:solidFill>
            <a:srgbClr val="0070C0"/>
          </a:solidFill>
          <a:ln w="9525">
            <a:noFill/>
            <a:round/>
            <a:headEnd/>
            <a:tailEnd/>
          </a:ln>
          <a:effectLst>
            <a:outerShdw dist="63500" dir="5400000" algn="ctr" rotWithShape="0">
              <a:srgbClr val="000000">
                <a:alpha val="10999"/>
              </a:srgbClr>
            </a:outerShdw>
          </a:effectLst>
        </p:spPr>
        <p:txBody>
          <a:bodyPr anchor="ctr"/>
          <a:lstStyle/>
          <a:p>
            <a:pPr lvl="0" algn="ctr">
              <a:defRPr/>
            </a:pPr>
            <a:r>
              <a:rPr lang="en-US" altLang="zh-CN"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5</a:t>
            </a:r>
            <a:r>
              <a:rPr lang="zh-CN" altLang="en-US"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元</a:t>
            </a:r>
            <a:endParaRPr lang="en-US" altLang="zh-CN"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2" name="圆角矩形 5">
            <a:extLst>
              <a:ext uri="{FF2B5EF4-FFF2-40B4-BE49-F238E27FC236}">
                <a16:creationId xmlns:a16="http://schemas.microsoft.com/office/drawing/2014/main" id="{8FEBD7E7-A2CE-4830-84B7-DAFFD85AA7E9}"/>
              </a:ext>
            </a:extLst>
          </p:cNvPr>
          <p:cNvSpPr>
            <a:spLocks noChangeArrowheads="1"/>
          </p:cNvSpPr>
          <p:nvPr/>
        </p:nvSpPr>
        <p:spPr bwMode="auto">
          <a:xfrm>
            <a:off x="9250143" y="4319605"/>
            <a:ext cx="1012082" cy="433115"/>
          </a:xfrm>
          <a:prstGeom prst="roundRect">
            <a:avLst>
              <a:gd name="adj" fmla="val 24210"/>
            </a:avLst>
          </a:prstGeom>
          <a:solidFill>
            <a:srgbClr val="0070C0"/>
          </a:solidFill>
          <a:ln w="9525">
            <a:noFill/>
            <a:round/>
            <a:headEnd/>
            <a:tailEnd/>
          </a:ln>
          <a:effectLst>
            <a:outerShdw dist="63500" dir="5400000" algn="ctr" rotWithShape="0">
              <a:srgbClr val="000000">
                <a:alpha val="10999"/>
              </a:srgbClr>
            </a:outerShdw>
          </a:effectLst>
        </p:spPr>
        <p:txBody>
          <a:bodyPr anchor="ctr"/>
          <a:lstStyle/>
          <a:p>
            <a:pPr lvl="0" algn="ctr">
              <a:defRPr/>
            </a:pPr>
            <a:r>
              <a:rPr lang="en-US" altLang="zh-CN"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5</a:t>
            </a:r>
            <a:r>
              <a:rPr lang="zh-CN" altLang="en-US"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元</a:t>
            </a:r>
            <a:endParaRPr lang="en-US" altLang="zh-CN"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圆角矩形 5">
            <a:extLst>
              <a:ext uri="{FF2B5EF4-FFF2-40B4-BE49-F238E27FC236}">
                <a16:creationId xmlns:a16="http://schemas.microsoft.com/office/drawing/2014/main" id="{9E0D27C9-43BC-5974-1338-065F83200D17}"/>
              </a:ext>
            </a:extLst>
          </p:cNvPr>
          <p:cNvSpPr>
            <a:spLocks noChangeArrowheads="1"/>
          </p:cNvSpPr>
          <p:nvPr/>
        </p:nvSpPr>
        <p:spPr bwMode="auto">
          <a:xfrm>
            <a:off x="9250143" y="4985735"/>
            <a:ext cx="1012082" cy="433115"/>
          </a:xfrm>
          <a:prstGeom prst="roundRect">
            <a:avLst>
              <a:gd name="adj" fmla="val 24210"/>
            </a:avLst>
          </a:prstGeom>
          <a:solidFill>
            <a:srgbClr val="0070C0"/>
          </a:solidFill>
          <a:ln w="9525">
            <a:noFill/>
            <a:round/>
            <a:headEnd/>
            <a:tailEnd/>
          </a:ln>
          <a:effectLst>
            <a:outerShdw dist="63500" dir="5400000" algn="ctr" rotWithShape="0">
              <a:srgbClr val="000000">
                <a:alpha val="10999"/>
              </a:srgbClr>
            </a:outerShdw>
          </a:effectLst>
        </p:spPr>
        <p:txBody>
          <a:bodyPr anchor="ctr"/>
          <a:lstStyle/>
          <a:p>
            <a:pPr lvl="0" algn="ctr">
              <a:defRPr/>
            </a:pPr>
            <a:r>
              <a:rPr lang="en-US" altLang="zh-CN"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10</a:t>
            </a:r>
            <a:r>
              <a:rPr lang="zh-CN" altLang="en-US"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元</a:t>
            </a:r>
            <a:endParaRPr lang="en-US" altLang="zh-CN" sz="16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4" name="图片 3">
            <a:extLst>
              <a:ext uri="{FF2B5EF4-FFF2-40B4-BE49-F238E27FC236}">
                <a16:creationId xmlns:a16="http://schemas.microsoft.com/office/drawing/2014/main" id="{127181FA-1948-76F4-99A7-E2ECA33AE577}"/>
              </a:ext>
            </a:extLst>
          </p:cNvPr>
          <p:cNvPicPr>
            <a:picLocks noChangeAspect="1"/>
          </p:cNvPicPr>
          <p:nvPr/>
        </p:nvPicPr>
        <p:blipFill>
          <a:blip r:embed="rId5"/>
          <a:stretch>
            <a:fillRect/>
          </a:stretch>
        </p:blipFill>
        <p:spPr>
          <a:xfrm>
            <a:off x="1992767" y="1675356"/>
            <a:ext cx="2178697" cy="439118"/>
          </a:xfrm>
          <a:prstGeom prst="rect">
            <a:avLst/>
          </a:prstGeom>
        </p:spPr>
      </p:pic>
      <p:pic>
        <p:nvPicPr>
          <p:cNvPr id="6" name="图片 5">
            <a:extLst>
              <a:ext uri="{FF2B5EF4-FFF2-40B4-BE49-F238E27FC236}">
                <a16:creationId xmlns:a16="http://schemas.microsoft.com/office/drawing/2014/main" id="{1F7B037E-DFA0-984F-C013-36D4D78FC581}"/>
              </a:ext>
            </a:extLst>
          </p:cNvPr>
          <p:cNvPicPr>
            <a:picLocks noChangeAspect="1"/>
          </p:cNvPicPr>
          <p:nvPr/>
        </p:nvPicPr>
        <p:blipFill>
          <a:blip r:embed="rId6"/>
          <a:stretch>
            <a:fillRect/>
          </a:stretch>
        </p:blipFill>
        <p:spPr>
          <a:xfrm>
            <a:off x="8280031" y="1580524"/>
            <a:ext cx="1184778" cy="588591"/>
          </a:xfrm>
          <a:prstGeom prst="rect">
            <a:avLst/>
          </a:prstGeom>
        </p:spPr>
      </p:pic>
      <p:sp>
        <p:nvSpPr>
          <p:cNvPr id="3" name="标题 2">
            <a:extLst>
              <a:ext uri="{FF2B5EF4-FFF2-40B4-BE49-F238E27FC236}">
                <a16:creationId xmlns:a16="http://schemas.microsoft.com/office/drawing/2014/main" id="{59567DBF-555E-D887-F616-E8EBEB44ECF1}"/>
              </a:ext>
            </a:extLst>
          </p:cNvPr>
          <p:cNvSpPr>
            <a:spLocks noGrp="1"/>
          </p:cNvSpPr>
          <p:nvPr>
            <p:ph type="title"/>
          </p:nvPr>
        </p:nvSpPr>
        <p:spPr/>
        <p:txBody>
          <a:bodyPr/>
          <a:lstStyle/>
          <a:p>
            <a:r>
              <a:rPr lang="zh-CN" altLang="en-US" dirty="0"/>
              <a:t>认识</a:t>
            </a:r>
            <a:r>
              <a:rPr lang="en-US" altLang="zh-CN" dirty="0"/>
              <a:t>Map</a:t>
            </a:r>
            <a:r>
              <a:rPr lang="zh-CN" altLang="en-US" dirty="0"/>
              <a:t>集合</a:t>
            </a:r>
          </a:p>
        </p:txBody>
      </p:sp>
    </p:spTree>
    <p:extLst>
      <p:ext uri="{BB962C8B-B14F-4D97-AF65-F5344CB8AC3E}">
        <p14:creationId xmlns:p14="http://schemas.microsoft.com/office/powerpoint/2010/main" val="16786644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14:presetBounceEnd="42857">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14:bounceEnd="42857">
                                          <p:cBhvr additive="base">
                                            <p:cTn id="15" dur="700" fill="hold"/>
                                            <p:tgtEl>
                                              <p:spTgt spid="11"/>
                                            </p:tgtEl>
                                            <p:attrNameLst>
                                              <p:attrName>ppt_x</p:attrName>
                                            </p:attrNameLst>
                                          </p:cBhvr>
                                          <p:tavLst>
                                            <p:tav tm="0">
                                              <p:val>
                                                <p:strVal val="0-#ppt_w/2"/>
                                              </p:val>
                                            </p:tav>
                                            <p:tav tm="100000">
                                              <p:val>
                                                <p:strVal val="#ppt_x"/>
                                              </p:val>
                                            </p:tav>
                                          </p:tavLst>
                                        </p:anim>
                                        <p:anim calcmode="lin" valueType="num" p14:bounceEnd="42857">
                                          <p:cBhvr additive="base">
                                            <p:cTn id="16" dur="7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heel(1)">
                                          <p:cBhvr>
                                            <p:cTn id="21" dur="10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50" presetClass="path" presetSubtype="0" fill="hold" grpId="0" nodeType="clickEffect" p14:presetBounceEnd="30000">
                                      <p:stCondLst>
                                        <p:cond delay="0"/>
                                      </p:stCondLst>
                                      <p:childTnLst>
                                        <p:animMotion origin="layout" path="M -0.18685 -0.46875 L -0.09323 -0.46875 C -0.05156 -0.46875 -1.25E-6 -0.34074 -1.25E-6 -0.23565 L -1.25E-6 -2.22222E-6 " pathEditMode="relative" rAng="0" ptsTypes="AAAA" p14:bounceEnd="30000">
                                          <p:cBhvr>
                                            <p:cTn id="25" dur="1000" spd="-100000" fill="hold"/>
                                            <p:tgtEl>
                                              <p:spTgt spid="8"/>
                                            </p:tgtEl>
                                            <p:attrNameLst>
                                              <p:attrName>ppt_x</p:attrName>
                                              <p:attrName>ppt_y</p:attrName>
                                            </p:attrNameLst>
                                          </p:cBhvr>
                                          <p:rCtr x="9336" y="23426"/>
                                        </p:animMotion>
                                      </p:childTnLst>
                                    </p:cTn>
                                  </p:par>
                                  <p:par>
                                    <p:cTn id="26" presetID="50" presetClass="path" presetSubtype="0" fill="hold" grpId="0" nodeType="withEffect" p14:presetBounceEnd="30000">
                                      <p:stCondLst>
                                        <p:cond delay="200"/>
                                      </p:stCondLst>
                                      <p:childTnLst>
                                        <p:animMotion origin="layout" path="M -0.18685 -0.47269 L -0.09323 -0.47269 C -0.05156 -0.47269 -1.25E-6 -0.34352 -1.25E-6 -0.2375 L -1.25E-6 2.96296E-6 " pathEditMode="relative" rAng="0" ptsTypes="AAAA" p14:bounceEnd="30000">
                                          <p:cBhvr>
                                            <p:cTn id="27" dur="1000" spd="-100000" fill="hold"/>
                                            <p:tgtEl>
                                              <p:spTgt spid="9"/>
                                            </p:tgtEl>
                                            <p:attrNameLst>
                                              <p:attrName>ppt_x</p:attrName>
                                              <p:attrName>ppt_y</p:attrName>
                                            </p:attrNameLst>
                                          </p:cBhvr>
                                          <p:rCtr x="9336" y="23634"/>
                                        </p:animMotion>
                                      </p:childTnLst>
                                    </p:cTn>
                                  </p:par>
                                  <p:par>
                                    <p:cTn id="28" presetID="50" presetClass="path" presetSubtype="0" fill="hold" grpId="0" nodeType="withEffect" p14:presetBounceEnd="30000">
                                      <p:stCondLst>
                                        <p:cond delay="400"/>
                                      </p:stCondLst>
                                      <p:childTnLst>
                                        <p:animMotion origin="layout" path="M -0.18685 -0.48449 L -0.09323 -0.48449 C -0.05156 -0.48449 -1.25E-6 -0.35208 -1.25E-6 -0.24352 L -1.25E-6 -7.40741E-7 " pathEditMode="relative" rAng="0" ptsTypes="AAAA" p14:bounceEnd="30000">
                                          <p:cBhvr>
                                            <p:cTn id="29" dur="1000" spd="-100000" fill="hold"/>
                                            <p:tgtEl>
                                              <p:spTgt spid="10"/>
                                            </p:tgtEl>
                                            <p:attrNameLst>
                                              <p:attrName>ppt_x</p:attrName>
                                              <p:attrName>ppt_y</p:attrName>
                                            </p:attrNameLst>
                                          </p:cBhvr>
                                          <p:rCtr x="9336" y="24213"/>
                                        </p:animMotion>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14:presetBounceEnd="42857">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14:bounceEnd="42857">
                                          <p:cBhvr additive="base">
                                            <p:cTn id="34" dur="700" fill="hold"/>
                                            <p:tgtEl>
                                              <p:spTgt spid="12"/>
                                            </p:tgtEl>
                                            <p:attrNameLst>
                                              <p:attrName>ppt_x</p:attrName>
                                            </p:attrNameLst>
                                          </p:cBhvr>
                                          <p:tavLst>
                                            <p:tav tm="0">
                                              <p:val>
                                                <p:strVal val="1+#ppt_w/2"/>
                                              </p:val>
                                            </p:tav>
                                            <p:tav tm="100000">
                                              <p:val>
                                                <p:strVal val="#ppt_x"/>
                                              </p:val>
                                            </p:tav>
                                          </p:tavLst>
                                        </p:anim>
                                        <p:anim calcmode="lin" valueType="num" p14:bounceEnd="42857">
                                          <p:cBhvr additive="base">
                                            <p:cTn id="35" dur="7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heel(1)">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14:presetBounceEnd="42857">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14:bounceEnd="42857">
                                          <p:cBhvr additive="base">
                                            <p:cTn id="45" dur="700" fill="hold"/>
                                            <p:tgtEl>
                                              <p:spTgt spid="18"/>
                                            </p:tgtEl>
                                            <p:attrNameLst>
                                              <p:attrName>ppt_x</p:attrName>
                                            </p:attrNameLst>
                                          </p:cBhvr>
                                          <p:tavLst>
                                            <p:tav tm="0">
                                              <p:val>
                                                <p:strVal val="1+#ppt_w/2"/>
                                              </p:val>
                                            </p:tav>
                                            <p:tav tm="100000">
                                              <p:val>
                                                <p:strVal val="#ppt_x"/>
                                              </p:val>
                                            </p:tav>
                                          </p:tavLst>
                                        </p:anim>
                                        <p:anim calcmode="lin" valueType="num" p14:bounceEnd="42857">
                                          <p:cBhvr additive="base">
                                            <p:cTn id="46" dur="700" fill="hold"/>
                                            <p:tgtEl>
                                              <p:spTgt spid="18"/>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14:presetBounceEnd="42857">
                                      <p:stCondLst>
                                        <p:cond delay="200"/>
                                      </p:stCondLst>
                                      <p:childTnLst>
                                        <p:set>
                                          <p:cBhvr>
                                            <p:cTn id="48" dur="1" fill="hold">
                                              <p:stCondLst>
                                                <p:cond delay="0"/>
                                              </p:stCondLst>
                                            </p:cTn>
                                            <p:tgtEl>
                                              <p:spTgt spid="21"/>
                                            </p:tgtEl>
                                            <p:attrNameLst>
                                              <p:attrName>style.visibility</p:attrName>
                                            </p:attrNameLst>
                                          </p:cBhvr>
                                          <p:to>
                                            <p:strVal val="visible"/>
                                          </p:to>
                                        </p:set>
                                        <p:anim calcmode="lin" valueType="num" p14:bounceEnd="42857">
                                          <p:cBhvr additive="base">
                                            <p:cTn id="49" dur="700" fill="hold"/>
                                            <p:tgtEl>
                                              <p:spTgt spid="21"/>
                                            </p:tgtEl>
                                            <p:attrNameLst>
                                              <p:attrName>ppt_x</p:attrName>
                                            </p:attrNameLst>
                                          </p:cBhvr>
                                          <p:tavLst>
                                            <p:tav tm="0">
                                              <p:val>
                                                <p:strVal val="1+#ppt_w/2"/>
                                              </p:val>
                                            </p:tav>
                                            <p:tav tm="100000">
                                              <p:val>
                                                <p:strVal val="#ppt_x"/>
                                              </p:val>
                                            </p:tav>
                                          </p:tavLst>
                                        </p:anim>
                                        <p:anim calcmode="lin" valueType="num" p14:bounceEnd="42857">
                                          <p:cBhvr additive="base">
                                            <p:cTn id="50" dur="7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14:presetBounceEnd="42857">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14:bounceEnd="42857">
                                          <p:cBhvr additive="base">
                                            <p:cTn id="55" dur="700" fill="hold"/>
                                            <p:tgtEl>
                                              <p:spTgt spid="19"/>
                                            </p:tgtEl>
                                            <p:attrNameLst>
                                              <p:attrName>ppt_x</p:attrName>
                                            </p:attrNameLst>
                                          </p:cBhvr>
                                          <p:tavLst>
                                            <p:tav tm="0">
                                              <p:val>
                                                <p:strVal val="1+#ppt_w/2"/>
                                              </p:val>
                                            </p:tav>
                                            <p:tav tm="100000">
                                              <p:val>
                                                <p:strVal val="#ppt_x"/>
                                              </p:val>
                                            </p:tav>
                                          </p:tavLst>
                                        </p:anim>
                                        <p:anim calcmode="lin" valueType="num" p14:bounceEnd="42857">
                                          <p:cBhvr additive="base">
                                            <p:cTn id="56" dur="70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14:presetBounceEnd="42857">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14:bounceEnd="42857">
                                          <p:cBhvr additive="base">
                                            <p:cTn id="59" dur="700" fill="hold"/>
                                            <p:tgtEl>
                                              <p:spTgt spid="20"/>
                                            </p:tgtEl>
                                            <p:attrNameLst>
                                              <p:attrName>ppt_x</p:attrName>
                                            </p:attrNameLst>
                                          </p:cBhvr>
                                          <p:tavLst>
                                            <p:tav tm="0">
                                              <p:val>
                                                <p:strVal val="1+#ppt_w/2"/>
                                              </p:val>
                                            </p:tav>
                                            <p:tav tm="100000">
                                              <p:val>
                                                <p:strVal val="#ppt_x"/>
                                              </p:val>
                                            </p:tav>
                                          </p:tavLst>
                                        </p:anim>
                                        <p:anim calcmode="lin" valueType="num" p14:bounceEnd="42857">
                                          <p:cBhvr additive="base">
                                            <p:cTn id="60" dur="700" fill="hold"/>
                                            <p:tgtEl>
                                              <p:spTgt spid="20"/>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14:presetBounceEnd="42857">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14:bounceEnd="42857">
                                          <p:cBhvr additive="base">
                                            <p:cTn id="63" dur="700" fill="hold"/>
                                            <p:tgtEl>
                                              <p:spTgt spid="22"/>
                                            </p:tgtEl>
                                            <p:attrNameLst>
                                              <p:attrName>ppt_x</p:attrName>
                                            </p:attrNameLst>
                                          </p:cBhvr>
                                          <p:tavLst>
                                            <p:tav tm="0">
                                              <p:val>
                                                <p:strVal val="1+#ppt_w/2"/>
                                              </p:val>
                                            </p:tav>
                                            <p:tav tm="100000">
                                              <p:val>
                                                <p:strVal val="#ppt_x"/>
                                              </p:val>
                                            </p:tav>
                                          </p:tavLst>
                                        </p:anim>
                                        <p:anim calcmode="lin" valueType="num" p14:bounceEnd="42857">
                                          <p:cBhvr additive="base">
                                            <p:cTn id="64" dur="700" fill="hold"/>
                                            <p:tgtEl>
                                              <p:spTgt spid="22"/>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14:presetBounceEnd="42857">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14:bounceEnd="42857">
                                          <p:cBhvr additive="base">
                                            <p:cTn id="67" dur="700" fill="hold"/>
                                            <p:tgtEl>
                                              <p:spTgt spid="23"/>
                                            </p:tgtEl>
                                            <p:attrNameLst>
                                              <p:attrName>ppt_x</p:attrName>
                                            </p:attrNameLst>
                                          </p:cBhvr>
                                          <p:tavLst>
                                            <p:tav tm="0">
                                              <p:val>
                                                <p:strVal val="1+#ppt_w/2"/>
                                              </p:val>
                                            </p:tav>
                                            <p:tav tm="100000">
                                              <p:val>
                                                <p:strVal val="#ppt_x"/>
                                              </p:val>
                                            </p:tav>
                                          </p:tavLst>
                                        </p:anim>
                                        <p:anim calcmode="lin" valueType="num" p14:bounceEnd="42857">
                                          <p:cBhvr additive="base">
                                            <p:cTn id="68" dur="7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7" grpId="0" animBg="1"/>
          <p:bldP spid="18" grpId="0" animBg="1"/>
          <p:bldP spid="19" grpId="0" animBg="1"/>
          <p:bldP spid="20" grpId="0" animBg="1"/>
          <p:bldP spid="21" grpId="0" animBg="1"/>
          <p:bldP spid="22" grpId="0" animBg="1"/>
          <p:bldP spid="2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700" fill="hold"/>
                                            <p:tgtEl>
                                              <p:spTgt spid="11"/>
                                            </p:tgtEl>
                                            <p:attrNameLst>
                                              <p:attrName>ppt_x</p:attrName>
                                            </p:attrNameLst>
                                          </p:cBhvr>
                                          <p:tavLst>
                                            <p:tav tm="0">
                                              <p:val>
                                                <p:strVal val="0-#ppt_w/2"/>
                                              </p:val>
                                            </p:tav>
                                            <p:tav tm="100000">
                                              <p:val>
                                                <p:strVal val="#ppt_x"/>
                                              </p:val>
                                            </p:tav>
                                          </p:tavLst>
                                        </p:anim>
                                        <p:anim calcmode="lin" valueType="num">
                                          <p:cBhvr additive="base">
                                            <p:cTn id="21" dur="7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heel(1)">
                                          <p:cBhvr>
                                            <p:cTn id="26" dur="10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50" presetClass="path" presetSubtype="0" fill="hold" grpId="0" nodeType="clickEffect">
                                      <p:stCondLst>
                                        <p:cond delay="0"/>
                                      </p:stCondLst>
                                      <p:childTnLst>
                                        <p:animMotion origin="layout" path="M -0.18685 -0.46875 L -0.09323 -0.46875 C -0.05156 -0.46875 -1.25E-6 -0.34074 -1.25E-6 -0.23565 L -1.25E-6 -2.22222E-6 " pathEditMode="relative" rAng="0" ptsTypes="AAAA">
                                          <p:cBhvr>
                                            <p:cTn id="30" dur="1000" spd="-100000" fill="hold"/>
                                            <p:tgtEl>
                                              <p:spTgt spid="8"/>
                                            </p:tgtEl>
                                            <p:attrNameLst>
                                              <p:attrName>ppt_x</p:attrName>
                                              <p:attrName>ppt_y</p:attrName>
                                            </p:attrNameLst>
                                          </p:cBhvr>
                                          <p:rCtr x="9336" y="23426"/>
                                        </p:animMotion>
                                      </p:childTnLst>
                                    </p:cTn>
                                  </p:par>
                                  <p:par>
                                    <p:cTn id="31" presetID="50" presetClass="path" presetSubtype="0" fill="hold" grpId="0" nodeType="withEffect">
                                      <p:stCondLst>
                                        <p:cond delay="200"/>
                                      </p:stCondLst>
                                      <p:childTnLst>
                                        <p:animMotion origin="layout" path="M -0.18685 -0.47269 L -0.09323 -0.47269 C -0.05156 -0.47269 -1.25E-6 -0.34352 -1.25E-6 -0.2375 L -1.25E-6 2.96296E-6 " pathEditMode="relative" rAng="0" ptsTypes="AAAA">
                                          <p:cBhvr>
                                            <p:cTn id="32" dur="1000" spd="-100000" fill="hold"/>
                                            <p:tgtEl>
                                              <p:spTgt spid="9"/>
                                            </p:tgtEl>
                                            <p:attrNameLst>
                                              <p:attrName>ppt_x</p:attrName>
                                              <p:attrName>ppt_y</p:attrName>
                                            </p:attrNameLst>
                                          </p:cBhvr>
                                          <p:rCtr x="9336" y="23634"/>
                                        </p:animMotion>
                                      </p:childTnLst>
                                    </p:cTn>
                                  </p:par>
                                  <p:par>
                                    <p:cTn id="33" presetID="50" presetClass="path" presetSubtype="0" fill="hold" grpId="0" nodeType="withEffect">
                                      <p:stCondLst>
                                        <p:cond delay="400"/>
                                      </p:stCondLst>
                                      <p:childTnLst>
                                        <p:animMotion origin="layout" path="M -0.18685 -0.48449 L -0.09323 -0.48449 C -0.05156 -0.48449 -1.25E-6 -0.35208 -1.25E-6 -0.24352 L -1.25E-6 -7.40741E-7 " pathEditMode="relative" rAng="0" ptsTypes="AAAA">
                                          <p:cBhvr>
                                            <p:cTn id="34" dur="1000" spd="-100000" fill="hold"/>
                                            <p:tgtEl>
                                              <p:spTgt spid="10"/>
                                            </p:tgtEl>
                                            <p:attrNameLst>
                                              <p:attrName>ppt_x</p:attrName>
                                              <p:attrName>ppt_y</p:attrName>
                                            </p:attrNameLst>
                                          </p:cBhvr>
                                          <p:rCtr x="9336" y="24213"/>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700" fill="hold"/>
                                            <p:tgtEl>
                                              <p:spTgt spid="12"/>
                                            </p:tgtEl>
                                            <p:attrNameLst>
                                              <p:attrName>ppt_x</p:attrName>
                                            </p:attrNameLst>
                                          </p:cBhvr>
                                          <p:tavLst>
                                            <p:tav tm="0">
                                              <p:val>
                                                <p:strVal val="1+#ppt_w/2"/>
                                              </p:val>
                                            </p:tav>
                                            <p:tav tm="100000">
                                              <p:val>
                                                <p:strVal val="#ppt_x"/>
                                              </p:val>
                                            </p:tav>
                                          </p:tavLst>
                                        </p:anim>
                                        <p:anim calcmode="lin" valueType="num">
                                          <p:cBhvr additive="base">
                                            <p:cTn id="40" dur="7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heel(1)">
                                          <p:cBhvr>
                                            <p:cTn id="45" dur="10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700" fill="hold"/>
                                            <p:tgtEl>
                                              <p:spTgt spid="18"/>
                                            </p:tgtEl>
                                            <p:attrNameLst>
                                              <p:attrName>ppt_x</p:attrName>
                                            </p:attrNameLst>
                                          </p:cBhvr>
                                          <p:tavLst>
                                            <p:tav tm="0">
                                              <p:val>
                                                <p:strVal val="1+#ppt_w/2"/>
                                              </p:val>
                                            </p:tav>
                                            <p:tav tm="100000">
                                              <p:val>
                                                <p:strVal val="#ppt_x"/>
                                              </p:val>
                                            </p:tav>
                                          </p:tavLst>
                                        </p:anim>
                                        <p:anim calcmode="lin" valueType="num">
                                          <p:cBhvr additive="base">
                                            <p:cTn id="51" dur="700" fill="hold"/>
                                            <p:tgtEl>
                                              <p:spTgt spid="18"/>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20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700" fill="hold"/>
                                            <p:tgtEl>
                                              <p:spTgt spid="21"/>
                                            </p:tgtEl>
                                            <p:attrNameLst>
                                              <p:attrName>ppt_x</p:attrName>
                                            </p:attrNameLst>
                                          </p:cBhvr>
                                          <p:tavLst>
                                            <p:tav tm="0">
                                              <p:val>
                                                <p:strVal val="1+#ppt_w/2"/>
                                              </p:val>
                                            </p:tav>
                                            <p:tav tm="100000">
                                              <p:val>
                                                <p:strVal val="#ppt_x"/>
                                              </p:val>
                                            </p:tav>
                                          </p:tavLst>
                                        </p:anim>
                                        <p:anim calcmode="lin" valueType="num">
                                          <p:cBhvr additive="base">
                                            <p:cTn id="55" dur="7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700" fill="hold"/>
                                            <p:tgtEl>
                                              <p:spTgt spid="19"/>
                                            </p:tgtEl>
                                            <p:attrNameLst>
                                              <p:attrName>ppt_x</p:attrName>
                                            </p:attrNameLst>
                                          </p:cBhvr>
                                          <p:tavLst>
                                            <p:tav tm="0">
                                              <p:val>
                                                <p:strVal val="1+#ppt_w/2"/>
                                              </p:val>
                                            </p:tav>
                                            <p:tav tm="100000">
                                              <p:val>
                                                <p:strVal val="#ppt_x"/>
                                              </p:val>
                                            </p:tav>
                                          </p:tavLst>
                                        </p:anim>
                                        <p:anim calcmode="lin" valueType="num">
                                          <p:cBhvr additive="base">
                                            <p:cTn id="61" dur="700" fill="hold"/>
                                            <p:tgtEl>
                                              <p:spTgt spid="19"/>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additive="base">
                                            <p:cTn id="64" dur="700" fill="hold"/>
                                            <p:tgtEl>
                                              <p:spTgt spid="20"/>
                                            </p:tgtEl>
                                            <p:attrNameLst>
                                              <p:attrName>ppt_x</p:attrName>
                                            </p:attrNameLst>
                                          </p:cBhvr>
                                          <p:tavLst>
                                            <p:tav tm="0">
                                              <p:val>
                                                <p:strVal val="1+#ppt_w/2"/>
                                              </p:val>
                                            </p:tav>
                                            <p:tav tm="100000">
                                              <p:val>
                                                <p:strVal val="#ppt_x"/>
                                              </p:val>
                                            </p:tav>
                                          </p:tavLst>
                                        </p:anim>
                                        <p:anim calcmode="lin" valueType="num">
                                          <p:cBhvr additive="base">
                                            <p:cTn id="65" dur="700" fill="hold"/>
                                            <p:tgtEl>
                                              <p:spTgt spid="20"/>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700" fill="hold"/>
                                            <p:tgtEl>
                                              <p:spTgt spid="22"/>
                                            </p:tgtEl>
                                            <p:attrNameLst>
                                              <p:attrName>ppt_x</p:attrName>
                                            </p:attrNameLst>
                                          </p:cBhvr>
                                          <p:tavLst>
                                            <p:tav tm="0">
                                              <p:val>
                                                <p:strVal val="1+#ppt_w/2"/>
                                              </p:val>
                                            </p:tav>
                                            <p:tav tm="100000">
                                              <p:val>
                                                <p:strVal val="#ppt_x"/>
                                              </p:val>
                                            </p:tav>
                                          </p:tavLst>
                                        </p:anim>
                                        <p:anim calcmode="lin" valueType="num">
                                          <p:cBhvr additive="base">
                                            <p:cTn id="69" dur="700" fill="hold"/>
                                            <p:tgtEl>
                                              <p:spTgt spid="22"/>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 calcmode="lin" valueType="num">
                                          <p:cBhvr additive="base">
                                            <p:cTn id="72" dur="700" fill="hold"/>
                                            <p:tgtEl>
                                              <p:spTgt spid="23"/>
                                            </p:tgtEl>
                                            <p:attrNameLst>
                                              <p:attrName>ppt_x</p:attrName>
                                            </p:attrNameLst>
                                          </p:cBhvr>
                                          <p:tavLst>
                                            <p:tav tm="0">
                                              <p:val>
                                                <p:strVal val="1+#ppt_w/2"/>
                                              </p:val>
                                            </p:tav>
                                            <p:tav tm="100000">
                                              <p:val>
                                                <p:strVal val="#ppt_x"/>
                                              </p:val>
                                            </p:tav>
                                          </p:tavLst>
                                        </p:anim>
                                        <p:anim calcmode="lin" valueType="num">
                                          <p:cBhvr additive="base">
                                            <p:cTn id="73" dur="7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7" grpId="0" animBg="1"/>
          <p:bldP spid="18" grpId="0" animBg="1"/>
          <p:bldP spid="19" grpId="0" animBg="1"/>
          <p:bldP spid="20" grpId="0" animBg="1"/>
          <p:bldP spid="21" grpId="0" animBg="1"/>
          <p:bldP spid="22" grpId="0" animBg="1"/>
          <p:bldP spid="23" grpId="0" animBg="1"/>
          <p:bldP spid="2"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E283E5A3-A9E9-498E-9F87-F702B101D8CB}"/>
              </a:ext>
            </a:extLst>
          </p:cNvPr>
          <p:cNvSpPr>
            <a:spLocks noChangeArrowheads="1"/>
          </p:cNvSpPr>
          <p:nvPr/>
        </p:nvSpPr>
        <p:spPr bwMode="auto">
          <a:xfrm>
            <a:off x="581970" y="963213"/>
            <a:ext cx="11481440" cy="8969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200000"/>
              </a:lnSpc>
              <a:spcBef>
                <a:spcPct val="0"/>
              </a:spcBef>
              <a:spcAft>
                <a:spcPct val="0"/>
              </a:spcAft>
              <a:buFont typeface="Wingdings" panose="05000000000000000000" pitchFamily="2" charset="2"/>
              <a:buChar char="l"/>
            </a:pPr>
            <a:r>
              <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集合也被叫做“键值对集合”，</a:t>
            </a:r>
            <a:r>
              <a:rPr lang="zh-CN"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格式：{key1=value1 , key2=value2 , key3=value3 , ...}</a:t>
            </a:r>
            <a:endPar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l"/>
              <a:tabLst/>
            </a:pPr>
            <a:r>
              <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集合的所有键是不允许重复的，但值可以重复，键和值是一一对应的，每一个键只能找到自己对应的值</a:t>
            </a:r>
            <a:endPar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36" name="图片 35">
            <a:extLst>
              <a:ext uri="{FF2B5EF4-FFF2-40B4-BE49-F238E27FC236}">
                <a16:creationId xmlns:a16="http://schemas.microsoft.com/office/drawing/2014/main" id="{1464F38F-EB0E-3D49-94B4-C9FC30367A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31646" y="3588135"/>
            <a:ext cx="419876" cy="72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图片 36">
            <a:extLst>
              <a:ext uri="{FF2B5EF4-FFF2-40B4-BE49-F238E27FC236}">
                <a16:creationId xmlns:a16="http://schemas.microsoft.com/office/drawing/2014/main" id="{811DF580-B820-FA53-A25D-909DBBEF1AF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28325" y="4552635"/>
            <a:ext cx="406349" cy="76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图片 37">
            <a:extLst>
              <a:ext uri="{FF2B5EF4-FFF2-40B4-BE49-F238E27FC236}">
                <a16:creationId xmlns:a16="http://schemas.microsoft.com/office/drawing/2014/main" id="{D44FC445-82F7-E09C-B018-7360C283C92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23275" y="2717876"/>
            <a:ext cx="419875" cy="60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38">
            <a:extLst>
              <a:ext uri="{FF2B5EF4-FFF2-40B4-BE49-F238E27FC236}">
                <a16:creationId xmlns:a16="http://schemas.microsoft.com/office/drawing/2014/main" id="{89E7BC87-95FD-A14C-B972-BD7175BEACB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7254" y="2654070"/>
            <a:ext cx="428280" cy="667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图片 39">
            <a:extLst>
              <a:ext uri="{FF2B5EF4-FFF2-40B4-BE49-F238E27FC236}">
                <a16:creationId xmlns:a16="http://schemas.microsoft.com/office/drawing/2014/main" id="{898480BB-060F-B30C-99B8-C39C17772E2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48338" y="4605831"/>
            <a:ext cx="411643" cy="65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圆角矩形 13">
            <a:extLst>
              <a:ext uri="{FF2B5EF4-FFF2-40B4-BE49-F238E27FC236}">
                <a16:creationId xmlns:a16="http://schemas.microsoft.com/office/drawing/2014/main" id="{272B9E9B-18C5-60FF-E466-DB7EF7FB8F68}"/>
              </a:ext>
            </a:extLst>
          </p:cNvPr>
          <p:cNvSpPr/>
          <p:nvPr/>
        </p:nvSpPr>
        <p:spPr>
          <a:xfrm>
            <a:off x="4295339" y="2513236"/>
            <a:ext cx="2001492" cy="305151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cxnSp>
        <p:nvCxnSpPr>
          <p:cNvPr id="42" name="直接连接符 41">
            <a:extLst>
              <a:ext uri="{FF2B5EF4-FFF2-40B4-BE49-F238E27FC236}">
                <a16:creationId xmlns:a16="http://schemas.microsoft.com/office/drawing/2014/main" id="{BCB8127B-26EE-F5A2-F184-AF17161C4486}"/>
              </a:ext>
            </a:extLst>
          </p:cNvPr>
          <p:cNvCxnSpPr>
            <a:cxnSpLocks/>
          </p:cNvCxnSpPr>
          <p:nvPr/>
        </p:nvCxnSpPr>
        <p:spPr>
          <a:xfrm>
            <a:off x="5057525" y="2979659"/>
            <a:ext cx="428280"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43" name="直接连接符 42">
            <a:extLst>
              <a:ext uri="{FF2B5EF4-FFF2-40B4-BE49-F238E27FC236}">
                <a16:creationId xmlns:a16="http://schemas.microsoft.com/office/drawing/2014/main" id="{42D5E0F0-128F-320F-1C4A-F225E15D215A}"/>
              </a:ext>
            </a:extLst>
          </p:cNvPr>
          <p:cNvCxnSpPr>
            <a:cxnSpLocks/>
          </p:cNvCxnSpPr>
          <p:nvPr/>
        </p:nvCxnSpPr>
        <p:spPr>
          <a:xfrm>
            <a:off x="5057525" y="3132059"/>
            <a:ext cx="419875"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44" name="直接连接符 43">
            <a:extLst>
              <a:ext uri="{FF2B5EF4-FFF2-40B4-BE49-F238E27FC236}">
                <a16:creationId xmlns:a16="http://schemas.microsoft.com/office/drawing/2014/main" id="{9C9C7B35-790E-9489-A271-7B85BE13BEE4}"/>
              </a:ext>
            </a:extLst>
          </p:cNvPr>
          <p:cNvCxnSpPr>
            <a:cxnSpLocks/>
          </p:cNvCxnSpPr>
          <p:nvPr/>
        </p:nvCxnSpPr>
        <p:spPr>
          <a:xfrm>
            <a:off x="5057525" y="3910378"/>
            <a:ext cx="428280"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45" name="直接连接符 44">
            <a:extLst>
              <a:ext uri="{FF2B5EF4-FFF2-40B4-BE49-F238E27FC236}">
                <a16:creationId xmlns:a16="http://schemas.microsoft.com/office/drawing/2014/main" id="{EE574D75-FDC8-D74C-7DBB-4D3757ACDB37}"/>
              </a:ext>
            </a:extLst>
          </p:cNvPr>
          <p:cNvCxnSpPr>
            <a:cxnSpLocks/>
          </p:cNvCxnSpPr>
          <p:nvPr/>
        </p:nvCxnSpPr>
        <p:spPr>
          <a:xfrm>
            <a:off x="5057525" y="4111939"/>
            <a:ext cx="419875"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46" name="直接连接符 45">
            <a:extLst>
              <a:ext uri="{FF2B5EF4-FFF2-40B4-BE49-F238E27FC236}">
                <a16:creationId xmlns:a16="http://schemas.microsoft.com/office/drawing/2014/main" id="{C170D901-DC2D-55E5-01E3-B95503E95774}"/>
              </a:ext>
            </a:extLst>
          </p:cNvPr>
          <p:cNvCxnSpPr>
            <a:cxnSpLocks/>
          </p:cNvCxnSpPr>
          <p:nvPr/>
        </p:nvCxnSpPr>
        <p:spPr>
          <a:xfrm>
            <a:off x="5097070" y="4863817"/>
            <a:ext cx="428280"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47" name="直接连接符 46">
            <a:extLst>
              <a:ext uri="{FF2B5EF4-FFF2-40B4-BE49-F238E27FC236}">
                <a16:creationId xmlns:a16="http://schemas.microsoft.com/office/drawing/2014/main" id="{BFD3722D-FE72-D4F0-2B1E-D689B9775689}"/>
              </a:ext>
            </a:extLst>
          </p:cNvPr>
          <p:cNvCxnSpPr>
            <a:cxnSpLocks/>
          </p:cNvCxnSpPr>
          <p:nvPr/>
        </p:nvCxnSpPr>
        <p:spPr>
          <a:xfrm>
            <a:off x="5097070" y="5016217"/>
            <a:ext cx="419875"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pic>
        <p:nvPicPr>
          <p:cNvPr id="48" name="图片 47">
            <a:extLst>
              <a:ext uri="{FF2B5EF4-FFF2-40B4-BE49-F238E27FC236}">
                <a16:creationId xmlns:a16="http://schemas.microsoft.com/office/drawing/2014/main" id="{A9444A7E-9050-5DDB-1126-C28F794D5EE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31701" y="3614207"/>
            <a:ext cx="428280" cy="676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左大括号 54">
            <a:extLst>
              <a:ext uri="{FF2B5EF4-FFF2-40B4-BE49-F238E27FC236}">
                <a16:creationId xmlns:a16="http://schemas.microsoft.com/office/drawing/2014/main" id="{E7E90A18-8326-D636-81B4-C6468053BCDD}"/>
              </a:ext>
            </a:extLst>
          </p:cNvPr>
          <p:cNvSpPr/>
          <p:nvPr/>
        </p:nvSpPr>
        <p:spPr>
          <a:xfrm>
            <a:off x="2093317" y="2591860"/>
            <a:ext cx="463675" cy="2857399"/>
          </a:xfrm>
          <a:prstGeom prst="leftBrace">
            <a:avLst>
              <a:gd name="adj1" fmla="val 129267"/>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1438B0C6-DDA2-E692-82C1-74484F89C4C6}"/>
              </a:ext>
            </a:extLst>
          </p:cNvPr>
          <p:cNvSpPr txBox="1"/>
          <p:nvPr/>
        </p:nvSpPr>
        <p:spPr>
          <a:xfrm>
            <a:off x="550337" y="3705778"/>
            <a:ext cx="1431802" cy="584775"/>
          </a:xfrm>
          <a:prstGeom prst="rect">
            <a:avLst/>
          </a:prstGeom>
          <a:noFill/>
        </p:spPr>
        <p:txBody>
          <a:bodyPr wrap="none" rtlCol="0">
            <a:spAutoFit/>
          </a:bodyPr>
          <a:lstStyle/>
          <a:p>
            <a:pPr fontAlgn="auto">
              <a:spcBef>
                <a:spcPts val="0"/>
              </a:spcBef>
              <a:spcAft>
                <a:spcPts val="0"/>
              </a:spcAft>
            </a:pPr>
            <a:r>
              <a:rPr lang="en-US" altLang="zh-CN" sz="16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sz="16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集合的键</a:t>
            </a:r>
          </a:p>
          <a:p>
            <a:pPr fontAlgn="auto">
              <a:spcBef>
                <a:spcPts val="0"/>
              </a:spcBef>
              <a:spcAft>
                <a:spcPts val="0"/>
              </a:spcAft>
            </a:pP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不能重复</a:t>
            </a:r>
          </a:p>
        </p:txBody>
      </p:sp>
      <p:sp>
        <p:nvSpPr>
          <p:cNvPr id="57" name="左大括号 56">
            <a:extLst>
              <a:ext uri="{FF2B5EF4-FFF2-40B4-BE49-F238E27FC236}">
                <a16:creationId xmlns:a16="http://schemas.microsoft.com/office/drawing/2014/main" id="{BC6D7796-5008-601D-D501-BAB66B84C3FE}"/>
              </a:ext>
            </a:extLst>
          </p:cNvPr>
          <p:cNvSpPr/>
          <p:nvPr/>
        </p:nvSpPr>
        <p:spPr>
          <a:xfrm rot="10800000">
            <a:off x="8498853" y="2610293"/>
            <a:ext cx="428995" cy="2857399"/>
          </a:xfrm>
          <a:prstGeom prst="leftBrace">
            <a:avLst>
              <a:gd name="adj1" fmla="val 129267"/>
              <a:gd name="adj2" fmla="val 5098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F6E8823C-6D93-D7FF-530C-A123862F1310}"/>
              </a:ext>
            </a:extLst>
          </p:cNvPr>
          <p:cNvSpPr txBox="1"/>
          <p:nvPr/>
        </p:nvSpPr>
        <p:spPr>
          <a:xfrm>
            <a:off x="9258908" y="3728173"/>
            <a:ext cx="1459054" cy="584775"/>
          </a:xfrm>
          <a:prstGeom prst="rect">
            <a:avLst/>
          </a:prstGeom>
          <a:noFill/>
        </p:spPr>
        <p:txBody>
          <a:bodyPr wrap="none" rtlCol="0">
            <a:spAutoFit/>
          </a:bodyPr>
          <a:lstStyle/>
          <a:p>
            <a:pPr fontAlgn="auto">
              <a:spcBef>
                <a:spcPts val="0"/>
              </a:spcBef>
              <a:spcAft>
                <a:spcPts val="0"/>
              </a:spcAft>
            </a:pPr>
            <a:r>
              <a:rPr lang="en-US" altLang="zh-CN" sz="16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sz="16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集合的值</a:t>
            </a:r>
          </a:p>
          <a:p>
            <a:pPr fontAlgn="auto">
              <a:spcBef>
                <a:spcPts val="0"/>
              </a:spcBef>
              <a:spcAft>
                <a:spcPts val="0"/>
              </a:spcAft>
            </a:pP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可以重复</a:t>
            </a:r>
          </a:p>
        </p:txBody>
      </p:sp>
      <p:cxnSp>
        <p:nvCxnSpPr>
          <p:cNvPr id="60" name="直接箭头连接符 59">
            <a:extLst>
              <a:ext uri="{FF2B5EF4-FFF2-40B4-BE49-F238E27FC236}">
                <a16:creationId xmlns:a16="http://schemas.microsoft.com/office/drawing/2014/main" id="{342384B9-1E87-B286-E4EF-F314DAFBBF48}"/>
              </a:ext>
            </a:extLst>
          </p:cNvPr>
          <p:cNvCxnSpPr/>
          <p:nvPr/>
        </p:nvCxnSpPr>
        <p:spPr>
          <a:xfrm>
            <a:off x="3032919" y="3132059"/>
            <a:ext cx="4503174" cy="163663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 name="标题 1">
            <a:extLst>
              <a:ext uri="{FF2B5EF4-FFF2-40B4-BE49-F238E27FC236}">
                <a16:creationId xmlns:a16="http://schemas.microsoft.com/office/drawing/2014/main" id="{C5ACFB58-A0D3-644E-A52F-20130C391CFC}"/>
              </a:ext>
            </a:extLst>
          </p:cNvPr>
          <p:cNvSpPr>
            <a:spLocks noGrp="1"/>
          </p:cNvSpPr>
          <p:nvPr>
            <p:ph type="title"/>
          </p:nvPr>
        </p:nvSpPr>
        <p:spPr/>
        <p:txBody>
          <a:bodyPr/>
          <a:lstStyle/>
          <a:p>
            <a:r>
              <a:rPr lang="zh-CN" altLang="en-US" dirty="0"/>
              <a:t>认识</a:t>
            </a:r>
            <a:r>
              <a:rPr lang="en-US" altLang="zh-CN" dirty="0"/>
              <a:t>Map</a:t>
            </a:r>
            <a:r>
              <a:rPr lang="zh-CN" altLang="en-US" dirty="0"/>
              <a:t>集合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10"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nodeType="clickEffect">
                                  <p:stCondLst>
                                    <p:cond delay="0"/>
                                  </p:stCondLst>
                                  <p:childTnLst>
                                    <p:animMotion origin="layout" path="M -1.04167E-6 2.22222E-6 L -0.14739 -0.00116 " pathEditMode="relative" rAng="0" ptsTypes="AA">
                                      <p:cBhvr>
                                        <p:cTn id="61" dur="1000" fill="hold"/>
                                        <p:tgtEl>
                                          <p:spTgt spid="39"/>
                                        </p:tgtEl>
                                        <p:attrNameLst>
                                          <p:attrName>ppt_x</p:attrName>
                                          <p:attrName>ppt_y</p:attrName>
                                        </p:attrNameLst>
                                      </p:cBhvr>
                                      <p:rCtr x="-7370" y="-69"/>
                                    </p:animMotion>
                                  </p:childTnLst>
                                </p:cTn>
                              </p:par>
                              <p:par>
                                <p:cTn id="62" presetID="42" presetClass="path" presetSubtype="0" accel="50000" decel="50000" fill="hold" nodeType="withEffect">
                                  <p:stCondLst>
                                    <p:cond delay="0"/>
                                  </p:stCondLst>
                                  <p:childTnLst>
                                    <p:animMotion origin="layout" path="M 2.08333E-7 4.44444E-6 L -0.14583 0.00277 " pathEditMode="relative" rAng="0" ptsTypes="AA">
                                      <p:cBhvr>
                                        <p:cTn id="63" dur="1000" fill="hold"/>
                                        <p:tgtEl>
                                          <p:spTgt spid="36"/>
                                        </p:tgtEl>
                                        <p:attrNameLst>
                                          <p:attrName>ppt_x</p:attrName>
                                          <p:attrName>ppt_y</p:attrName>
                                        </p:attrNameLst>
                                      </p:cBhvr>
                                      <p:rCtr x="-7292" y="139"/>
                                    </p:animMotion>
                                  </p:childTnLst>
                                </p:cTn>
                              </p:par>
                              <p:par>
                                <p:cTn id="64" presetID="42" presetClass="path" presetSubtype="0" accel="50000" decel="50000" fill="hold" nodeType="withEffect">
                                  <p:stCondLst>
                                    <p:cond delay="0"/>
                                  </p:stCondLst>
                                  <p:childTnLst>
                                    <p:animMotion origin="layout" path="M 1.45833E-6 2.96296E-6 L -0.14245 0.00115 " pathEditMode="relative" rAng="0" ptsTypes="AA">
                                      <p:cBhvr>
                                        <p:cTn id="65" dur="1000" fill="hold"/>
                                        <p:tgtEl>
                                          <p:spTgt spid="37"/>
                                        </p:tgtEl>
                                        <p:attrNameLst>
                                          <p:attrName>ppt_x</p:attrName>
                                          <p:attrName>ppt_y</p:attrName>
                                        </p:attrNameLst>
                                      </p:cBhvr>
                                      <p:rCtr x="-7122" y="46"/>
                                    </p:animMotion>
                                  </p:childTnLst>
                                </p:cTn>
                              </p:par>
                            </p:childTnLst>
                          </p:cTn>
                        </p:par>
                      </p:childTnLst>
                    </p:cTn>
                  </p:par>
                  <p:par>
                    <p:cTn id="66" fill="hold">
                      <p:stCondLst>
                        <p:cond delay="indefinite"/>
                      </p:stCondLst>
                      <p:childTnLst>
                        <p:par>
                          <p:cTn id="67" fill="hold">
                            <p:stCondLst>
                              <p:cond delay="0"/>
                            </p:stCondLst>
                            <p:childTnLst>
                              <p:par>
                                <p:cTn id="68" presetID="16" presetClass="entr" presetSubtype="37" fill="hold" grpId="0" nodeType="click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barn(outVertical)">
                                      <p:cBhvr>
                                        <p:cTn id="70" dur="500"/>
                                        <p:tgtEl>
                                          <p:spTgt spid="5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fade">
                                      <p:cBhvr>
                                        <p:cTn id="73" dur="500"/>
                                        <p:tgtEl>
                                          <p:spTgt spid="56"/>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path" presetSubtype="0" accel="50000" decel="50000" fill="hold" nodeType="clickEffect">
                                  <p:stCondLst>
                                    <p:cond delay="0"/>
                                  </p:stCondLst>
                                  <p:childTnLst>
                                    <p:animMotion origin="layout" path="M 6.25E-7 2.59259E-6 L 0.15312 0.0037 " pathEditMode="relative" rAng="0" ptsTypes="AA">
                                      <p:cBhvr>
                                        <p:cTn id="77" dur="1000" fill="hold"/>
                                        <p:tgtEl>
                                          <p:spTgt spid="38"/>
                                        </p:tgtEl>
                                        <p:attrNameLst>
                                          <p:attrName>ppt_x</p:attrName>
                                          <p:attrName>ppt_y</p:attrName>
                                        </p:attrNameLst>
                                      </p:cBhvr>
                                      <p:rCtr x="7656" y="185"/>
                                    </p:animMotion>
                                  </p:childTnLst>
                                </p:cTn>
                              </p:par>
                              <p:par>
                                <p:cTn id="78" presetID="42" presetClass="path" presetSubtype="0" accel="50000" decel="50000" fill="hold" nodeType="withEffect">
                                  <p:stCondLst>
                                    <p:cond delay="0"/>
                                  </p:stCondLst>
                                  <p:childTnLst>
                                    <p:animMotion origin="layout" path="M -2.08333E-6 -1.11111E-6 L 0.14714 0.00533 " pathEditMode="relative" rAng="0" ptsTypes="AA">
                                      <p:cBhvr>
                                        <p:cTn id="79" dur="1000" fill="hold"/>
                                        <p:tgtEl>
                                          <p:spTgt spid="40"/>
                                        </p:tgtEl>
                                        <p:attrNameLst>
                                          <p:attrName>ppt_x</p:attrName>
                                          <p:attrName>ppt_y</p:attrName>
                                        </p:attrNameLst>
                                      </p:cBhvr>
                                      <p:rCtr x="7357" y="255"/>
                                    </p:animMotion>
                                  </p:childTnLst>
                                </p:cTn>
                              </p:par>
                              <p:par>
                                <p:cTn id="80" presetID="42" presetClass="path" presetSubtype="0" accel="50000" decel="50000" fill="hold" nodeType="withEffect">
                                  <p:stCondLst>
                                    <p:cond delay="0"/>
                                  </p:stCondLst>
                                  <p:childTnLst>
                                    <p:animMotion origin="layout" path="M -1.04167E-6 1.48148E-6 L 0.14714 0.00532 " pathEditMode="relative" rAng="0" ptsTypes="AA">
                                      <p:cBhvr>
                                        <p:cTn id="81" dur="1000" fill="hold"/>
                                        <p:tgtEl>
                                          <p:spTgt spid="48"/>
                                        </p:tgtEl>
                                        <p:attrNameLst>
                                          <p:attrName>ppt_x</p:attrName>
                                          <p:attrName>ppt_y</p:attrName>
                                        </p:attrNameLst>
                                      </p:cBhvr>
                                      <p:rCtr x="7357" y="255"/>
                                    </p:animMotion>
                                  </p:childTnLst>
                                </p:cTn>
                              </p:par>
                            </p:childTnLst>
                          </p:cTn>
                        </p:par>
                      </p:childTnLst>
                    </p:cTn>
                  </p:par>
                  <p:par>
                    <p:cTn id="82" fill="hold">
                      <p:stCondLst>
                        <p:cond delay="indefinite"/>
                      </p:stCondLst>
                      <p:childTnLst>
                        <p:par>
                          <p:cTn id="83" fill="hold">
                            <p:stCondLst>
                              <p:cond delay="0"/>
                            </p:stCondLst>
                            <p:childTnLst>
                              <p:par>
                                <p:cTn id="84" presetID="16" presetClass="entr" presetSubtype="37" fill="hold" grpId="0" nodeType="click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barn(outVertical)">
                                      <p:cBhvr>
                                        <p:cTn id="86" dur="500"/>
                                        <p:tgtEl>
                                          <p:spTgt spid="5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500"/>
                                        <p:tgtEl>
                                          <p:spTgt spid="58"/>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wipe(left)">
                                      <p:cBhvr>
                                        <p:cTn id="94" dur="500"/>
                                        <p:tgtEl>
                                          <p:spTgt spid="60"/>
                                        </p:tgtEl>
                                      </p:cBhvr>
                                    </p:animEffect>
                                  </p:childTnLst>
                                </p:cTn>
                              </p:par>
                            </p:childTnLst>
                          </p:cTn>
                        </p:par>
                      </p:childTnLst>
                    </p:cTn>
                  </p:par>
                  <p:par>
                    <p:cTn id="95" fill="hold">
                      <p:stCondLst>
                        <p:cond delay="indefinite"/>
                      </p:stCondLst>
                      <p:childTnLst>
                        <p:par>
                          <p:cTn id="96" fill="hold">
                            <p:stCondLst>
                              <p:cond delay="0"/>
                            </p:stCondLst>
                            <p:childTnLst>
                              <p:par>
                                <p:cTn id="97" presetID="16" presetClass="exit" presetSubtype="21" fill="hold" nodeType="clickEffect">
                                  <p:stCondLst>
                                    <p:cond delay="0"/>
                                  </p:stCondLst>
                                  <p:childTnLst>
                                    <p:animEffect transition="out" filter="barn(inVertical)">
                                      <p:cBhvr>
                                        <p:cTn id="98" dur="500"/>
                                        <p:tgtEl>
                                          <p:spTgt spid="60"/>
                                        </p:tgtEl>
                                      </p:cBhvr>
                                    </p:animEffect>
                                    <p:set>
                                      <p:cBhvr>
                                        <p:cTn id="99" dur="1" fill="hold">
                                          <p:stCondLst>
                                            <p:cond delay="49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5" grpId="0" animBg="1"/>
      <p:bldP spid="56" grpId="0"/>
      <p:bldP spid="57" grpId="0" animBg="1"/>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4074695" y="1682095"/>
            <a:ext cx="7170081" cy="3962399"/>
          </a:xfrm>
        </p:spPr>
        <p:txBody>
          <a:bodyPr/>
          <a:lstStyle/>
          <a:p>
            <a:pPr>
              <a:lnSpc>
                <a:spcPct val="200000"/>
              </a:lnSpc>
            </a:pPr>
            <a:r>
              <a:rPr lang="en-US" altLang="zh-CN" dirty="0"/>
              <a:t>Set</a:t>
            </a:r>
            <a:r>
              <a:rPr lang="zh-CN" altLang="en-US" dirty="0"/>
              <a:t>系列集合的特点是啥？</a:t>
            </a:r>
            <a:endParaRPr lang="en-US" altLang="zh-CN" dirty="0"/>
          </a:p>
          <a:p>
            <a:pPr marL="552435" lvl="1" indent="-285750">
              <a:lnSpc>
                <a:spcPct val="200000"/>
              </a:lnSpc>
              <a:buFont typeface="Wingdings" panose="05000000000000000000" pitchFamily="2" charset="2"/>
              <a:buChar char="l"/>
            </a:pPr>
            <a:r>
              <a:rPr lang="zh-CN" altLang="en-US"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无序、不重复、无索引。</a:t>
            </a:r>
            <a:endParaRPr lang="en-US" altLang="zh-CN"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00000"/>
              </a:lnSpc>
            </a:pPr>
            <a:r>
              <a:rPr lang="en-US" altLang="zh-CN" dirty="0"/>
              <a:t>Set</a:t>
            </a:r>
            <a:r>
              <a:rPr lang="zh-CN" altLang="en-US" dirty="0"/>
              <a:t>集合的常见实现类有哪几个？各自有啥特点</a:t>
            </a:r>
            <a:r>
              <a:rPr lang="en-US" altLang="zh-CN" dirty="0"/>
              <a:t>?</a:t>
            </a:r>
          </a:p>
          <a:p>
            <a:pPr marL="552435" lvl="1" indent="-285750">
              <a:lnSpc>
                <a:spcPct val="200000"/>
              </a:lnSpc>
              <a:buFont typeface="Wingdings" panose="05000000000000000000" pitchFamily="2" charset="2"/>
              <a:buChar char="l"/>
            </a:pPr>
            <a:r>
              <a:rPr lang="en-US" altLang="zh-CN"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HashSet</a:t>
            </a:r>
            <a:r>
              <a:rPr lang="zh-CN" altLang="en-US"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无序、不重复、无索引。</a:t>
            </a:r>
            <a:endParaRPr lang="en-US" altLang="zh-CN"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552435" lvl="1" indent="-285750">
              <a:lnSpc>
                <a:spcPct val="200000"/>
              </a:lnSpc>
              <a:buFont typeface="Wingdings" panose="05000000000000000000" pitchFamily="2" charset="2"/>
              <a:buChar char="l"/>
            </a:pPr>
            <a:r>
              <a:rPr lang="en-US" altLang="zh-CN" sz="1600" b="1" dirty="0" err="1">
                <a:latin typeface="阿里巴巴普惠体" panose="00020600040101010101" pitchFamily="18" charset="-122"/>
                <a:ea typeface="阿里巴巴普惠体" panose="00020600040101010101" pitchFamily="18" charset="-122"/>
                <a:cs typeface="阿里巴巴普惠体" panose="00020600040101010101" pitchFamily="18" charset="-122"/>
              </a:rPr>
              <a:t>LinkedHashSet</a:t>
            </a:r>
            <a:r>
              <a:rPr lang="en-US" altLang="zh-CN"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有序、不重复、无索引。</a:t>
            </a:r>
            <a:endParaRPr lang="en-US" altLang="zh-CN"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552435" lvl="1" indent="-285750">
              <a:lnSpc>
                <a:spcPct val="200000"/>
              </a:lnSpc>
              <a:buFont typeface="Wingdings" panose="05000000000000000000" pitchFamily="2" charset="2"/>
              <a:buChar char="l"/>
            </a:pPr>
            <a:r>
              <a:rPr lang="en-US" altLang="zh-CN" sz="1600" b="1" dirty="0" err="1">
                <a:latin typeface="阿里巴巴普惠体" panose="00020600040101010101" pitchFamily="18" charset="-122"/>
                <a:ea typeface="阿里巴巴普惠体" panose="00020600040101010101" pitchFamily="18" charset="-122"/>
                <a:cs typeface="阿里巴巴普惠体" panose="00020600040101010101" pitchFamily="18" charset="-122"/>
              </a:rPr>
              <a:t>TreeSet</a:t>
            </a:r>
            <a:r>
              <a:rPr lang="en-US" altLang="zh-CN"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可排序、不重复、无索引。</a:t>
            </a:r>
            <a:endParaRPr lang="en-US" altLang="zh-CN"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66685" lvl="1">
              <a:lnSpc>
                <a:spcPct val="200000"/>
              </a:lnSpc>
            </a:pP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92021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B6B9979E-57F3-2908-9162-2307B0405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0315" y="3545191"/>
            <a:ext cx="2590800" cy="2590800"/>
          </a:xfrm>
          <a:prstGeom prst="rect">
            <a:avLst/>
          </a:prstGeom>
        </p:spPr>
      </p:pic>
      <p:sp>
        <p:nvSpPr>
          <p:cNvPr id="3" name="TextBox 2">
            <a:extLst>
              <a:ext uri="{FF2B5EF4-FFF2-40B4-BE49-F238E27FC236}">
                <a16:creationId xmlns:a16="http://schemas.microsoft.com/office/drawing/2014/main" id="{55B9A05E-F462-4285-9D43-D5FDA989DA76}"/>
              </a:ext>
            </a:extLst>
          </p:cNvPr>
          <p:cNvSpPr txBox="1"/>
          <p:nvPr/>
        </p:nvSpPr>
        <p:spPr>
          <a:xfrm>
            <a:off x="949550" y="759223"/>
            <a:ext cx="4686300" cy="572849"/>
          </a:xfrm>
          <a:prstGeom prst="rect">
            <a:avLst/>
          </a:prstGeom>
          <a:noFill/>
        </p:spPr>
        <p:txBody>
          <a:bodyPr>
            <a:spAutoFit/>
          </a:bodyPr>
          <a:lstStyle/>
          <a:p>
            <a:pPr>
              <a:lnSpc>
                <a:spcPct val="200000"/>
              </a:lnSpc>
              <a:defRPr/>
            </a:pPr>
            <a:r>
              <a:rPr lang="en-US" altLang="zh-CN"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集合在什么业务场景下使用</a:t>
            </a:r>
          </a:p>
        </p:txBody>
      </p:sp>
      <p:sp>
        <p:nvSpPr>
          <p:cNvPr id="19" name="文本框 18">
            <a:extLst>
              <a:ext uri="{FF2B5EF4-FFF2-40B4-BE49-F238E27FC236}">
                <a16:creationId xmlns:a16="http://schemas.microsoft.com/office/drawing/2014/main" id="{1491F496-9125-43A8-B72F-B018C975EAE8}"/>
              </a:ext>
            </a:extLst>
          </p:cNvPr>
          <p:cNvSpPr txBox="1"/>
          <p:nvPr/>
        </p:nvSpPr>
        <p:spPr>
          <a:xfrm>
            <a:off x="3771054" y="1332072"/>
            <a:ext cx="6274475" cy="733021"/>
          </a:xfrm>
          <a:prstGeom prst="rect">
            <a:avLst/>
          </a:prstGeom>
          <a:noFill/>
        </p:spPr>
        <p:txBody>
          <a:bodyPr wrap="none" rtlCol="0">
            <a:spAutoFit/>
          </a:bodyPr>
          <a:lstStyle/>
          <a:p>
            <a:pPr fontAlgn="auto">
              <a:lnSpc>
                <a:spcPct val="200000"/>
              </a:lnSpc>
              <a:spcBef>
                <a:spcPts val="0"/>
              </a:spcBef>
              <a:spcAft>
                <a:spcPts val="0"/>
              </a:spcAft>
            </a:pPr>
            <a:r>
              <a:rPr lang="en-US" altLang="zh-CN" sz="24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24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商品</a:t>
            </a:r>
            <a:r>
              <a:rPr lang="en-US" altLang="zh-CN" sz="24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1=2 , </a:t>
            </a:r>
            <a:r>
              <a:rPr lang="zh-CN" altLang="en-US" sz="24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商品</a:t>
            </a:r>
            <a:r>
              <a:rPr lang="en-US" altLang="zh-CN" sz="24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2=3 </a:t>
            </a:r>
            <a:r>
              <a:rPr lang="zh-CN" altLang="en-US" sz="24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商品</a:t>
            </a:r>
            <a:r>
              <a:rPr lang="en-US" altLang="zh-CN" sz="24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3 = 2 </a:t>
            </a:r>
            <a:r>
              <a:rPr lang="zh-CN" altLang="en-US" sz="24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4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24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商品</a:t>
            </a:r>
            <a:r>
              <a:rPr lang="en-US" altLang="zh-CN" sz="24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4= 3}</a:t>
            </a:r>
            <a:endParaRPr lang="zh-CN" altLang="en-US" sz="24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4" name="图片 3">
            <a:extLst>
              <a:ext uri="{FF2B5EF4-FFF2-40B4-BE49-F238E27FC236}">
                <a16:creationId xmlns:a16="http://schemas.microsoft.com/office/drawing/2014/main" id="{91307D66-B25A-4E67-8BC2-DB146CA55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066" y="1519179"/>
            <a:ext cx="2296703" cy="4970301"/>
          </a:xfrm>
          <a:prstGeom prst="rect">
            <a:avLst/>
          </a:prstGeom>
          <a:effectLst>
            <a:outerShdw blurRad="63500" sx="102000" sy="102000" algn="ctr" rotWithShape="0">
              <a:prstClr val="black">
                <a:alpha val="40000"/>
              </a:prstClr>
            </a:outerShdw>
          </a:effectLst>
        </p:spPr>
      </p:pic>
      <p:grpSp>
        <p:nvGrpSpPr>
          <p:cNvPr id="2" name="组合 1">
            <a:extLst>
              <a:ext uri="{FF2B5EF4-FFF2-40B4-BE49-F238E27FC236}">
                <a16:creationId xmlns:a16="http://schemas.microsoft.com/office/drawing/2014/main" id="{8CE79E94-C678-2286-544E-BB80FFE0AFE4}"/>
              </a:ext>
            </a:extLst>
          </p:cNvPr>
          <p:cNvGrpSpPr/>
          <p:nvPr/>
        </p:nvGrpSpPr>
        <p:grpSpPr>
          <a:xfrm>
            <a:off x="3856923" y="3016513"/>
            <a:ext cx="5906090" cy="594560"/>
            <a:chOff x="3353164" y="5731266"/>
            <a:chExt cx="7235017" cy="594560"/>
          </a:xfrm>
        </p:grpSpPr>
        <p:grpSp>
          <p:nvGrpSpPr>
            <p:cNvPr id="5" name="组合 4">
              <a:extLst>
                <a:ext uri="{FF2B5EF4-FFF2-40B4-BE49-F238E27FC236}">
                  <a16:creationId xmlns:a16="http://schemas.microsoft.com/office/drawing/2014/main" id="{4C9C5446-67C5-FCA9-BEA5-899EB48446D2}"/>
                </a:ext>
              </a:extLst>
            </p:cNvPr>
            <p:cNvGrpSpPr/>
            <p:nvPr/>
          </p:nvGrpSpPr>
          <p:grpSpPr>
            <a:xfrm>
              <a:off x="3353164" y="5731266"/>
              <a:ext cx="7235017" cy="594560"/>
              <a:chOff x="4304043" y="1286668"/>
              <a:chExt cx="10573363" cy="2757793"/>
            </a:xfrm>
            <a:effectLst>
              <a:outerShdw blurRad="381000" dist="254000" dir="8100000" algn="tr" rotWithShape="0">
                <a:prstClr val="black">
                  <a:alpha val="40000"/>
                </a:prstClr>
              </a:outerShdw>
            </a:effectLst>
          </p:grpSpPr>
          <p:sp>
            <p:nvSpPr>
              <p:cNvPr id="7" name="圆角矩形 70">
                <a:extLst>
                  <a:ext uri="{FF2B5EF4-FFF2-40B4-BE49-F238E27FC236}">
                    <a16:creationId xmlns:a16="http://schemas.microsoft.com/office/drawing/2014/main" id="{44BCA68B-7E10-8451-F77C-C721FD929C98}"/>
                  </a:ext>
                </a:extLst>
              </p:cNvPr>
              <p:cNvSpPr/>
              <p:nvPr/>
            </p:nvSpPr>
            <p:spPr>
              <a:xfrm>
                <a:off x="4304043" y="1286668"/>
                <a:ext cx="3978026"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sp>
            <p:nvSpPr>
              <p:cNvPr id="8" name="圆角矩形 71">
                <a:extLst>
                  <a:ext uri="{FF2B5EF4-FFF2-40B4-BE49-F238E27FC236}">
                    <a16:creationId xmlns:a16="http://schemas.microsoft.com/office/drawing/2014/main" id="{7FB1A9AB-9783-602E-BCF8-54C053298212}"/>
                  </a:ext>
                </a:extLst>
              </p:cNvPr>
              <p:cNvSpPr/>
              <p:nvPr/>
            </p:nvSpPr>
            <p:spPr>
              <a:xfrm>
                <a:off x="4304043" y="1286668"/>
                <a:ext cx="10573363" cy="2757793"/>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grpSp>
        <p:sp>
          <p:nvSpPr>
            <p:cNvPr id="6" name="TextBox 69">
              <a:extLst>
                <a:ext uri="{FF2B5EF4-FFF2-40B4-BE49-F238E27FC236}">
                  <a16:creationId xmlns:a16="http://schemas.microsoft.com/office/drawing/2014/main" id="{A26E9FAA-9D4C-EA58-EC08-5FF42F219EA5}"/>
                </a:ext>
              </a:extLst>
            </p:cNvPr>
            <p:cNvSpPr txBox="1"/>
            <p:nvPr/>
          </p:nvSpPr>
          <p:spPr>
            <a:xfrm>
              <a:off x="3576285" y="5778222"/>
              <a:ext cx="6753257" cy="427105"/>
            </a:xfrm>
            <a:prstGeom prst="rect">
              <a:avLst/>
            </a:prstGeom>
            <a:noFill/>
          </p:spPr>
          <p:txBody>
            <a:bodyPr wrap="square" rtlCol="0">
              <a:spAutoFit/>
            </a:bodyPr>
            <a:lstStyle/>
            <a:p>
              <a:pPr>
                <a:lnSpc>
                  <a:spcPct val="150000"/>
                </a:lnSpc>
                <a:defRPr/>
              </a:pP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需要存储一一对应的数据时</a:t>
              </a: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，就可以考虑使用</a:t>
              </a:r>
              <a:r>
                <a:rPr lang="en-US" altLang="zh-CN"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集合来做</a:t>
              </a:r>
            </a:p>
          </p:txBody>
        </p:sp>
      </p:grpSp>
      <p:sp>
        <p:nvSpPr>
          <p:cNvPr id="9" name="标题 8">
            <a:extLst>
              <a:ext uri="{FF2B5EF4-FFF2-40B4-BE49-F238E27FC236}">
                <a16:creationId xmlns:a16="http://schemas.microsoft.com/office/drawing/2014/main" id="{3592CA91-E188-6F82-782E-1AC191448F3D}"/>
              </a:ext>
            </a:extLst>
          </p:cNvPr>
          <p:cNvSpPr>
            <a:spLocks noGrp="1"/>
          </p:cNvSpPr>
          <p:nvPr>
            <p:ph type="title"/>
          </p:nvPr>
        </p:nvSpPr>
        <p:spPr/>
        <p:txBody>
          <a:bodyPr/>
          <a:lstStyle/>
          <a:p>
            <a:r>
              <a:rPr lang="zh-CN" altLang="en-US" dirty="0"/>
              <a:t>认识</a:t>
            </a:r>
            <a:r>
              <a:rPr lang="en-US" altLang="zh-CN" dirty="0"/>
              <a:t>Map</a:t>
            </a:r>
            <a:r>
              <a:rPr lang="zh-CN" altLang="en-US" dirty="0"/>
              <a:t>集合</a:t>
            </a:r>
          </a:p>
        </p:txBody>
      </p:sp>
    </p:spTree>
    <p:extLst>
      <p:ext uri="{BB962C8B-B14F-4D97-AF65-F5344CB8AC3E}">
        <p14:creationId xmlns:p14="http://schemas.microsoft.com/office/powerpoint/2010/main" val="29002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ppt_x</p:attrName>
                                        </p:attrNameLst>
                                      </p:cBhvr>
                                      <p:tavLst>
                                        <p:tav tm="0">
                                          <p:val>
                                            <p:strVal val="#ppt_x-#ppt_w*1.125000"/>
                                          </p:val>
                                        </p:tav>
                                        <p:tav tm="100000">
                                          <p:val>
                                            <p:strVal val="#ppt_x"/>
                                          </p:val>
                                        </p:tav>
                                      </p:tavLst>
                                    </p:anim>
                                    <p:animEffect transition="in" filter="wipe(righ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900" decel="100000" fill="hold"/>
                                        <p:tgtEl>
                                          <p:spTgt spid="2"/>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p:tgtEl>
                                          <p:spTgt spid="12"/>
                                        </p:tgtEl>
                                        <p:attrNameLst>
                                          <p:attrName>ppt_y</p:attrName>
                                        </p:attrNameLst>
                                      </p:cBhvr>
                                      <p:tavLst>
                                        <p:tav tm="0">
                                          <p:val>
                                            <p:strVal val="#ppt_y-#ppt_h*1.125000"/>
                                          </p:val>
                                        </p:tav>
                                        <p:tav tm="100000">
                                          <p:val>
                                            <p:strVal val="#ppt_y"/>
                                          </p:val>
                                        </p:tav>
                                      </p:tavLst>
                                    </p:anim>
                                    <p:animEffect transition="in" filter="wipe(down)">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圆角矩形 56">
            <a:extLst>
              <a:ext uri="{FF2B5EF4-FFF2-40B4-BE49-F238E27FC236}">
                <a16:creationId xmlns:a16="http://schemas.microsoft.com/office/drawing/2014/main" id="{36878D7E-948A-41F0-8ECF-8C12C276A9BA}"/>
              </a:ext>
            </a:extLst>
          </p:cNvPr>
          <p:cNvSpPr/>
          <p:nvPr/>
        </p:nvSpPr>
        <p:spPr>
          <a:xfrm>
            <a:off x="1414749" y="1674064"/>
            <a:ext cx="1989058"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HashMap&lt;K , V&gt;</a:t>
            </a:r>
            <a:endParaRPr lang="zh-CN" altLang="en-US"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8" name="圆角矩形 97">
            <a:extLst>
              <a:ext uri="{FF2B5EF4-FFF2-40B4-BE49-F238E27FC236}">
                <a16:creationId xmlns:a16="http://schemas.microsoft.com/office/drawing/2014/main" id="{4B0B2496-7657-4277-BD00-5316A4627481}"/>
              </a:ext>
            </a:extLst>
          </p:cNvPr>
          <p:cNvSpPr/>
          <p:nvPr/>
        </p:nvSpPr>
        <p:spPr>
          <a:xfrm>
            <a:off x="5786370" y="1673836"/>
            <a:ext cx="1621667"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400" dirty="0" err="1">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TreeMap</a:t>
            </a:r>
            <a:r>
              <a:rPr lang="en-US" altLang="zh-CN"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&lt;K , V&gt;</a:t>
            </a:r>
            <a:endParaRPr lang="zh-CN" altLang="en-US"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0" name="圆角矩形 99">
            <a:extLst>
              <a:ext uri="{FF2B5EF4-FFF2-40B4-BE49-F238E27FC236}">
                <a16:creationId xmlns:a16="http://schemas.microsoft.com/office/drawing/2014/main" id="{6E59902F-4B99-49C7-B54A-91478752DED2}"/>
              </a:ext>
            </a:extLst>
          </p:cNvPr>
          <p:cNvSpPr/>
          <p:nvPr/>
        </p:nvSpPr>
        <p:spPr>
          <a:xfrm>
            <a:off x="3677063" y="810814"/>
            <a:ext cx="1511304" cy="480483"/>
          </a:xfrm>
          <a:prstGeom prst="roundRect">
            <a:avLst/>
          </a:prstGeom>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altLang="zh-CN"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Map&lt;K , V&gt;</a:t>
            </a:r>
            <a:endParaRPr lang="zh-CN" altLang="en-US"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7190" name="曲线连接符 7189">
            <a:extLst>
              <a:ext uri="{FF2B5EF4-FFF2-40B4-BE49-F238E27FC236}">
                <a16:creationId xmlns:a16="http://schemas.microsoft.com/office/drawing/2014/main" id="{5AFF71E5-8FD0-4218-9D19-8BBDF3EC8A7D}"/>
              </a:ext>
            </a:extLst>
          </p:cNvPr>
          <p:cNvCxnSpPr>
            <a:cxnSpLocks/>
            <a:stCxn id="100" idx="2"/>
            <a:endCxn id="57" idx="0"/>
          </p:cNvCxnSpPr>
          <p:nvPr/>
        </p:nvCxnSpPr>
        <p:spPr>
          <a:xfrm rot="5400000">
            <a:off x="3229614" y="470962"/>
            <a:ext cx="382767" cy="2023437"/>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93" name="曲线连接符 7192">
            <a:extLst>
              <a:ext uri="{FF2B5EF4-FFF2-40B4-BE49-F238E27FC236}">
                <a16:creationId xmlns:a16="http://schemas.microsoft.com/office/drawing/2014/main" id="{C65634EB-BDC9-4E44-809B-3954DA2A786C}"/>
              </a:ext>
            </a:extLst>
          </p:cNvPr>
          <p:cNvCxnSpPr>
            <a:cxnSpLocks/>
            <a:stCxn id="100" idx="2"/>
            <a:endCxn id="98" idx="0"/>
          </p:cNvCxnSpPr>
          <p:nvPr/>
        </p:nvCxnSpPr>
        <p:spPr>
          <a:xfrm rot="16200000" flipH="1">
            <a:off x="5323690" y="400321"/>
            <a:ext cx="382539" cy="2164489"/>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8C08343F-3C18-43CF-A662-E4BD877CE8A0}"/>
              </a:ext>
            </a:extLst>
          </p:cNvPr>
          <p:cNvSpPr txBox="1"/>
          <p:nvPr/>
        </p:nvSpPr>
        <p:spPr>
          <a:xfrm>
            <a:off x="868307" y="4038619"/>
            <a:ext cx="7839376" cy="1327864"/>
          </a:xfrm>
          <a:prstGeom prst="rect">
            <a:avLst/>
          </a:prstGeom>
          <a:noFill/>
        </p:spPr>
        <p:txBody>
          <a:bodyPr wrap="square">
            <a:spAutoFit/>
          </a:bodyPr>
          <a:lstStyle/>
          <a:p>
            <a:pPr marL="285750" indent="-285750">
              <a:lnSpc>
                <a:spcPct val="200000"/>
              </a:lnSpc>
              <a:buFont typeface="Wingdings" panose="05000000000000000000" pitchFamily="2" charset="2"/>
              <a:buChar char="l"/>
            </a:pP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Hash</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（由键决定特点）: 无序、不重复、无索引；  </a:t>
            </a:r>
            <a:r>
              <a:rPr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（用的最多）</a:t>
            </a:r>
            <a:endParaRPr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nSpc>
                <a:spcPct val="200000"/>
              </a:lnSpc>
              <a:buFont typeface="Wingdings" panose="05000000000000000000" pitchFamily="2" charset="2"/>
              <a:buChar char="l"/>
            </a:pP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LinkedHash</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（由键决定特点）:由键决定的特点：</a:t>
            </a:r>
            <a:r>
              <a:rPr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有序</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、不重复、无索引。</a:t>
            </a:r>
          </a:p>
          <a:p>
            <a:pPr marL="285750" indent="-285750">
              <a:lnSpc>
                <a:spcPct val="200000"/>
              </a:lnSpc>
              <a:buFont typeface="Wingdings" panose="05000000000000000000" pitchFamily="2" charset="2"/>
              <a:buChar char="l"/>
            </a:pP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Tree</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（由键决定特点）:</a:t>
            </a:r>
            <a:r>
              <a:rPr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按照大小默认升序排序</a:t>
            </a:r>
            <a:r>
              <a:rPr lang="zh-CN" altLang="en-US" sz="14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不重复、无索引。</a:t>
            </a:r>
          </a:p>
        </p:txBody>
      </p:sp>
      <p:sp>
        <p:nvSpPr>
          <p:cNvPr id="38" name="TextBox 2">
            <a:extLst>
              <a:ext uri="{FF2B5EF4-FFF2-40B4-BE49-F238E27FC236}">
                <a16:creationId xmlns:a16="http://schemas.microsoft.com/office/drawing/2014/main" id="{87C1EEA1-8AA6-48DA-ABEF-DC7DA6D225D3}"/>
              </a:ext>
            </a:extLst>
          </p:cNvPr>
          <p:cNvSpPr txBox="1"/>
          <p:nvPr/>
        </p:nvSpPr>
        <p:spPr>
          <a:xfrm>
            <a:off x="868307" y="3162055"/>
            <a:ext cx="2418490" cy="468975"/>
          </a:xfrm>
          <a:prstGeom prst="rect">
            <a:avLst/>
          </a:prstGeom>
          <a:noFill/>
        </p:spPr>
        <p:txBody>
          <a:bodyPr wrap="square">
            <a:spAutoFit/>
          </a:bodyPr>
          <a:lstStyle/>
          <a:p>
            <a:pPr>
              <a:lnSpc>
                <a:spcPct val="150000"/>
              </a:lnSpc>
              <a:defRPr/>
            </a:pPr>
            <a:r>
              <a:rPr lang="en-US" altLang="zh-CN"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集合体系的特点</a:t>
            </a:r>
          </a:p>
        </p:txBody>
      </p:sp>
      <p:sp>
        <p:nvSpPr>
          <p:cNvPr id="21" name="圆角矩形 56">
            <a:extLst>
              <a:ext uri="{FF2B5EF4-FFF2-40B4-BE49-F238E27FC236}">
                <a16:creationId xmlns:a16="http://schemas.microsoft.com/office/drawing/2014/main" id="{B1A277A1-85B4-42B7-9B03-47D5D720197C}"/>
              </a:ext>
            </a:extLst>
          </p:cNvPr>
          <p:cNvSpPr/>
          <p:nvPr/>
        </p:nvSpPr>
        <p:spPr>
          <a:xfrm>
            <a:off x="1208573" y="2464623"/>
            <a:ext cx="2415866"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400" dirty="0" err="1">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LinkedHashMap</a:t>
            </a:r>
            <a:r>
              <a:rPr lang="en-US" altLang="zh-CN"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&lt;K , V&gt;</a:t>
            </a:r>
            <a:endParaRPr lang="zh-CN" altLang="en-US"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22" name="曲线连接符 7185">
            <a:extLst>
              <a:ext uri="{FF2B5EF4-FFF2-40B4-BE49-F238E27FC236}">
                <a16:creationId xmlns:a16="http://schemas.microsoft.com/office/drawing/2014/main" id="{A2726508-29B4-43EF-9739-8E6852F1E72C}"/>
              </a:ext>
            </a:extLst>
          </p:cNvPr>
          <p:cNvCxnSpPr>
            <a:cxnSpLocks/>
            <a:stCxn id="57" idx="2"/>
            <a:endCxn id="21" idx="0"/>
          </p:cNvCxnSpPr>
          <p:nvPr/>
        </p:nvCxnSpPr>
        <p:spPr>
          <a:xfrm rot="16200000" flipH="1">
            <a:off x="2257854" y="2305971"/>
            <a:ext cx="310076" cy="7228"/>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圆角矩形 99">
            <a:extLst>
              <a:ext uri="{FF2B5EF4-FFF2-40B4-BE49-F238E27FC236}">
                <a16:creationId xmlns:a16="http://schemas.microsoft.com/office/drawing/2014/main" id="{F14900C7-5665-8251-840D-320D22A24A85}"/>
              </a:ext>
            </a:extLst>
          </p:cNvPr>
          <p:cNvSpPr/>
          <p:nvPr/>
        </p:nvSpPr>
        <p:spPr>
          <a:xfrm>
            <a:off x="3769282" y="1677069"/>
            <a:ext cx="1524306" cy="480483"/>
          </a:xfrm>
          <a:prstGeom prst="round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altLang="zh-CN"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Alibaba PuHuiTi R"/>
              </a:rPr>
              <a:t>...</a:t>
            </a:r>
            <a:endParaRPr lang="zh-CN" altLang="en-US"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Alibaba PuHuiTi R"/>
            </a:endParaRPr>
          </a:p>
        </p:txBody>
      </p:sp>
      <p:cxnSp>
        <p:nvCxnSpPr>
          <p:cNvPr id="20" name="直接箭头连接符 19">
            <a:extLst>
              <a:ext uri="{FF2B5EF4-FFF2-40B4-BE49-F238E27FC236}">
                <a16:creationId xmlns:a16="http://schemas.microsoft.com/office/drawing/2014/main" id="{370F89AE-A245-3073-D8B2-47E8C7560D0B}"/>
              </a:ext>
            </a:extLst>
          </p:cNvPr>
          <p:cNvCxnSpPr>
            <a:cxnSpLocks/>
            <a:endCxn id="19" idx="0"/>
          </p:cNvCxnSpPr>
          <p:nvPr/>
        </p:nvCxnSpPr>
        <p:spPr>
          <a:xfrm>
            <a:off x="4447391" y="1329981"/>
            <a:ext cx="84044" cy="347088"/>
          </a:xfrm>
          <a:prstGeom prst="straightConnector1">
            <a:avLst/>
          </a:prstGeom>
          <a:ln w="2794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74E3E98E-2A62-7248-EFCE-52FAAECFDBA5}"/>
              </a:ext>
            </a:extLst>
          </p:cNvPr>
          <p:cNvSpPr txBox="1"/>
          <p:nvPr/>
        </p:nvSpPr>
        <p:spPr>
          <a:xfrm>
            <a:off x="868307" y="3763464"/>
            <a:ext cx="7713742" cy="307777"/>
          </a:xfrm>
          <a:prstGeom prst="rect">
            <a:avLst/>
          </a:prstGeom>
          <a:noFill/>
        </p:spPr>
        <p:txBody>
          <a:bodyPr wrap="square">
            <a:spAutoFit/>
          </a:bodyPr>
          <a:lstStyle/>
          <a:p>
            <a:r>
              <a:rPr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注意：</a:t>
            </a:r>
            <a:r>
              <a:rPr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系列集合的特点都是由键决定的，值只是一个附属品，值是不做要求的</a:t>
            </a:r>
            <a:endParaRPr lang="zh-CN" altLang="en-US" sz="1400" dirty="0">
              <a:solidFill>
                <a:srgbClr val="C00000"/>
              </a:solidFill>
            </a:endParaRPr>
          </a:p>
        </p:txBody>
      </p:sp>
      <p:sp>
        <p:nvSpPr>
          <p:cNvPr id="48" name="圆角矩形 106">
            <a:extLst>
              <a:ext uri="{FF2B5EF4-FFF2-40B4-BE49-F238E27FC236}">
                <a16:creationId xmlns:a16="http://schemas.microsoft.com/office/drawing/2014/main" id="{6B60D047-4274-4952-B693-603F3F44DE44}"/>
              </a:ext>
            </a:extLst>
          </p:cNvPr>
          <p:cNvSpPr/>
          <p:nvPr/>
        </p:nvSpPr>
        <p:spPr>
          <a:xfrm>
            <a:off x="8662972" y="907425"/>
            <a:ext cx="890511" cy="480484"/>
          </a:xfrm>
          <a:prstGeom prst="roundRect">
            <a:avLst/>
          </a:prstGeom>
          <a:ln/>
        </p:spPr>
        <p:style>
          <a:lnRef idx="2">
            <a:schemeClr val="accent5"/>
          </a:lnRef>
          <a:fillRef idx="1">
            <a:schemeClr val="lt1"/>
          </a:fillRef>
          <a:effectRef idx="0">
            <a:schemeClr val="accent5"/>
          </a:effectRef>
          <a:fontRef idx="minor">
            <a:schemeClr val="dk1"/>
          </a:fontRef>
        </p:style>
        <p:txBody>
          <a:bodyPr anchor="ctr"/>
          <a:lstStyle/>
          <a:p>
            <a:pPr algn="ctr">
              <a:defRPr/>
            </a:pPr>
            <a:r>
              <a:rPr lang="zh-CN" altLang="en-US"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接口</a:t>
            </a:r>
          </a:p>
        </p:txBody>
      </p:sp>
      <p:sp>
        <p:nvSpPr>
          <p:cNvPr id="49" name="圆角矩形 107">
            <a:extLst>
              <a:ext uri="{FF2B5EF4-FFF2-40B4-BE49-F238E27FC236}">
                <a16:creationId xmlns:a16="http://schemas.microsoft.com/office/drawing/2014/main" id="{0BC5BC9F-EA8A-7485-0676-26F64799C95E}"/>
              </a:ext>
            </a:extLst>
          </p:cNvPr>
          <p:cNvSpPr/>
          <p:nvPr/>
        </p:nvSpPr>
        <p:spPr>
          <a:xfrm>
            <a:off x="8662972" y="1682530"/>
            <a:ext cx="890511" cy="478367"/>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实现类</a:t>
            </a:r>
          </a:p>
        </p:txBody>
      </p:sp>
      <p:sp>
        <p:nvSpPr>
          <p:cNvPr id="2" name="标题 1">
            <a:extLst>
              <a:ext uri="{FF2B5EF4-FFF2-40B4-BE49-F238E27FC236}">
                <a16:creationId xmlns:a16="http://schemas.microsoft.com/office/drawing/2014/main" id="{1B1433C5-D89C-AD09-D21B-8D6710223188}"/>
              </a:ext>
            </a:extLst>
          </p:cNvPr>
          <p:cNvSpPr>
            <a:spLocks noGrp="1"/>
          </p:cNvSpPr>
          <p:nvPr>
            <p:ph type="title"/>
          </p:nvPr>
        </p:nvSpPr>
        <p:spPr/>
        <p:txBody>
          <a:bodyPr/>
          <a:lstStyle/>
          <a:p>
            <a:r>
              <a:rPr lang="en-US" altLang="zh-CN" dirty="0"/>
              <a:t>Map</a:t>
            </a:r>
            <a:r>
              <a:rPr lang="zh-CN" altLang="en-US" dirty="0"/>
              <a:t>集合的体系</a:t>
            </a:r>
          </a:p>
        </p:txBody>
      </p:sp>
    </p:spTree>
    <p:extLst>
      <p:ext uri="{BB962C8B-B14F-4D97-AF65-F5344CB8AC3E}">
        <p14:creationId xmlns:p14="http://schemas.microsoft.com/office/powerpoint/2010/main" val="42520338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up)">
                                      <p:cBhvr>
                                        <p:cTn id="7" dur="500"/>
                                        <p:tgtEl>
                                          <p:spTgt spid="1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7190"/>
                                        </p:tgtEl>
                                        <p:attrNameLst>
                                          <p:attrName>style.visibility</p:attrName>
                                        </p:attrNameLst>
                                      </p:cBhvr>
                                      <p:to>
                                        <p:strVal val="visible"/>
                                      </p:to>
                                    </p:set>
                                    <p:animEffect transition="in" filter="wipe(up)">
                                      <p:cBhvr>
                                        <p:cTn id="12" dur="500"/>
                                        <p:tgtEl>
                                          <p:spTgt spid="7190"/>
                                        </p:tgtEl>
                                      </p:cBhvr>
                                    </p:animEffect>
                                  </p:childTnLst>
                                </p:cTn>
                              </p:par>
                              <p:par>
                                <p:cTn id="13" presetID="22" presetClass="entr" presetSubtype="1" fill="hold" nodeType="withEffect">
                                  <p:stCondLst>
                                    <p:cond delay="0"/>
                                  </p:stCondLst>
                                  <p:childTnLst>
                                    <p:set>
                                      <p:cBhvr>
                                        <p:cTn id="14" dur="1" fill="hold">
                                          <p:stCondLst>
                                            <p:cond delay="0"/>
                                          </p:stCondLst>
                                        </p:cTn>
                                        <p:tgtEl>
                                          <p:spTgt spid="7193"/>
                                        </p:tgtEl>
                                        <p:attrNameLst>
                                          <p:attrName>style.visibility</p:attrName>
                                        </p:attrNameLst>
                                      </p:cBhvr>
                                      <p:to>
                                        <p:strVal val="visible"/>
                                      </p:to>
                                    </p:set>
                                    <p:animEffect transition="in" filter="wipe(up)">
                                      <p:cBhvr>
                                        <p:cTn id="15" dur="500"/>
                                        <p:tgtEl>
                                          <p:spTgt spid="7193"/>
                                        </p:tgtEl>
                                      </p:cBhvr>
                                    </p:animEffect>
                                  </p:childTnLst>
                                </p:cTn>
                              </p:par>
                            </p:childTnLst>
                          </p:cTn>
                        </p:par>
                        <p:par>
                          <p:cTn id="16" fill="hold" nodeType="afterGroup">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up)">
                                      <p:cBhvr>
                                        <p:cTn id="19" dur="500"/>
                                        <p:tgtEl>
                                          <p:spTgt spid="57"/>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wipe(up)">
                                      <p:cBhvr>
                                        <p:cTn id="22" dur="500"/>
                                        <p:tgtEl>
                                          <p:spTgt spid="98"/>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up)">
                                      <p:cBhvr>
                                        <p:cTn id="25" dur="500"/>
                                        <p:tgtEl>
                                          <p:spTgt spid="21"/>
                                        </p:tgtEl>
                                      </p:cBhvr>
                                    </p:animEffect>
                                  </p:childTnLst>
                                </p:cTn>
                              </p:par>
                              <p:par>
                                <p:cTn id="26" presetID="22" presetClass="entr" presetSubtype="1"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500"/>
                                        <p:tgtEl>
                                          <p:spTgt spid="20"/>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up)">
                                      <p:cBhvr>
                                        <p:cTn id="31" dur="500"/>
                                        <p:tgtEl>
                                          <p:spTgt spid="19"/>
                                        </p:tgtEl>
                                      </p:cBhvr>
                                    </p:animEffect>
                                  </p:childTnLst>
                                </p:cTn>
                              </p:par>
                              <p:par>
                                <p:cTn id="32" presetID="22" presetClass="entr" presetSubtype="1"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up)">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1" fill="hold" grpId="0" nodeType="clickEffect">
                                  <p:stCondLst>
                                    <p:cond delay="0"/>
                                  </p:stCondLst>
                                  <p:childTnLst>
                                    <p:set>
                                      <p:cBhvr>
                                        <p:cTn id="43" dur="1" fill="hold">
                                          <p:stCondLst>
                                            <p:cond delay="0"/>
                                          </p:stCondLst>
                                        </p:cTn>
                                        <p:tgtEl>
                                          <p:spTgt spid="47"/>
                                        </p:tgtEl>
                                        <p:attrNameLst>
                                          <p:attrName>style.visibility</p:attrName>
                                        </p:attrNameLst>
                                      </p:cBhvr>
                                      <p:to>
                                        <p:strVal val="visible"/>
                                      </p:to>
                                    </p:set>
                                    <p:anim calcmode="lin" valueType="num">
                                      <p:cBhvr additive="base">
                                        <p:cTn id="44" dur="500"/>
                                        <p:tgtEl>
                                          <p:spTgt spid="47"/>
                                        </p:tgtEl>
                                        <p:attrNameLst>
                                          <p:attrName>ppt_y</p:attrName>
                                        </p:attrNameLst>
                                      </p:cBhvr>
                                      <p:tavLst>
                                        <p:tav tm="0">
                                          <p:val>
                                            <p:strVal val="#ppt_y-#ppt_h*1.125000"/>
                                          </p:val>
                                        </p:tav>
                                        <p:tav tm="100000">
                                          <p:val>
                                            <p:strVal val="#ppt_y"/>
                                          </p:val>
                                        </p:tav>
                                      </p:tavLst>
                                    </p:anim>
                                    <p:animEffect transition="in" filter="wipe(down)">
                                      <p:cBhvr>
                                        <p:cTn id="45" dur="500"/>
                                        <p:tgtEl>
                                          <p:spTgt spid="4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5">
                                            <p:txEl>
                                              <p:pRg st="0" end="0"/>
                                            </p:txEl>
                                          </p:spTgt>
                                        </p:tgtEl>
                                        <p:attrNameLst>
                                          <p:attrName>style.visibility</p:attrName>
                                        </p:attrNameLst>
                                      </p:cBhvr>
                                      <p:to>
                                        <p:strVal val="visible"/>
                                      </p:to>
                                    </p:set>
                                    <p:animEffect transition="in" filter="fade">
                                      <p:cBhvr>
                                        <p:cTn id="50" dur="500"/>
                                        <p:tgtEl>
                                          <p:spTgt spid="35">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5">
                                            <p:txEl>
                                              <p:pRg st="1" end="1"/>
                                            </p:txEl>
                                          </p:spTgt>
                                        </p:tgtEl>
                                        <p:attrNameLst>
                                          <p:attrName>style.visibility</p:attrName>
                                        </p:attrNameLst>
                                      </p:cBhvr>
                                      <p:to>
                                        <p:strVal val="visible"/>
                                      </p:to>
                                    </p:set>
                                    <p:animEffect transition="in" filter="fade">
                                      <p:cBhvr>
                                        <p:cTn id="55" dur="500"/>
                                        <p:tgtEl>
                                          <p:spTgt spid="35">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5">
                                            <p:txEl>
                                              <p:pRg st="2" end="2"/>
                                            </p:txEl>
                                          </p:spTgt>
                                        </p:tgtEl>
                                        <p:attrNameLst>
                                          <p:attrName>style.visibility</p:attrName>
                                        </p:attrNameLst>
                                      </p:cBhvr>
                                      <p:to>
                                        <p:strVal val="visible"/>
                                      </p:to>
                                    </p:set>
                                    <p:animEffect transition="in" filter="fade">
                                      <p:cBhvr>
                                        <p:cTn id="60" dur="500"/>
                                        <p:tgtEl>
                                          <p:spTgt spid="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98" grpId="0" animBg="1"/>
      <p:bldP spid="100" grpId="0" animBg="1"/>
      <p:bldP spid="38" grpId="0"/>
      <p:bldP spid="21" grpId="0" animBg="1"/>
      <p:bldP spid="19" grpId="0" animBg="1"/>
      <p:bldP spid="4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C2376910-EE9C-48E0-BAB9-B2F0DE5D3884}"/>
              </a:ext>
            </a:extLst>
          </p:cNvPr>
          <p:cNvSpPr>
            <a:spLocks noGrp="1" noChangeArrowheads="1"/>
          </p:cNvSpPr>
          <p:nvPr>
            <p:ph type="body" sz="quarter" idx="10"/>
          </p:nvPr>
        </p:nvSpPr>
        <p:spPr bwMode="auto">
          <a:xfrm>
            <a:off x="4092112" y="1541797"/>
            <a:ext cx="7170081" cy="4225580"/>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91440" tIns="45720" rIns="91440" bIns="45720" numCol="1" anchor="ctr" anchorCtr="0" compatLnSpc="1">
            <a:prstTxWarp prst="textNoShape">
              <a:avLst/>
            </a:prstTxWarp>
            <a:spAutoFit/>
          </a:bodyPr>
          <a:lstStyle/>
          <a:p>
            <a:pPr>
              <a:spcBef>
                <a:spcPct val="0"/>
              </a:spcBef>
            </a:pPr>
            <a:r>
              <a:rPr lang="en-US" altLang="zh-CN" sz="1600" dirty="0">
                <a:solidFill>
                  <a:schemeClr val="tx1"/>
                </a:solidFill>
              </a:rPr>
              <a:t>Map</a:t>
            </a:r>
            <a:r>
              <a:rPr lang="zh-CN" altLang="en-US" sz="1600" dirty="0">
                <a:solidFill>
                  <a:schemeClr val="tx1"/>
                </a:solidFill>
              </a:rPr>
              <a:t>集合</a:t>
            </a:r>
            <a:r>
              <a:rPr lang="zh-CN" altLang="en-US" sz="1600" dirty="0"/>
              <a:t>是什么？什么时候可以考虑使用</a:t>
            </a:r>
            <a:r>
              <a:rPr lang="en-US" altLang="zh-CN" sz="1600" dirty="0"/>
              <a:t>Map</a:t>
            </a:r>
            <a:r>
              <a:rPr lang="zh-CN" altLang="en-US" sz="1600" dirty="0"/>
              <a:t>集合</a:t>
            </a:r>
            <a:r>
              <a:rPr lang="zh-CN" altLang="en-US" sz="1600" dirty="0">
                <a:solidFill>
                  <a:schemeClr val="tx1"/>
                </a:solidFill>
              </a:rPr>
              <a:t>？</a:t>
            </a:r>
          </a:p>
          <a:p>
            <a:pPr marL="1162020" lvl="2" indent="-285750">
              <a:lnSpc>
                <a:spcPct val="200000"/>
              </a:lnSpc>
              <a:buFont typeface="Wingdings" panose="05000000000000000000" pitchFamily="2" charset="2"/>
              <a:buChar char="l"/>
            </a:pPr>
            <a:r>
              <a:rPr lang="en-US" altLang="zh-CN" sz="1400"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sz="1400"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集合是键值对集合</a:t>
            </a:r>
            <a:endParaRPr lang="en-US" altLang="zh-CN" sz="1400"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1162020" lvl="2" indent="-285750">
              <a:lnSpc>
                <a:spcPct val="200000"/>
              </a:lnSpc>
              <a:buFont typeface="Wingdings" panose="05000000000000000000" pitchFamily="2" charset="2"/>
              <a:buChar char="l"/>
              <a:defRPr/>
            </a:pPr>
            <a:r>
              <a:rPr lang="zh-CN" altLang="en-US" sz="1400"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需要存储一一对应的数据时，就可以考虑使用</a:t>
            </a:r>
            <a:r>
              <a:rPr lang="en-US" altLang="zh-CN" sz="1400"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sz="1400"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集合来做</a:t>
            </a:r>
          </a:p>
          <a:p>
            <a:pPr>
              <a:spcBef>
                <a:spcPct val="0"/>
              </a:spcBef>
            </a:pPr>
            <a:r>
              <a:rPr lang="en-US" altLang="zh-CN" sz="1600" dirty="0"/>
              <a:t>Map</a:t>
            </a:r>
            <a:r>
              <a:rPr lang="zh-CN" altLang="en-US" sz="1600" dirty="0"/>
              <a:t>集合的实现类有哪些？各自的特点是？</a:t>
            </a:r>
          </a:p>
          <a:p>
            <a:pPr marL="1162020" lvl="2" indent="-285750">
              <a:lnSpc>
                <a:spcPct val="200000"/>
              </a:lnSpc>
              <a:buFont typeface="Wingdings" panose="05000000000000000000" pitchFamily="2" charset="2"/>
              <a:buChar char="l"/>
            </a:pPr>
            <a:r>
              <a:rPr lang="zh-CN" altLang="zh-CN" sz="1400"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HashMap:</a:t>
            </a:r>
            <a:r>
              <a:rPr lang="en-US" altLang="zh-CN" sz="1400"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zh-CN" sz="1400"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元素按照键是无序，不重复，无索引，值不做要求。</a:t>
            </a:r>
            <a:endParaRPr lang="en-US" altLang="zh-CN" sz="1400"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1162020" lvl="2" indent="-285750">
              <a:lnSpc>
                <a:spcPct val="200000"/>
              </a:lnSpc>
              <a:buFont typeface="Wingdings" panose="05000000000000000000" pitchFamily="2" charset="2"/>
              <a:buChar char="l"/>
            </a:pPr>
            <a:r>
              <a:rPr lang="zh-CN" altLang="zh-CN" sz="1400"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LinkedHashMap:</a:t>
            </a:r>
            <a:r>
              <a:rPr lang="en-US" altLang="zh-CN" sz="1400"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zh-CN" sz="1400"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元素按照键是</a:t>
            </a:r>
            <a:r>
              <a:rPr lang="zh-CN" altLang="zh-CN"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有序</a:t>
            </a:r>
            <a:r>
              <a:rPr lang="zh-CN" altLang="zh-CN" sz="1400"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，不重复，无索引，值不做要求。</a:t>
            </a:r>
            <a:endParaRPr lang="en-US" altLang="zh-CN" sz="1400"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1162020" lvl="2" indent="-285750">
              <a:lnSpc>
                <a:spcPct val="200000"/>
              </a:lnSpc>
              <a:buFont typeface="Wingdings" panose="05000000000000000000" pitchFamily="2" charset="2"/>
              <a:buChar char="l"/>
            </a:pPr>
            <a:r>
              <a:rPr lang="en-US" altLang="zh-CN" sz="1400" b="1" dirty="0" err="1">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TreeMap</a:t>
            </a:r>
            <a:r>
              <a:rPr lang="zh-CN" altLang="en-US" sz="1400"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：元素按照建是</a:t>
            </a:r>
            <a:r>
              <a:rPr lang="zh-CN" altLang="en-US"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排序</a:t>
            </a:r>
            <a:r>
              <a:rPr lang="zh-CN" altLang="en-US" sz="1400"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，不重复，无索引的，</a:t>
            </a:r>
            <a:r>
              <a:rPr lang="zh-CN" altLang="zh-CN" sz="1400" b="1"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值不做要求。</a:t>
            </a:r>
            <a:endParaRPr lang="en-US" altLang="zh-CN" sz="1400"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spcBef>
                <a:spcPct val="0"/>
              </a:spcBef>
              <a:buFont typeface="Wingdings" panose="05000000000000000000" pitchFamily="2" charset="2"/>
              <a:buChar char="l"/>
            </a:pPr>
            <a:endPar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spcBef>
                <a:spcPct val="0"/>
              </a:spcBef>
              <a:buFont typeface="Wingdings" panose="05000000000000000000" pitchFamily="2" charset="2"/>
              <a:buChar char="l"/>
            </a:pPr>
            <a:endPar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48794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925670" y="1438963"/>
            <a:ext cx="3764243" cy="5074243"/>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Set</a:t>
            </a: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Stream</a:t>
            </a: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0B63E558-4FC8-AAA2-F781-F6EB60890E03}"/>
              </a:ext>
            </a:extLst>
          </p:cNvPr>
          <p:cNvSpPr/>
          <p:nvPr/>
        </p:nvSpPr>
        <p:spPr>
          <a:xfrm>
            <a:off x="7447667" y="1763233"/>
            <a:ext cx="1196905" cy="2303670"/>
          </a:xfrm>
          <a:prstGeom prst="leftBrace">
            <a:avLst>
              <a:gd name="adj1" fmla="val 28201"/>
              <a:gd name="adj2" fmla="val 49977"/>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6A6FD29-A2B4-23DB-8CA2-738681FB4E1D}"/>
              </a:ext>
            </a:extLst>
          </p:cNvPr>
          <p:cNvSpPr txBox="1"/>
          <p:nvPr/>
        </p:nvSpPr>
        <p:spPr>
          <a:xfrm>
            <a:off x="7576873" y="1679697"/>
            <a:ext cx="3635037" cy="2161682"/>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kumimoji="1" lang="en-US" altLang="zh-CN"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Map</a:t>
            </a:r>
            <a:r>
              <a:rPr kumimoji="1" lang="zh-CN" altLang="en-US"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集合概述</a:t>
            </a:r>
            <a:endParaRPr kumimoji="1" lang="en-US" altLang="zh-CN"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Map</a:t>
            </a:r>
            <a:r>
              <a:rPr kumimoji="1" lang="zh-CN" altLang="en-US" sz="14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集合的常用方法</a:t>
            </a:r>
            <a:endParaRPr kumimoji="1" lang="en-US" altLang="zh-CN" sz="14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Map</a:t>
            </a:r>
            <a:r>
              <a:rPr kumimoji="1" lang="zh-CN" altLang="en-US" sz="140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集合的遍历方式</a:t>
            </a:r>
            <a:endParaRPr kumimoji="1" lang="en-US" altLang="zh-CN" sz="140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Map</a:t>
            </a:r>
            <a:r>
              <a:rPr kumimoji="1" lang="zh-CN" altLang="en-US" sz="140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集合的实现类</a:t>
            </a:r>
            <a:endParaRPr kumimoji="1" lang="en-US" altLang="zh-CN" sz="1400" b="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74399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700CD36-CE96-B149-C8EA-F1938E18D11C}"/>
              </a:ext>
            </a:extLst>
          </p:cNvPr>
          <p:cNvSpPr txBox="1"/>
          <p:nvPr/>
        </p:nvSpPr>
        <p:spPr>
          <a:xfrm>
            <a:off x="576196" y="941305"/>
            <a:ext cx="3864809" cy="572849"/>
          </a:xfrm>
          <a:prstGeom prst="rect">
            <a:avLst/>
          </a:prstGeom>
          <a:noFill/>
        </p:spPr>
        <p:txBody>
          <a:bodyPr wrap="square">
            <a:spAutoFit/>
          </a:bodyPr>
          <a:lstStyle/>
          <a:p>
            <a:pPr>
              <a:lnSpc>
                <a:spcPct val="200000"/>
              </a:lnSpc>
            </a:pP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为什么要先学习</a:t>
            </a:r>
            <a:r>
              <a:rPr lang="en-US" altLang="zh-CN"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的常用方法 </a:t>
            </a:r>
            <a:r>
              <a:rPr lang="en-US" altLang="zh-CN"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p:txBody>
      </p:sp>
      <p:sp>
        <p:nvSpPr>
          <p:cNvPr id="3" name="文本框 2">
            <a:extLst>
              <a:ext uri="{FF2B5EF4-FFF2-40B4-BE49-F238E27FC236}">
                <a16:creationId xmlns:a16="http://schemas.microsoft.com/office/drawing/2014/main" id="{C2F18553-8C08-8493-941B-9E862B8D0807}"/>
              </a:ext>
            </a:extLst>
          </p:cNvPr>
          <p:cNvSpPr txBox="1"/>
          <p:nvPr/>
        </p:nvSpPr>
        <p:spPr>
          <a:xfrm>
            <a:off x="576196" y="1696512"/>
            <a:ext cx="9397345" cy="338554"/>
          </a:xfrm>
          <a:prstGeom prst="rect">
            <a:avLst/>
          </a:prstGeom>
          <a:noFill/>
        </p:spPr>
        <p:txBody>
          <a:bodyPr wrap="square">
            <a:spAutoFit/>
          </a:bodyPr>
          <a:lstStyle/>
          <a:p>
            <a:pPr marL="285750" indent="-285750">
              <a:buFont typeface="Wingdings" panose="05000000000000000000" pitchFamily="2" charset="2"/>
              <a:buChar char="l"/>
            </a:pP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是双列集合的祖宗，它的功能是全部双列集合都可以继承过来使用的。</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a:extLst>
              <a:ext uri="{FF2B5EF4-FFF2-40B4-BE49-F238E27FC236}">
                <a16:creationId xmlns:a16="http://schemas.microsoft.com/office/drawing/2014/main" id="{E83C869E-9083-C30D-95FE-9E7E17D15D6C}"/>
              </a:ext>
            </a:extLst>
          </p:cNvPr>
          <p:cNvSpPr>
            <a:spLocks noGrp="1"/>
          </p:cNvSpPr>
          <p:nvPr>
            <p:ph type="title"/>
          </p:nvPr>
        </p:nvSpPr>
        <p:spPr/>
        <p:txBody>
          <a:bodyPr/>
          <a:lstStyle/>
          <a:p>
            <a:r>
              <a:rPr lang="en-US" altLang="zh-CN" dirty="0"/>
              <a:t>Map</a:t>
            </a:r>
            <a:r>
              <a:rPr lang="zh-CN" altLang="en-US" dirty="0"/>
              <a:t>集合的常用方法</a:t>
            </a:r>
          </a:p>
        </p:txBody>
      </p:sp>
      <p:sp>
        <p:nvSpPr>
          <p:cNvPr id="6" name="矩形: 圆角 5">
            <a:extLst>
              <a:ext uri="{FF2B5EF4-FFF2-40B4-BE49-F238E27FC236}">
                <a16:creationId xmlns:a16="http://schemas.microsoft.com/office/drawing/2014/main" id="{8734F83A-4D34-DAD3-C2E5-96AFA6218C7E}"/>
              </a:ext>
            </a:extLst>
          </p:cNvPr>
          <p:cNvSpPr/>
          <p:nvPr/>
        </p:nvSpPr>
        <p:spPr>
          <a:xfrm>
            <a:off x="651980" y="3056127"/>
            <a:ext cx="6705601" cy="2450068"/>
          </a:xfrm>
          <a:prstGeom prst="roundRect">
            <a:avLst/>
          </a:prstGeom>
          <a:noFill/>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 name="圆角矩形 56">
            <a:extLst>
              <a:ext uri="{FF2B5EF4-FFF2-40B4-BE49-F238E27FC236}">
                <a16:creationId xmlns:a16="http://schemas.microsoft.com/office/drawing/2014/main" id="{C7861081-060D-C238-23CE-F956EA4A25A0}"/>
              </a:ext>
            </a:extLst>
          </p:cNvPr>
          <p:cNvSpPr/>
          <p:nvPr/>
        </p:nvSpPr>
        <p:spPr>
          <a:xfrm>
            <a:off x="986693" y="3849039"/>
            <a:ext cx="1989058"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HashMap&lt;K , V&gt;</a:t>
            </a:r>
            <a:endParaRPr lang="zh-CN" altLang="en-US"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圆角矩形 97">
            <a:extLst>
              <a:ext uri="{FF2B5EF4-FFF2-40B4-BE49-F238E27FC236}">
                <a16:creationId xmlns:a16="http://schemas.microsoft.com/office/drawing/2014/main" id="{1C4DDCE0-A173-5B59-5572-59ED0A300923}"/>
              </a:ext>
            </a:extLst>
          </p:cNvPr>
          <p:cNvSpPr/>
          <p:nvPr/>
        </p:nvSpPr>
        <p:spPr>
          <a:xfrm>
            <a:off x="5358314" y="3848811"/>
            <a:ext cx="1621667"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400" dirty="0" err="1">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TreeMap</a:t>
            </a:r>
            <a:r>
              <a:rPr lang="en-US" altLang="zh-CN"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&lt;K , V&gt;</a:t>
            </a:r>
            <a:endParaRPr lang="zh-CN" altLang="en-US"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圆角矩形 99">
            <a:extLst>
              <a:ext uri="{FF2B5EF4-FFF2-40B4-BE49-F238E27FC236}">
                <a16:creationId xmlns:a16="http://schemas.microsoft.com/office/drawing/2014/main" id="{696C4C46-3182-8D18-0415-89DD9F141EF8}"/>
              </a:ext>
            </a:extLst>
          </p:cNvPr>
          <p:cNvSpPr/>
          <p:nvPr/>
        </p:nvSpPr>
        <p:spPr>
          <a:xfrm>
            <a:off x="3027251" y="2074564"/>
            <a:ext cx="1511304" cy="480483"/>
          </a:xfrm>
          <a:prstGeom prst="roundRect">
            <a:avLst/>
          </a:prstGeom>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altLang="zh-CN"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Map&lt;K , V&gt;</a:t>
            </a:r>
            <a:endParaRPr lang="zh-CN" altLang="en-US"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0" name="曲线连接符 7189">
            <a:extLst>
              <a:ext uri="{FF2B5EF4-FFF2-40B4-BE49-F238E27FC236}">
                <a16:creationId xmlns:a16="http://schemas.microsoft.com/office/drawing/2014/main" id="{3024D897-8849-732D-3F47-6101D26F001E}"/>
              </a:ext>
            </a:extLst>
          </p:cNvPr>
          <p:cNvCxnSpPr>
            <a:cxnSpLocks/>
            <a:stCxn id="9" idx="2"/>
            <a:endCxn id="7" idx="0"/>
          </p:cNvCxnSpPr>
          <p:nvPr/>
        </p:nvCxnSpPr>
        <p:spPr>
          <a:xfrm rot="5400000">
            <a:off x="2235067" y="2301203"/>
            <a:ext cx="1293992" cy="1801681"/>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曲线连接符 7192">
            <a:extLst>
              <a:ext uri="{FF2B5EF4-FFF2-40B4-BE49-F238E27FC236}">
                <a16:creationId xmlns:a16="http://schemas.microsoft.com/office/drawing/2014/main" id="{F67EA8E0-0C50-AFE7-513F-688C3C2ED560}"/>
              </a:ext>
            </a:extLst>
          </p:cNvPr>
          <p:cNvCxnSpPr>
            <a:cxnSpLocks/>
            <a:stCxn id="9" idx="2"/>
            <a:endCxn id="8" idx="0"/>
          </p:cNvCxnSpPr>
          <p:nvPr/>
        </p:nvCxnSpPr>
        <p:spPr>
          <a:xfrm rot="16200000" flipH="1">
            <a:off x="4329143" y="2008806"/>
            <a:ext cx="1293764" cy="2386245"/>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圆角矩形 56">
            <a:extLst>
              <a:ext uri="{FF2B5EF4-FFF2-40B4-BE49-F238E27FC236}">
                <a16:creationId xmlns:a16="http://schemas.microsoft.com/office/drawing/2014/main" id="{A9AAF140-E322-2671-E5B2-8631AD6B9F89}"/>
              </a:ext>
            </a:extLst>
          </p:cNvPr>
          <p:cNvSpPr/>
          <p:nvPr/>
        </p:nvSpPr>
        <p:spPr>
          <a:xfrm>
            <a:off x="925360" y="4639598"/>
            <a:ext cx="2111723"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400" dirty="0" err="1">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LinkedHashSet</a:t>
            </a:r>
            <a:r>
              <a:rPr lang="en-US" altLang="zh-CN"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&lt;K , V&gt;</a:t>
            </a:r>
            <a:endParaRPr lang="zh-CN" altLang="en-US"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5" name="曲线连接符 7185">
            <a:extLst>
              <a:ext uri="{FF2B5EF4-FFF2-40B4-BE49-F238E27FC236}">
                <a16:creationId xmlns:a16="http://schemas.microsoft.com/office/drawing/2014/main" id="{F92E3AF9-D5C0-D9CD-1FA0-6328505A45BC}"/>
              </a:ext>
            </a:extLst>
          </p:cNvPr>
          <p:cNvCxnSpPr>
            <a:cxnSpLocks/>
            <a:stCxn id="7" idx="2"/>
            <a:endCxn id="14" idx="0"/>
          </p:cNvCxnSpPr>
          <p:nvPr/>
        </p:nvCxnSpPr>
        <p:spPr>
          <a:xfrm rot="5400000">
            <a:off x="1826184" y="4484560"/>
            <a:ext cx="310076" cy="12700"/>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99">
            <a:extLst>
              <a:ext uri="{FF2B5EF4-FFF2-40B4-BE49-F238E27FC236}">
                <a16:creationId xmlns:a16="http://schemas.microsoft.com/office/drawing/2014/main" id="{79E29E10-F2EA-DD24-3898-152F39C92058}"/>
              </a:ext>
            </a:extLst>
          </p:cNvPr>
          <p:cNvSpPr/>
          <p:nvPr/>
        </p:nvSpPr>
        <p:spPr>
          <a:xfrm>
            <a:off x="3341226" y="3852044"/>
            <a:ext cx="1524306" cy="480483"/>
          </a:xfrm>
          <a:prstGeom prst="round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altLang="zh-CN"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Alibaba PuHuiTi R"/>
              </a:rPr>
              <a:t>...</a:t>
            </a:r>
            <a:endParaRPr lang="zh-CN" altLang="en-US"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Alibaba PuHuiTi R"/>
            </a:endParaRPr>
          </a:p>
        </p:txBody>
      </p:sp>
      <p:cxnSp>
        <p:nvCxnSpPr>
          <p:cNvPr id="17" name="直接箭头连接符 16">
            <a:extLst>
              <a:ext uri="{FF2B5EF4-FFF2-40B4-BE49-F238E27FC236}">
                <a16:creationId xmlns:a16="http://schemas.microsoft.com/office/drawing/2014/main" id="{3D15584C-05E5-A449-04C4-D353CB42BDDD}"/>
              </a:ext>
            </a:extLst>
          </p:cNvPr>
          <p:cNvCxnSpPr>
            <a:cxnSpLocks/>
            <a:stCxn id="9" idx="2"/>
            <a:endCxn id="16" idx="0"/>
          </p:cNvCxnSpPr>
          <p:nvPr/>
        </p:nvCxnSpPr>
        <p:spPr>
          <a:xfrm>
            <a:off x="3782903" y="2555047"/>
            <a:ext cx="320476" cy="1296997"/>
          </a:xfrm>
          <a:prstGeom prst="straightConnector1">
            <a:avLst/>
          </a:prstGeom>
          <a:ln w="2794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32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ppt_y</p:attrName>
                                        </p:attrNameLst>
                                      </p:cBhvr>
                                      <p:tavLst>
                                        <p:tav tm="0">
                                          <p:val>
                                            <p:strVal val="#ppt_y+#ppt_h*1.125000"/>
                                          </p:val>
                                        </p:tav>
                                        <p:tav tm="100000">
                                          <p:val>
                                            <p:strVal val="#ppt_y"/>
                                          </p:val>
                                        </p:tav>
                                      </p:tavLst>
                                    </p:anim>
                                    <p:animEffect transition="in" filter="wipe(up)">
                                      <p:cBhvr>
                                        <p:cTn id="13" dur="500"/>
                                        <p:tgtEl>
                                          <p:spTgt spid="6"/>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p:tgtEl>
                                          <p:spTgt spid="7"/>
                                        </p:tgtEl>
                                        <p:attrNameLst>
                                          <p:attrName>ppt_y</p:attrName>
                                        </p:attrNameLst>
                                      </p:cBhvr>
                                      <p:tavLst>
                                        <p:tav tm="0">
                                          <p:val>
                                            <p:strVal val="#ppt_y+#ppt_h*1.125000"/>
                                          </p:val>
                                        </p:tav>
                                        <p:tav tm="100000">
                                          <p:val>
                                            <p:strVal val="#ppt_y"/>
                                          </p:val>
                                        </p:tav>
                                      </p:tavLst>
                                    </p:anim>
                                    <p:animEffect transition="in" filter="wipe(up)">
                                      <p:cBhvr>
                                        <p:cTn id="17" dur="500"/>
                                        <p:tgtEl>
                                          <p:spTgt spid="7"/>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p:tgtEl>
                                          <p:spTgt spid="8"/>
                                        </p:tgtEl>
                                        <p:attrNameLst>
                                          <p:attrName>ppt_y</p:attrName>
                                        </p:attrNameLst>
                                      </p:cBhvr>
                                      <p:tavLst>
                                        <p:tav tm="0">
                                          <p:val>
                                            <p:strVal val="#ppt_y+#ppt_h*1.125000"/>
                                          </p:val>
                                        </p:tav>
                                        <p:tav tm="100000">
                                          <p:val>
                                            <p:strVal val="#ppt_y"/>
                                          </p:val>
                                        </p:tav>
                                      </p:tavLst>
                                    </p:anim>
                                    <p:animEffect transition="in" filter="wipe(up)">
                                      <p:cBhvr>
                                        <p:cTn id="21" dur="500"/>
                                        <p:tgtEl>
                                          <p:spTgt spid="8"/>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p:tgtEl>
                                          <p:spTgt spid="9"/>
                                        </p:tgtEl>
                                        <p:attrNameLst>
                                          <p:attrName>ppt_y</p:attrName>
                                        </p:attrNameLst>
                                      </p:cBhvr>
                                      <p:tavLst>
                                        <p:tav tm="0">
                                          <p:val>
                                            <p:strVal val="#ppt_y+#ppt_h*1.125000"/>
                                          </p:val>
                                        </p:tav>
                                        <p:tav tm="100000">
                                          <p:val>
                                            <p:strVal val="#ppt_y"/>
                                          </p:val>
                                        </p:tav>
                                      </p:tavLst>
                                    </p:anim>
                                    <p:animEffect transition="in" filter="wipe(up)">
                                      <p:cBhvr>
                                        <p:cTn id="25" dur="500"/>
                                        <p:tgtEl>
                                          <p:spTgt spid="9"/>
                                        </p:tgtEl>
                                      </p:cBhvr>
                                    </p:animEffect>
                                  </p:childTnLst>
                                </p:cTn>
                              </p:par>
                              <p:par>
                                <p:cTn id="26" presetID="12" presetClass="entr" presetSubtype="4"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p:tgtEl>
                                          <p:spTgt spid="10"/>
                                        </p:tgtEl>
                                        <p:attrNameLst>
                                          <p:attrName>ppt_y</p:attrName>
                                        </p:attrNameLst>
                                      </p:cBhvr>
                                      <p:tavLst>
                                        <p:tav tm="0">
                                          <p:val>
                                            <p:strVal val="#ppt_y+#ppt_h*1.125000"/>
                                          </p:val>
                                        </p:tav>
                                        <p:tav tm="100000">
                                          <p:val>
                                            <p:strVal val="#ppt_y"/>
                                          </p:val>
                                        </p:tav>
                                      </p:tavLst>
                                    </p:anim>
                                    <p:animEffect transition="in" filter="wipe(up)">
                                      <p:cBhvr>
                                        <p:cTn id="29" dur="500"/>
                                        <p:tgtEl>
                                          <p:spTgt spid="10"/>
                                        </p:tgtEl>
                                      </p:cBhvr>
                                    </p:animEffect>
                                  </p:childTnLst>
                                </p:cTn>
                              </p:par>
                              <p:par>
                                <p:cTn id="30" presetID="12" presetClass="entr" presetSubtype="4"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p:tgtEl>
                                          <p:spTgt spid="11"/>
                                        </p:tgtEl>
                                        <p:attrNameLst>
                                          <p:attrName>ppt_y</p:attrName>
                                        </p:attrNameLst>
                                      </p:cBhvr>
                                      <p:tavLst>
                                        <p:tav tm="0">
                                          <p:val>
                                            <p:strVal val="#ppt_y+#ppt_h*1.125000"/>
                                          </p:val>
                                        </p:tav>
                                        <p:tav tm="100000">
                                          <p:val>
                                            <p:strVal val="#ppt_y"/>
                                          </p:val>
                                        </p:tav>
                                      </p:tavLst>
                                    </p:anim>
                                    <p:animEffect transition="in" filter="wipe(up)">
                                      <p:cBhvr>
                                        <p:cTn id="33" dur="500"/>
                                        <p:tgtEl>
                                          <p:spTgt spid="11"/>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p:tgtEl>
                                          <p:spTgt spid="14"/>
                                        </p:tgtEl>
                                        <p:attrNameLst>
                                          <p:attrName>ppt_y</p:attrName>
                                        </p:attrNameLst>
                                      </p:cBhvr>
                                      <p:tavLst>
                                        <p:tav tm="0">
                                          <p:val>
                                            <p:strVal val="#ppt_y+#ppt_h*1.125000"/>
                                          </p:val>
                                        </p:tav>
                                        <p:tav tm="100000">
                                          <p:val>
                                            <p:strVal val="#ppt_y"/>
                                          </p:val>
                                        </p:tav>
                                      </p:tavLst>
                                    </p:anim>
                                    <p:animEffect transition="in" filter="wipe(up)">
                                      <p:cBhvr>
                                        <p:cTn id="37" dur="500"/>
                                        <p:tgtEl>
                                          <p:spTgt spid="14"/>
                                        </p:tgtEl>
                                      </p:cBhvr>
                                    </p:animEffect>
                                  </p:childTnLst>
                                </p:cTn>
                              </p:par>
                              <p:par>
                                <p:cTn id="38" presetID="1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p:tgtEl>
                                          <p:spTgt spid="15"/>
                                        </p:tgtEl>
                                        <p:attrNameLst>
                                          <p:attrName>ppt_y</p:attrName>
                                        </p:attrNameLst>
                                      </p:cBhvr>
                                      <p:tavLst>
                                        <p:tav tm="0">
                                          <p:val>
                                            <p:strVal val="#ppt_y+#ppt_h*1.125000"/>
                                          </p:val>
                                        </p:tav>
                                        <p:tav tm="100000">
                                          <p:val>
                                            <p:strVal val="#ppt_y"/>
                                          </p:val>
                                        </p:tav>
                                      </p:tavLst>
                                    </p:anim>
                                    <p:animEffect transition="in" filter="wipe(up)">
                                      <p:cBhvr>
                                        <p:cTn id="41" dur="500"/>
                                        <p:tgtEl>
                                          <p:spTgt spid="15"/>
                                        </p:tgtEl>
                                      </p:cBhvr>
                                    </p:animEffect>
                                  </p:childTnLst>
                                </p:cTn>
                              </p:par>
                              <p:par>
                                <p:cTn id="42" presetID="12" presetClass="entr" presetSubtype="4"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p:tgtEl>
                                          <p:spTgt spid="16"/>
                                        </p:tgtEl>
                                        <p:attrNameLst>
                                          <p:attrName>ppt_y</p:attrName>
                                        </p:attrNameLst>
                                      </p:cBhvr>
                                      <p:tavLst>
                                        <p:tav tm="0">
                                          <p:val>
                                            <p:strVal val="#ppt_y+#ppt_h*1.125000"/>
                                          </p:val>
                                        </p:tav>
                                        <p:tav tm="100000">
                                          <p:val>
                                            <p:strVal val="#ppt_y"/>
                                          </p:val>
                                        </p:tav>
                                      </p:tavLst>
                                    </p:anim>
                                    <p:animEffect transition="in" filter="wipe(up)">
                                      <p:cBhvr>
                                        <p:cTn id="45" dur="500"/>
                                        <p:tgtEl>
                                          <p:spTgt spid="16"/>
                                        </p:tgtEl>
                                      </p:cBhvr>
                                    </p:animEffect>
                                  </p:childTnLst>
                                </p:cTn>
                              </p:par>
                              <p:par>
                                <p:cTn id="46" presetID="12" presetClass="entr" presetSubtype="4"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p:tgtEl>
                                          <p:spTgt spid="17"/>
                                        </p:tgtEl>
                                        <p:attrNameLst>
                                          <p:attrName>ppt_y</p:attrName>
                                        </p:attrNameLst>
                                      </p:cBhvr>
                                      <p:tavLst>
                                        <p:tav tm="0">
                                          <p:val>
                                            <p:strVal val="#ppt_y+#ppt_h*1.125000"/>
                                          </p:val>
                                        </p:tav>
                                        <p:tav tm="100000">
                                          <p:val>
                                            <p:strVal val="#ppt_y"/>
                                          </p:val>
                                        </p:tav>
                                      </p:tavLst>
                                    </p:anim>
                                    <p:animEffect transition="in" filter="wipe(up)">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9" grpId="0" animBg="1"/>
      <p:bldP spid="14"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FEB1F06F-7964-420B-AA25-4044EE1232EF}"/>
              </a:ext>
            </a:extLst>
          </p:cNvPr>
          <p:cNvGraphicFramePr>
            <a:graphicFrameLocks noGrp="1"/>
          </p:cNvGraphicFramePr>
          <p:nvPr/>
        </p:nvGraphicFramePr>
        <p:xfrm>
          <a:off x="663362" y="2435285"/>
          <a:ext cx="8079261" cy="3999230"/>
        </p:xfrm>
        <a:graphic>
          <a:graphicData uri="http://schemas.openxmlformats.org/drawingml/2006/table">
            <a:tbl>
              <a:tblPr>
                <a:effectLst>
                  <a:outerShdw blurRad="63500" sx="102000" sy="102000" algn="ctr" rotWithShape="0">
                    <a:prstClr val="black">
                      <a:alpha val="40000"/>
                    </a:prstClr>
                  </a:outerShdw>
                </a:effectLst>
              </a:tblPr>
              <a:tblGrid>
                <a:gridCol w="4360702">
                  <a:extLst>
                    <a:ext uri="{9D8B030D-6E8A-4147-A177-3AD203B41FA5}">
                      <a16:colId xmlns:a16="http://schemas.microsoft.com/office/drawing/2014/main" val="1138920238"/>
                    </a:ext>
                  </a:extLst>
                </a:gridCol>
                <a:gridCol w="3718559">
                  <a:extLst>
                    <a:ext uri="{9D8B030D-6E8A-4147-A177-3AD203B41FA5}">
                      <a16:colId xmlns:a16="http://schemas.microsoft.com/office/drawing/2014/main" val="432614512"/>
                    </a:ext>
                  </a:extLst>
                </a:gridCol>
              </a:tblGrid>
              <a:tr h="46691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方法名称</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35323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400" b="0" kern="1200" dirty="0">
                          <a:solidFill>
                            <a:schemeClr val="tx1">
                              <a:lumMod val="85000"/>
                              <a:lumOff val="15000"/>
                            </a:schemeClr>
                          </a:solidFill>
                          <a:latin typeface="Consolas" panose="020B0609020204030204" pitchFamily="49" charset="0"/>
                          <a:ea typeface="Alibaba PuHuiTi R"/>
                          <a:cs typeface="+mn-cs"/>
                        </a:rPr>
                        <a:t>public V put(K </a:t>
                      </a:r>
                      <a:r>
                        <a:rPr lang="en-US" altLang="zh-CN" sz="1400" b="0" kern="1200" dirty="0" err="1">
                          <a:solidFill>
                            <a:schemeClr val="tx1">
                              <a:lumMod val="85000"/>
                              <a:lumOff val="15000"/>
                            </a:schemeClr>
                          </a:solidFill>
                          <a:latin typeface="Consolas" panose="020B0609020204030204" pitchFamily="49" charset="0"/>
                          <a:ea typeface="Alibaba PuHuiTi R"/>
                          <a:cs typeface="+mn-cs"/>
                        </a:rPr>
                        <a:t>key,V</a:t>
                      </a:r>
                      <a:r>
                        <a:rPr lang="en-US" altLang="zh-CN" sz="1400" b="0" kern="1200" dirty="0">
                          <a:solidFill>
                            <a:schemeClr val="tx1">
                              <a:lumMod val="85000"/>
                              <a:lumOff val="15000"/>
                            </a:schemeClr>
                          </a:solidFill>
                          <a:latin typeface="Consolas" panose="020B0609020204030204" pitchFamily="49" charset="0"/>
                          <a:ea typeface="Alibaba PuHuiTi R"/>
                          <a:cs typeface="+mn-cs"/>
                        </a:rPr>
                        <a:t> value)</a:t>
                      </a:r>
                      <a:endParaRPr lang="zh-CN" altLang="en-US" sz="1400" b="0" kern="1200" dirty="0">
                        <a:solidFill>
                          <a:schemeClr val="tx1">
                            <a:lumMod val="85000"/>
                            <a:lumOff val="15000"/>
                          </a:schemeClr>
                        </a:solidFill>
                        <a:latin typeface="Consolas" panose="020B0609020204030204" pitchFamily="49" charset="0"/>
                        <a:ea typeface="Alibaba PuHuiTi R"/>
                        <a:cs typeface="+mn-cs"/>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400" b="0" kern="1200" dirty="0">
                          <a:solidFill>
                            <a:schemeClr val="tx1">
                              <a:lumMod val="85000"/>
                              <a:lumOff val="15000"/>
                            </a:schemeClr>
                          </a:solidFill>
                          <a:latin typeface="Consolas" panose="020B0609020204030204" pitchFamily="49" charset="0"/>
                          <a:ea typeface="Alibaba PuHuiTi R"/>
                          <a:cs typeface="+mn-cs"/>
                        </a:rPr>
                        <a:t>添加元素</a:t>
                      </a: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r h="35323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400" b="0" kern="1200" dirty="0">
                          <a:solidFill>
                            <a:schemeClr val="tx1">
                              <a:lumMod val="85000"/>
                              <a:lumOff val="15000"/>
                            </a:schemeClr>
                          </a:solidFill>
                          <a:latin typeface="Consolas" panose="020B0609020204030204" pitchFamily="49" charset="0"/>
                          <a:ea typeface="Alibaba PuHuiTi R"/>
                          <a:cs typeface="+mn-cs"/>
                        </a:rPr>
                        <a:t>public int size()</a:t>
                      </a:r>
                      <a:endParaRPr lang="zh-CN" altLang="en-US" sz="1400" b="0" kern="1200" dirty="0">
                        <a:solidFill>
                          <a:schemeClr val="tx1">
                            <a:lumMod val="85000"/>
                            <a:lumOff val="15000"/>
                          </a:schemeClr>
                        </a:solidFill>
                        <a:latin typeface="Consolas" panose="020B0609020204030204" pitchFamily="49" charset="0"/>
                        <a:ea typeface="Alibaba PuHuiTi R"/>
                        <a:cs typeface="+mn-cs"/>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400" b="0" kern="1200" dirty="0">
                          <a:solidFill>
                            <a:schemeClr val="tx1">
                              <a:lumMod val="85000"/>
                              <a:lumOff val="15000"/>
                            </a:schemeClr>
                          </a:solidFill>
                          <a:latin typeface="Consolas" panose="020B0609020204030204" pitchFamily="49" charset="0"/>
                          <a:ea typeface="Alibaba PuHuiTi R"/>
                          <a:cs typeface="+mn-cs"/>
                        </a:rPr>
                        <a:t>获取集合的大小</a:t>
                      </a: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571539613"/>
                  </a:ext>
                </a:extLst>
              </a:tr>
              <a:tr h="35323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400" b="0" kern="1200" dirty="0">
                          <a:solidFill>
                            <a:schemeClr val="tx1">
                              <a:lumMod val="85000"/>
                              <a:lumOff val="15000"/>
                            </a:schemeClr>
                          </a:solidFill>
                          <a:latin typeface="Consolas" panose="020B0609020204030204" pitchFamily="49" charset="0"/>
                          <a:ea typeface="Alibaba PuHuiTi R"/>
                          <a:cs typeface="+mn-cs"/>
                        </a:rPr>
                        <a:t>public void clear()</a:t>
                      </a:r>
                      <a:endParaRPr lang="zh-CN" altLang="en-US" sz="1400" b="0" kern="1200" dirty="0">
                        <a:solidFill>
                          <a:schemeClr val="tx1">
                            <a:lumMod val="85000"/>
                            <a:lumOff val="15000"/>
                          </a:schemeClr>
                        </a:solidFill>
                        <a:latin typeface="Consolas" panose="020B0609020204030204" pitchFamily="49" charset="0"/>
                        <a:ea typeface="Alibaba PuHuiTi R"/>
                        <a:cs typeface="+mn-cs"/>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400" b="0" kern="1200" dirty="0">
                          <a:solidFill>
                            <a:schemeClr val="tx1">
                              <a:lumMod val="85000"/>
                              <a:lumOff val="15000"/>
                            </a:schemeClr>
                          </a:solidFill>
                          <a:latin typeface="Consolas" panose="020B0609020204030204" pitchFamily="49" charset="0"/>
                          <a:ea typeface="Alibaba PuHuiTi R"/>
                          <a:cs typeface="+mn-cs"/>
                        </a:rPr>
                        <a:t>清空集合</a:t>
                      </a: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494165722"/>
                  </a:ext>
                </a:extLst>
              </a:tr>
              <a:tr h="35323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400" b="0" kern="1200" dirty="0">
                          <a:solidFill>
                            <a:schemeClr val="tx1">
                              <a:lumMod val="85000"/>
                              <a:lumOff val="15000"/>
                            </a:schemeClr>
                          </a:solidFill>
                          <a:latin typeface="Consolas" panose="020B0609020204030204" pitchFamily="49" charset="0"/>
                          <a:ea typeface="Alibaba PuHuiTi R"/>
                          <a:cs typeface="+mn-cs"/>
                        </a:rPr>
                        <a:t>public </a:t>
                      </a:r>
                      <a:r>
                        <a:rPr lang="en-US" altLang="zh-CN" sz="1400" b="0" kern="1200" dirty="0" err="1">
                          <a:solidFill>
                            <a:schemeClr val="tx1">
                              <a:lumMod val="85000"/>
                              <a:lumOff val="15000"/>
                            </a:schemeClr>
                          </a:solidFill>
                          <a:latin typeface="Consolas" panose="020B0609020204030204" pitchFamily="49" charset="0"/>
                          <a:ea typeface="Alibaba PuHuiTi R"/>
                          <a:cs typeface="+mn-cs"/>
                        </a:rPr>
                        <a:t>boolean</a:t>
                      </a:r>
                      <a:r>
                        <a:rPr lang="en-US" altLang="zh-CN" sz="1400" b="0" kern="1200" dirty="0">
                          <a:solidFill>
                            <a:schemeClr val="tx1">
                              <a:lumMod val="85000"/>
                              <a:lumOff val="15000"/>
                            </a:schemeClr>
                          </a:solidFill>
                          <a:latin typeface="Consolas" panose="020B0609020204030204" pitchFamily="49" charset="0"/>
                          <a:ea typeface="Alibaba PuHuiTi R"/>
                          <a:cs typeface="+mn-cs"/>
                        </a:rPr>
                        <a:t> </a:t>
                      </a:r>
                      <a:r>
                        <a:rPr lang="en-US" altLang="zh-CN" sz="1400" b="0" kern="1200" dirty="0" err="1">
                          <a:solidFill>
                            <a:schemeClr val="tx1">
                              <a:lumMod val="85000"/>
                              <a:lumOff val="15000"/>
                            </a:schemeClr>
                          </a:solidFill>
                          <a:latin typeface="Consolas" panose="020B0609020204030204" pitchFamily="49" charset="0"/>
                          <a:ea typeface="Alibaba PuHuiTi R"/>
                          <a:cs typeface="+mn-cs"/>
                        </a:rPr>
                        <a:t>isEmpty</a:t>
                      </a:r>
                      <a:r>
                        <a:rPr lang="en-US" altLang="zh-CN" sz="1400" b="0" kern="1200" dirty="0">
                          <a:solidFill>
                            <a:schemeClr val="tx1">
                              <a:lumMod val="85000"/>
                              <a:lumOff val="15000"/>
                            </a:schemeClr>
                          </a:solidFill>
                          <a:latin typeface="Consolas" panose="020B0609020204030204" pitchFamily="49" charset="0"/>
                          <a:ea typeface="Alibaba PuHuiTi R"/>
                          <a:cs typeface="+mn-cs"/>
                        </a:rPr>
                        <a:t>()</a:t>
                      </a:r>
                      <a:endParaRPr lang="zh-CN" altLang="en-US" sz="1400" b="0" kern="1200" dirty="0">
                        <a:solidFill>
                          <a:schemeClr val="tx1">
                            <a:lumMod val="85000"/>
                            <a:lumOff val="15000"/>
                          </a:schemeClr>
                        </a:solidFill>
                        <a:latin typeface="Consolas" panose="020B0609020204030204" pitchFamily="49" charset="0"/>
                        <a:ea typeface="Alibaba PuHuiTi R"/>
                        <a:cs typeface="+mn-cs"/>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alpha val="79999"/>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400" b="0" kern="1200" dirty="0">
                          <a:solidFill>
                            <a:schemeClr val="tx1">
                              <a:lumMod val="85000"/>
                              <a:lumOff val="15000"/>
                            </a:schemeClr>
                          </a:solidFill>
                          <a:latin typeface="Consolas" panose="020B0609020204030204" pitchFamily="49" charset="0"/>
                          <a:ea typeface="Alibaba PuHuiTi R"/>
                          <a:cs typeface="+mn-cs"/>
                        </a:rPr>
                        <a:t>判断集合是否为空，为空返回</a:t>
                      </a:r>
                      <a:r>
                        <a:rPr lang="en-US" altLang="zh-CN" sz="1400" b="0" kern="1200" dirty="0">
                          <a:solidFill>
                            <a:schemeClr val="tx1">
                              <a:lumMod val="85000"/>
                              <a:lumOff val="15000"/>
                            </a:schemeClr>
                          </a:solidFill>
                          <a:latin typeface="Consolas" panose="020B0609020204030204" pitchFamily="49" charset="0"/>
                          <a:ea typeface="Alibaba PuHuiTi R"/>
                          <a:cs typeface="+mn-cs"/>
                        </a:rPr>
                        <a:t>true , </a:t>
                      </a:r>
                      <a:r>
                        <a:rPr lang="zh-CN" altLang="en-US" sz="1400" b="0" kern="1200" dirty="0">
                          <a:solidFill>
                            <a:schemeClr val="tx1">
                              <a:lumMod val="85000"/>
                              <a:lumOff val="15000"/>
                            </a:schemeClr>
                          </a:solidFill>
                          <a:latin typeface="Consolas" panose="020B0609020204030204" pitchFamily="49" charset="0"/>
                          <a:ea typeface="Alibaba PuHuiTi R"/>
                          <a:cs typeface="+mn-cs"/>
                        </a:rPr>
                        <a:t>反之</a:t>
                      </a:r>
                      <a:endParaRPr lang="en-US" altLang="zh-CN" sz="1400" b="0" kern="1200" dirty="0">
                        <a:solidFill>
                          <a:schemeClr val="tx1">
                            <a:lumMod val="85000"/>
                            <a:lumOff val="15000"/>
                          </a:schemeClr>
                        </a:solidFill>
                        <a:latin typeface="Consolas" panose="020B0609020204030204" pitchFamily="49" charset="0"/>
                        <a:ea typeface="Alibaba PuHuiTi R"/>
                        <a:cs typeface="+mn-cs"/>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alpha val="79999"/>
                      </a:schemeClr>
                    </a:solidFill>
                  </a:tcPr>
                </a:tc>
                <a:extLst>
                  <a:ext uri="{0D108BD9-81ED-4DB2-BD59-A6C34878D82A}">
                    <a16:rowId xmlns:a16="http://schemas.microsoft.com/office/drawing/2014/main" val="3689855523"/>
                  </a:ext>
                </a:extLst>
              </a:tr>
              <a:tr h="353232">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400" b="0" kern="1200" dirty="0">
                          <a:solidFill>
                            <a:schemeClr val="tx1">
                              <a:lumMod val="85000"/>
                              <a:lumOff val="15000"/>
                            </a:schemeClr>
                          </a:solidFill>
                          <a:latin typeface="Consolas" panose="020B0609020204030204" pitchFamily="49" charset="0"/>
                          <a:ea typeface="Alibaba PuHuiTi R"/>
                          <a:cs typeface="+mn-cs"/>
                        </a:rPr>
                        <a:t>public V get(Object key)</a:t>
                      </a:r>
                      <a:endParaRPr lang="zh-CN" altLang="en-US" sz="1400" b="0" kern="1200" dirty="0">
                        <a:solidFill>
                          <a:schemeClr val="tx1">
                            <a:lumMod val="85000"/>
                            <a:lumOff val="15000"/>
                          </a:schemeClr>
                        </a:solidFill>
                        <a:latin typeface="Consolas" panose="020B0609020204030204" pitchFamily="49" charset="0"/>
                        <a:ea typeface="Alibaba PuHuiTi R"/>
                        <a:cs typeface="+mn-cs"/>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400" b="0" kern="1200" dirty="0">
                          <a:solidFill>
                            <a:schemeClr val="tx1">
                              <a:lumMod val="85000"/>
                              <a:lumOff val="15000"/>
                            </a:schemeClr>
                          </a:solidFill>
                          <a:latin typeface="Consolas" panose="020B0609020204030204" pitchFamily="49" charset="0"/>
                          <a:ea typeface="Alibaba PuHuiTi R"/>
                          <a:cs typeface="+mn-cs"/>
                        </a:rPr>
                        <a:t>根据键获取对应值</a:t>
                      </a: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616903320"/>
                  </a:ext>
                </a:extLst>
              </a:tr>
              <a:tr h="353232">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400" b="0" kern="1200" dirty="0">
                          <a:solidFill>
                            <a:schemeClr val="tx1">
                              <a:lumMod val="85000"/>
                              <a:lumOff val="15000"/>
                            </a:schemeClr>
                          </a:solidFill>
                          <a:latin typeface="Consolas" panose="020B0609020204030204" pitchFamily="49" charset="0"/>
                          <a:ea typeface="Alibaba PuHuiTi R"/>
                          <a:cs typeface="+mn-cs"/>
                        </a:rPr>
                        <a:t>public V remove(Object key)</a:t>
                      </a:r>
                      <a:endParaRPr lang="zh-CN" altLang="en-US" sz="1400" b="0" kern="1200" dirty="0">
                        <a:solidFill>
                          <a:schemeClr val="tx1">
                            <a:lumMod val="85000"/>
                            <a:lumOff val="15000"/>
                          </a:schemeClr>
                        </a:solidFill>
                        <a:latin typeface="Consolas" panose="020B0609020204030204" pitchFamily="49" charset="0"/>
                        <a:ea typeface="Alibaba PuHuiTi R"/>
                        <a:cs typeface="+mn-cs"/>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400" b="0" kern="1200" dirty="0">
                          <a:solidFill>
                            <a:schemeClr val="tx1">
                              <a:lumMod val="85000"/>
                              <a:lumOff val="15000"/>
                            </a:schemeClr>
                          </a:solidFill>
                          <a:latin typeface="Consolas" panose="020B0609020204030204" pitchFamily="49" charset="0"/>
                          <a:ea typeface="Alibaba PuHuiTi R"/>
                          <a:cs typeface="+mn-cs"/>
                        </a:rPr>
                        <a:t>根据键删除整个元素</a:t>
                      </a:r>
                      <a:endParaRPr lang="en-US" altLang="zh-CN" sz="1400" b="0" kern="1200" dirty="0">
                        <a:solidFill>
                          <a:schemeClr val="tx1">
                            <a:lumMod val="85000"/>
                            <a:lumOff val="15000"/>
                          </a:schemeClr>
                        </a:solidFill>
                        <a:latin typeface="Consolas" panose="020B0609020204030204" pitchFamily="49" charset="0"/>
                        <a:ea typeface="Alibaba PuHuiTi R"/>
                        <a:cs typeface="+mn-cs"/>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533249751"/>
                  </a:ext>
                </a:extLst>
              </a:tr>
              <a:tr h="353232">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400" b="0" kern="1200" dirty="0">
                          <a:solidFill>
                            <a:schemeClr val="tx1">
                              <a:lumMod val="85000"/>
                              <a:lumOff val="15000"/>
                            </a:schemeClr>
                          </a:solidFill>
                          <a:latin typeface="Consolas" panose="020B0609020204030204" pitchFamily="49" charset="0"/>
                          <a:ea typeface="Alibaba PuHuiTi R"/>
                          <a:cs typeface="+mn-cs"/>
                        </a:rPr>
                        <a:t>public  </a:t>
                      </a:r>
                      <a:r>
                        <a:rPr lang="en-US" altLang="zh-CN" sz="1400" b="0" kern="1200" dirty="0" err="1">
                          <a:solidFill>
                            <a:schemeClr val="tx1">
                              <a:lumMod val="85000"/>
                              <a:lumOff val="15000"/>
                            </a:schemeClr>
                          </a:solidFill>
                          <a:latin typeface="Consolas" panose="020B0609020204030204" pitchFamily="49" charset="0"/>
                          <a:ea typeface="Alibaba PuHuiTi R"/>
                          <a:cs typeface="+mn-cs"/>
                        </a:rPr>
                        <a:t>boolean</a:t>
                      </a:r>
                      <a:r>
                        <a:rPr lang="en-US" altLang="zh-CN" sz="1400" b="0" kern="1200" dirty="0">
                          <a:solidFill>
                            <a:schemeClr val="tx1">
                              <a:lumMod val="85000"/>
                              <a:lumOff val="15000"/>
                            </a:schemeClr>
                          </a:solidFill>
                          <a:latin typeface="Consolas" panose="020B0609020204030204" pitchFamily="49" charset="0"/>
                          <a:ea typeface="Alibaba PuHuiTi R"/>
                          <a:cs typeface="+mn-cs"/>
                        </a:rPr>
                        <a:t> </a:t>
                      </a:r>
                      <a:r>
                        <a:rPr lang="en-US" altLang="zh-CN" sz="1400" b="0" kern="1200" dirty="0" err="1">
                          <a:solidFill>
                            <a:schemeClr val="tx1">
                              <a:lumMod val="85000"/>
                              <a:lumOff val="15000"/>
                            </a:schemeClr>
                          </a:solidFill>
                          <a:latin typeface="Consolas" panose="020B0609020204030204" pitchFamily="49" charset="0"/>
                          <a:ea typeface="Alibaba PuHuiTi R"/>
                          <a:cs typeface="+mn-cs"/>
                        </a:rPr>
                        <a:t>containsKey</a:t>
                      </a:r>
                      <a:r>
                        <a:rPr lang="en-US" altLang="zh-CN" sz="1400" b="0" kern="1200" dirty="0">
                          <a:solidFill>
                            <a:schemeClr val="tx1">
                              <a:lumMod val="85000"/>
                              <a:lumOff val="15000"/>
                            </a:schemeClr>
                          </a:solidFill>
                          <a:latin typeface="Consolas" panose="020B0609020204030204" pitchFamily="49" charset="0"/>
                          <a:ea typeface="Alibaba PuHuiTi R"/>
                          <a:cs typeface="+mn-cs"/>
                        </a:rPr>
                        <a:t>(Object key)</a:t>
                      </a:r>
                      <a:endParaRPr lang="zh-CN" altLang="en-US" sz="1400" b="0" kern="1200" dirty="0">
                        <a:solidFill>
                          <a:schemeClr val="tx1">
                            <a:lumMod val="85000"/>
                            <a:lumOff val="15000"/>
                          </a:schemeClr>
                        </a:solidFill>
                        <a:latin typeface="Consolas" panose="020B0609020204030204" pitchFamily="49" charset="0"/>
                        <a:ea typeface="Alibaba PuHuiTi R"/>
                        <a:cs typeface="+mn-cs"/>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400" b="0" kern="1200" dirty="0">
                          <a:solidFill>
                            <a:schemeClr val="tx1">
                              <a:lumMod val="85000"/>
                              <a:lumOff val="15000"/>
                            </a:schemeClr>
                          </a:solidFill>
                          <a:latin typeface="Consolas" panose="020B0609020204030204" pitchFamily="49" charset="0"/>
                          <a:ea typeface="Alibaba PuHuiTi R"/>
                          <a:cs typeface="+mn-cs"/>
                        </a:rPr>
                        <a:t>判断是否包含某个键</a:t>
                      </a:r>
                      <a:endParaRPr lang="en-US" altLang="zh-CN" sz="1400" b="0" kern="1200" dirty="0">
                        <a:solidFill>
                          <a:schemeClr val="tx1">
                            <a:lumMod val="85000"/>
                            <a:lumOff val="15000"/>
                          </a:schemeClr>
                        </a:solidFill>
                        <a:latin typeface="Consolas" panose="020B0609020204030204" pitchFamily="49" charset="0"/>
                        <a:ea typeface="Alibaba PuHuiTi R"/>
                        <a:cs typeface="+mn-cs"/>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77176322"/>
                  </a:ext>
                </a:extLst>
              </a:tr>
              <a:tr h="353232">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400" b="0" kern="1200" dirty="0">
                          <a:solidFill>
                            <a:schemeClr val="tx1">
                              <a:lumMod val="85000"/>
                              <a:lumOff val="15000"/>
                            </a:schemeClr>
                          </a:solidFill>
                          <a:latin typeface="Consolas" panose="020B0609020204030204" pitchFamily="49" charset="0"/>
                          <a:ea typeface="Alibaba PuHuiTi R"/>
                          <a:cs typeface="+mn-cs"/>
                        </a:rPr>
                        <a:t>public </a:t>
                      </a:r>
                      <a:r>
                        <a:rPr lang="en-US" altLang="zh-CN" sz="1400" b="0" kern="1200" dirty="0" err="1">
                          <a:solidFill>
                            <a:schemeClr val="tx1">
                              <a:lumMod val="85000"/>
                              <a:lumOff val="15000"/>
                            </a:schemeClr>
                          </a:solidFill>
                          <a:latin typeface="Consolas" panose="020B0609020204030204" pitchFamily="49" charset="0"/>
                          <a:ea typeface="Alibaba PuHuiTi R"/>
                          <a:cs typeface="+mn-cs"/>
                        </a:rPr>
                        <a:t>boolean</a:t>
                      </a:r>
                      <a:r>
                        <a:rPr lang="en-US" altLang="zh-CN" sz="1400" b="0" kern="1200" dirty="0">
                          <a:solidFill>
                            <a:schemeClr val="tx1">
                              <a:lumMod val="85000"/>
                              <a:lumOff val="15000"/>
                            </a:schemeClr>
                          </a:solidFill>
                          <a:latin typeface="Consolas" panose="020B0609020204030204" pitchFamily="49" charset="0"/>
                          <a:ea typeface="Alibaba PuHuiTi R"/>
                          <a:cs typeface="+mn-cs"/>
                        </a:rPr>
                        <a:t> </a:t>
                      </a:r>
                      <a:r>
                        <a:rPr lang="en-US" altLang="zh-CN" sz="1400" b="0" kern="1200" dirty="0" err="1">
                          <a:solidFill>
                            <a:schemeClr val="tx1">
                              <a:lumMod val="85000"/>
                              <a:lumOff val="15000"/>
                            </a:schemeClr>
                          </a:solidFill>
                          <a:latin typeface="Consolas" panose="020B0609020204030204" pitchFamily="49" charset="0"/>
                          <a:ea typeface="Alibaba PuHuiTi R"/>
                          <a:cs typeface="+mn-cs"/>
                        </a:rPr>
                        <a:t>containsValue</a:t>
                      </a:r>
                      <a:r>
                        <a:rPr lang="en-US" altLang="zh-CN" sz="1400" b="0" kern="1200" dirty="0">
                          <a:solidFill>
                            <a:schemeClr val="tx1">
                              <a:lumMod val="85000"/>
                              <a:lumOff val="15000"/>
                            </a:schemeClr>
                          </a:solidFill>
                          <a:latin typeface="Consolas" panose="020B0609020204030204" pitchFamily="49" charset="0"/>
                          <a:ea typeface="Alibaba PuHuiTi R"/>
                          <a:cs typeface="+mn-cs"/>
                        </a:rPr>
                        <a:t>(Object value)</a:t>
                      </a:r>
                      <a:endParaRPr lang="zh-CN" altLang="en-US" sz="1400" b="0" kern="1200" dirty="0">
                        <a:solidFill>
                          <a:schemeClr val="tx1">
                            <a:lumMod val="85000"/>
                            <a:lumOff val="15000"/>
                          </a:schemeClr>
                        </a:solidFill>
                        <a:latin typeface="Consolas" panose="020B0609020204030204" pitchFamily="49" charset="0"/>
                        <a:ea typeface="Alibaba PuHuiTi R"/>
                        <a:cs typeface="+mn-cs"/>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400" b="0" kern="1200" dirty="0">
                          <a:solidFill>
                            <a:schemeClr val="tx1">
                              <a:lumMod val="85000"/>
                              <a:lumOff val="15000"/>
                            </a:schemeClr>
                          </a:solidFill>
                          <a:latin typeface="Consolas" panose="020B0609020204030204" pitchFamily="49" charset="0"/>
                          <a:ea typeface="Alibaba PuHuiTi R"/>
                          <a:cs typeface="+mn-cs"/>
                        </a:rPr>
                        <a:t>判断是否包含某个值</a:t>
                      </a:r>
                      <a:endParaRPr lang="en-US" altLang="zh-CN" sz="1400" b="0" kern="1200" dirty="0">
                        <a:solidFill>
                          <a:schemeClr val="tx1">
                            <a:lumMod val="85000"/>
                            <a:lumOff val="15000"/>
                          </a:schemeClr>
                        </a:solidFill>
                        <a:latin typeface="Consolas" panose="020B0609020204030204" pitchFamily="49" charset="0"/>
                        <a:ea typeface="Alibaba PuHuiTi R"/>
                        <a:cs typeface="+mn-cs"/>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082835326"/>
                  </a:ext>
                </a:extLst>
              </a:tr>
              <a:tr h="353232">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400" b="0" kern="1200" dirty="0">
                          <a:solidFill>
                            <a:schemeClr val="tx1">
                              <a:lumMod val="85000"/>
                              <a:lumOff val="15000"/>
                            </a:schemeClr>
                          </a:solidFill>
                          <a:latin typeface="Consolas" panose="020B0609020204030204" pitchFamily="49" charset="0"/>
                          <a:ea typeface="Alibaba PuHuiTi R"/>
                          <a:cs typeface="+mn-cs"/>
                        </a:rPr>
                        <a:t>public Set&lt;K&gt; </a:t>
                      </a:r>
                      <a:r>
                        <a:rPr lang="en-US" altLang="zh-CN" sz="1400" b="0" kern="1200" dirty="0" err="1">
                          <a:solidFill>
                            <a:schemeClr val="tx1">
                              <a:lumMod val="85000"/>
                              <a:lumOff val="15000"/>
                            </a:schemeClr>
                          </a:solidFill>
                          <a:latin typeface="Consolas" panose="020B0609020204030204" pitchFamily="49" charset="0"/>
                          <a:ea typeface="Alibaba PuHuiTi R"/>
                          <a:cs typeface="+mn-cs"/>
                        </a:rPr>
                        <a:t>keySet</a:t>
                      </a:r>
                      <a:r>
                        <a:rPr lang="en-US" altLang="zh-CN" sz="1400" b="0" kern="1200" dirty="0">
                          <a:solidFill>
                            <a:schemeClr val="tx1">
                              <a:lumMod val="85000"/>
                              <a:lumOff val="15000"/>
                            </a:schemeClr>
                          </a:solidFill>
                          <a:latin typeface="Consolas" panose="020B0609020204030204" pitchFamily="49" charset="0"/>
                          <a:ea typeface="Alibaba PuHuiTi R"/>
                          <a:cs typeface="+mn-cs"/>
                        </a:rPr>
                        <a:t>()</a:t>
                      </a:r>
                      <a:endParaRPr lang="zh-CN" altLang="en-US" sz="1400" b="0" kern="1200" dirty="0">
                        <a:solidFill>
                          <a:schemeClr val="tx1">
                            <a:lumMod val="85000"/>
                            <a:lumOff val="15000"/>
                          </a:schemeClr>
                        </a:solidFill>
                        <a:latin typeface="Consolas" panose="020B0609020204030204" pitchFamily="49" charset="0"/>
                        <a:ea typeface="Alibaba PuHuiTi R"/>
                        <a:cs typeface="+mn-cs"/>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400" b="0" kern="1200" dirty="0">
                          <a:solidFill>
                            <a:schemeClr val="tx1">
                              <a:lumMod val="85000"/>
                              <a:lumOff val="15000"/>
                            </a:schemeClr>
                          </a:solidFill>
                          <a:latin typeface="Consolas" panose="020B0609020204030204" pitchFamily="49" charset="0"/>
                          <a:ea typeface="Alibaba PuHuiTi R"/>
                          <a:cs typeface="+mn-cs"/>
                        </a:rPr>
                        <a:t>获取全部键的集合</a:t>
                      </a:r>
                      <a:endParaRPr lang="en-US" altLang="zh-CN" sz="1400" b="0" kern="1200" dirty="0">
                        <a:solidFill>
                          <a:schemeClr val="tx1">
                            <a:lumMod val="85000"/>
                            <a:lumOff val="15000"/>
                          </a:schemeClr>
                        </a:solidFill>
                        <a:latin typeface="Consolas" panose="020B0609020204030204" pitchFamily="49" charset="0"/>
                        <a:ea typeface="Alibaba PuHuiTi R"/>
                        <a:cs typeface="+mn-cs"/>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738484136"/>
                  </a:ext>
                </a:extLst>
              </a:tr>
              <a:tr h="353232">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400" b="0" kern="1200" dirty="0">
                          <a:solidFill>
                            <a:schemeClr val="tx1">
                              <a:lumMod val="85000"/>
                              <a:lumOff val="15000"/>
                            </a:schemeClr>
                          </a:solidFill>
                          <a:latin typeface="Consolas" panose="020B0609020204030204" pitchFamily="49" charset="0"/>
                          <a:ea typeface="Alibaba PuHuiTi R"/>
                          <a:cs typeface="+mn-cs"/>
                        </a:rPr>
                        <a:t>public Collection&lt;V&gt; values()</a:t>
                      </a:r>
                      <a:endParaRPr lang="zh-CN" altLang="en-US" sz="1400" b="0" kern="1200" dirty="0">
                        <a:solidFill>
                          <a:schemeClr val="tx1">
                            <a:lumMod val="85000"/>
                            <a:lumOff val="15000"/>
                          </a:schemeClr>
                        </a:solidFill>
                        <a:latin typeface="Consolas" panose="020B0609020204030204" pitchFamily="49" charset="0"/>
                        <a:ea typeface="Alibaba PuHuiTi R"/>
                        <a:cs typeface="+mn-cs"/>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400" b="0" kern="1200" dirty="0">
                          <a:solidFill>
                            <a:schemeClr val="tx1">
                              <a:lumMod val="85000"/>
                              <a:lumOff val="15000"/>
                            </a:schemeClr>
                          </a:solidFill>
                          <a:latin typeface="Consolas" panose="020B0609020204030204" pitchFamily="49" charset="0"/>
                          <a:ea typeface="Alibaba PuHuiTi R"/>
                          <a:cs typeface="+mn-cs"/>
                        </a:rPr>
                        <a:t>获取</a:t>
                      </a:r>
                      <a:r>
                        <a:rPr lang="en-US" altLang="zh-CN" sz="1400" b="0" kern="1200" dirty="0">
                          <a:solidFill>
                            <a:schemeClr val="tx1">
                              <a:lumMod val="85000"/>
                              <a:lumOff val="15000"/>
                            </a:schemeClr>
                          </a:solidFill>
                          <a:latin typeface="Consolas" panose="020B0609020204030204" pitchFamily="49" charset="0"/>
                          <a:ea typeface="Alibaba PuHuiTi R"/>
                          <a:cs typeface="+mn-cs"/>
                        </a:rPr>
                        <a:t>Map</a:t>
                      </a:r>
                      <a:r>
                        <a:rPr lang="zh-CN" altLang="en-US" sz="1400" b="0" kern="1200" dirty="0">
                          <a:solidFill>
                            <a:schemeClr val="tx1">
                              <a:lumMod val="85000"/>
                              <a:lumOff val="15000"/>
                            </a:schemeClr>
                          </a:solidFill>
                          <a:latin typeface="Consolas" panose="020B0609020204030204" pitchFamily="49" charset="0"/>
                          <a:ea typeface="Alibaba PuHuiTi R"/>
                          <a:cs typeface="+mn-cs"/>
                        </a:rPr>
                        <a:t>集合的全部值</a:t>
                      </a:r>
                      <a:endParaRPr lang="en-US" altLang="zh-CN" sz="1400" b="0" kern="1200" dirty="0">
                        <a:solidFill>
                          <a:schemeClr val="tx1">
                            <a:lumMod val="85000"/>
                            <a:lumOff val="15000"/>
                          </a:schemeClr>
                        </a:solidFill>
                        <a:latin typeface="Consolas" panose="020B0609020204030204" pitchFamily="49" charset="0"/>
                        <a:ea typeface="Alibaba PuHuiTi R"/>
                        <a:cs typeface="+mn-cs"/>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138977984"/>
                  </a:ext>
                </a:extLst>
              </a:tr>
            </a:tbl>
          </a:graphicData>
        </a:graphic>
      </p:graphicFrame>
      <p:sp>
        <p:nvSpPr>
          <p:cNvPr id="2" name="文本框 1">
            <a:extLst>
              <a:ext uri="{FF2B5EF4-FFF2-40B4-BE49-F238E27FC236}">
                <a16:creationId xmlns:a16="http://schemas.microsoft.com/office/drawing/2014/main" id="{A700CD36-CE96-B149-C8EA-F1938E18D11C}"/>
              </a:ext>
            </a:extLst>
          </p:cNvPr>
          <p:cNvSpPr txBox="1"/>
          <p:nvPr/>
        </p:nvSpPr>
        <p:spPr>
          <a:xfrm>
            <a:off x="576196" y="941305"/>
            <a:ext cx="3864809" cy="572849"/>
          </a:xfrm>
          <a:prstGeom prst="rect">
            <a:avLst/>
          </a:prstGeom>
          <a:noFill/>
        </p:spPr>
        <p:txBody>
          <a:bodyPr wrap="square">
            <a:spAutoFit/>
          </a:bodyPr>
          <a:lstStyle/>
          <a:p>
            <a:pPr>
              <a:lnSpc>
                <a:spcPct val="200000"/>
              </a:lnSpc>
            </a:pP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为什么要先学习</a:t>
            </a:r>
            <a:r>
              <a:rPr lang="en-US" altLang="zh-CN"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的常用方法 </a:t>
            </a:r>
            <a:r>
              <a:rPr lang="en-US" altLang="zh-CN"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p:txBody>
      </p:sp>
      <p:sp>
        <p:nvSpPr>
          <p:cNvPr id="3" name="文本框 2">
            <a:extLst>
              <a:ext uri="{FF2B5EF4-FFF2-40B4-BE49-F238E27FC236}">
                <a16:creationId xmlns:a16="http://schemas.microsoft.com/office/drawing/2014/main" id="{C2F18553-8C08-8493-941B-9E862B8D0807}"/>
              </a:ext>
            </a:extLst>
          </p:cNvPr>
          <p:cNvSpPr txBox="1"/>
          <p:nvPr/>
        </p:nvSpPr>
        <p:spPr>
          <a:xfrm>
            <a:off x="576196" y="1696512"/>
            <a:ext cx="9397345" cy="338554"/>
          </a:xfrm>
          <a:prstGeom prst="rect">
            <a:avLst/>
          </a:prstGeom>
          <a:noFill/>
        </p:spPr>
        <p:txBody>
          <a:bodyPr wrap="square">
            <a:spAutoFit/>
          </a:bodyPr>
          <a:lstStyle/>
          <a:p>
            <a:pPr marL="285750" indent="-285750">
              <a:buFont typeface="Wingdings" panose="05000000000000000000" pitchFamily="2" charset="2"/>
              <a:buChar char="l"/>
            </a:pP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是双列集合的祖宗，它的功能是全部双列集合都可以继承过来使用的。</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a:extLst>
              <a:ext uri="{FF2B5EF4-FFF2-40B4-BE49-F238E27FC236}">
                <a16:creationId xmlns:a16="http://schemas.microsoft.com/office/drawing/2014/main" id="{E83C869E-9083-C30D-95FE-9E7E17D15D6C}"/>
              </a:ext>
            </a:extLst>
          </p:cNvPr>
          <p:cNvSpPr>
            <a:spLocks noGrp="1"/>
          </p:cNvSpPr>
          <p:nvPr>
            <p:ph type="title"/>
          </p:nvPr>
        </p:nvSpPr>
        <p:spPr/>
        <p:txBody>
          <a:bodyPr/>
          <a:lstStyle/>
          <a:p>
            <a:r>
              <a:rPr lang="en-US" altLang="zh-CN" dirty="0"/>
              <a:t>Map</a:t>
            </a:r>
            <a:r>
              <a:rPr lang="zh-CN" altLang="en-US" dirty="0"/>
              <a:t>集合的常用方法</a:t>
            </a:r>
          </a:p>
        </p:txBody>
      </p:sp>
    </p:spTree>
    <p:extLst>
      <p:ext uri="{BB962C8B-B14F-4D97-AF65-F5344CB8AC3E}">
        <p14:creationId xmlns:p14="http://schemas.microsoft.com/office/powerpoint/2010/main" val="427288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925670" y="1438963"/>
            <a:ext cx="3764243" cy="5074243"/>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Set</a:t>
            </a: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Stream</a:t>
            </a: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0B63E558-4FC8-AAA2-F781-F6EB60890E03}"/>
              </a:ext>
            </a:extLst>
          </p:cNvPr>
          <p:cNvSpPr/>
          <p:nvPr/>
        </p:nvSpPr>
        <p:spPr>
          <a:xfrm>
            <a:off x="7447667" y="1763233"/>
            <a:ext cx="1196905" cy="2303670"/>
          </a:xfrm>
          <a:prstGeom prst="leftBrace">
            <a:avLst>
              <a:gd name="adj1" fmla="val 28201"/>
              <a:gd name="adj2" fmla="val 49977"/>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6A6FD29-A2B4-23DB-8CA2-738681FB4E1D}"/>
              </a:ext>
            </a:extLst>
          </p:cNvPr>
          <p:cNvSpPr txBox="1"/>
          <p:nvPr/>
        </p:nvSpPr>
        <p:spPr>
          <a:xfrm>
            <a:off x="7576873" y="1679697"/>
            <a:ext cx="3635037" cy="2161682"/>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kumimoji="1" lang="en-US" altLang="zh-CN"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Map</a:t>
            </a:r>
            <a:r>
              <a:rPr kumimoji="1" lang="zh-CN" altLang="en-US"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集合概述</a:t>
            </a:r>
            <a:endParaRPr kumimoji="1" lang="en-US" altLang="zh-CN"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Map</a:t>
            </a:r>
            <a:r>
              <a:rPr kumimoji="1" lang="zh-CN" altLang="en-US" sz="14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集合的常用方法</a:t>
            </a:r>
            <a:endParaRPr kumimoji="1" lang="en-US" altLang="zh-CN" sz="14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Map</a:t>
            </a:r>
            <a:r>
              <a:rPr kumimoji="1" lang="zh-CN" altLang="en-US" sz="14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集合的遍历方式</a:t>
            </a:r>
            <a:endParaRPr kumimoji="1" lang="en-US" altLang="zh-CN" sz="14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Map</a:t>
            </a:r>
            <a:r>
              <a:rPr kumimoji="1" lang="zh-CN" altLang="en-US" sz="140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集合的实现类</a:t>
            </a:r>
            <a:endParaRPr kumimoji="1" lang="en-US" altLang="zh-CN" sz="1400" b="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395794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8">
            <a:extLst>
              <a:ext uri="{FF2B5EF4-FFF2-40B4-BE49-F238E27FC236}">
                <a16:creationId xmlns:a16="http://schemas.microsoft.com/office/drawing/2014/main" id="{6A941013-6103-1F61-5C89-24D4927F511C}"/>
              </a:ext>
            </a:extLst>
          </p:cNvPr>
          <p:cNvGrpSpPr/>
          <p:nvPr/>
        </p:nvGrpSpPr>
        <p:grpSpPr>
          <a:xfrm>
            <a:off x="576196" y="1347852"/>
            <a:ext cx="2463800" cy="3244935"/>
            <a:chOff x="508001" y="2083446"/>
            <a:chExt cx="2463800" cy="4014868"/>
          </a:xfrm>
          <a:effectLst>
            <a:outerShdw blurRad="63500" sx="102000" sy="102000" algn="ctr" rotWithShape="0">
              <a:prstClr val="black">
                <a:alpha val="40000"/>
              </a:prstClr>
            </a:outerShdw>
          </a:effectLst>
        </p:grpSpPr>
        <p:sp>
          <p:nvSpPr>
            <p:cNvPr id="3" name="Rounded Rectangle 2">
              <a:extLst>
                <a:ext uri="{FF2B5EF4-FFF2-40B4-BE49-F238E27FC236}">
                  <a16:creationId xmlns:a16="http://schemas.microsoft.com/office/drawing/2014/main" id="{22F3FB45-FE57-AAC1-8FF7-0CCE19A15772}"/>
                </a:ext>
              </a:extLst>
            </p:cNvPr>
            <p:cNvSpPr/>
            <p:nvPr/>
          </p:nvSpPr>
          <p:spPr>
            <a:xfrm>
              <a:off x="508001" y="2083446"/>
              <a:ext cx="2463800" cy="4014868"/>
            </a:xfrm>
            <a:prstGeom prst="roundRect">
              <a:avLst>
                <a:gd name="adj" fmla="val 48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kumimoji="0" lang="zh-CN" altLang="zh-CN" sz="1600" u="none" strike="noStrike" cap="none" normalizeH="0" baseline="0" dirty="0">
                  <a:ln>
                    <a:noFill/>
                  </a:ln>
                  <a:solidFill>
                    <a:srgbClr val="49504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先获取Map集合全部的键，再</a:t>
              </a:r>
              <a:r>
                <a:rPr kumimoji="0" lang="zh-CN" altLang="en-US" sz="1600" u="none" strike="noStrike" cap="none" normalizeH="0" baseline="0" dirty="0">
                  <a:ln>
                    <a:noFill/>
                  </a:ln>
                  <a:solidFill>
                    <a:srgbClr val="49504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通过</a:t>
              </a:r>
              <a:r>
                <a:rPr kumimoji="0" lang="zh-CN" altLang="zh-CN" sz="1600" u="none" strike="noStrike" cap="none" normalizeH="0" baseline="0" dirty="0">
                  <a:ln>
                    <a:noFill/>
                  </a:ln>
                  <a:solidFill>
                    <a:srgbClr val="49504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遍历键</a:t>
              </a:r>
              <a:r>
                <a:rPr kumimoji="0" lang="zh-CN" altLang="en-US" sz="1600" u="none" strike="noStrike" cap="none" normalizeH="0" baseline="0" dirty="0">
                  <a:ln>
                    <a:noFill/>
                  </a:ln>
                  <a:solidFill>
                    <a:srgbClr val="49504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来</a:t>
              </a:r>
              <a:r>
                <a:rPr kumimoji="0" lang="zh-CN" altLang="zh-CN" sz="1600" u="none" strike="noStrike" cap="none" normalizeH="0" baseline="0" dirty="0">
                  <a:ln>
                    <a:noFill/>
                  </a:ln>
                  <a:solidFill>
                    <a:srgbClr val="49504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找值</a:t>
              </a:r>
              <a:endParaRPr 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Round Same Side Corner Rectangle 3">
              <a:extLst>
                <a:ext uri="{FF2B5EF4-FFF2-40B4-BE49-F238E27FC236}">
                  <a16:creationId xmlns:a16="http://schemas.microsoft.com/office/drawing/2014/main" id="{B2ACC885-552D-8912-BD36-E3584F4D60A7}"/>
                </a:ext>
              </a:extLst>
            </p:cNvPr>
            <p:cNvSpPr/>
            <p:nvPr/>
          </p:nvSpPr>
          <p:spPr>
            <a:xfrm>
              <a:off x="508001" y="2083446"/>
              <a:ext cx="2463800" cy="1113825"/>
            </a:xfrm>
            <a:prstGeom prst="round2SameRect">
              <a:avLst>
                <a:gd name="adj1" fmla="val 106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r>
                <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rPr>
                <a:t>01</a:t>
              </a:r>
              <a:endParaRPr 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5" name="Group 49">
            <a:extLst>
              <a:ext uri="{FF2B5EF4-FFF2-40B4-BE49-F238E27FC236}">
                <a16:creationId xmlns:a16="http://schemas.microsoft.com/office/drawing/2014/main" id="{BAA33B47-DCED-E742-95D5-1530031FF6A4}"/>
              </a:ext>
            </a:extLst>
          </p:cNvPr>
          <p:cNvGrpSpPr/>
          <p:nvPr/>
        </p:nvGrpSpPr>
        <p:grpSpPr>
          <a:xfrm>
            <a:off x="8215182" y="1347852"/>
            <a:ext cx="2463800" cy="3244935"/>
            <a:chOff x="3312887" y="2108385"/>
            <a:chExt cx="2463800" cy="4014868"/>
          </a:xfrm>
          <a:effectLst>
            <a:outerShdw blurRad="63500" sx="102000" sy="102000" algn="ctr" rotWithShape="0">
              <a:prstClr val="black">
                <a:alpha val="40000"/>
              </a:prstClr>
            </a:outerShdw>
          </a:effectLst>
        </p:grpSpPr>
        <p:sp>
          <p:nvSpPr>
            <p:cNvPr id="6" name="Rounded Rectangle 13">
              <a:extLst>
                <a:ext uri="{FF2B5EF4-FFF2-40B4-BE49-F238E27FC236}">
                  <a16:creationId xmlns:a16="http://schemas.microsoft.com/office/drawing/2014/main" id="{5416AEFB-93D5-902F-F337-C7D758B83002}"/>
                </a:ext>
              </a:extLst>
            </p:cNvPr>
            <p:cNvSpPr/>
            <p:nvPr/>
          </p:nvSpPr>
          <p:spPr>
            <a:xfrm>
              <a:off x="3312887" y="2108385"/>
              <a:ext cx="2463800" cy="4014868"/>
            </a:xfrm>
            <a:prstGeom prst="roundRect">
              <a:avLst>
                <a:gd name="adj" fmla="val 48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zh-CN" altLang="zh-CN"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 1.8开始之后的新技术</a:t>
              </a:r>
              <a:r>
                <a:rPr lang="zh-CN" altLang="en-US"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（非常的简单）</a:t>
              </a:r>
              <a:endParaRPr lang="en-US"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7" name="Round Same Side Corner Rectangle 14">
              <a:extLst>
                <a:ext uri="{FF2B5EF4-FFF2-40B4-BE49-F238E27FC236}">
                  <a16:creationId xmlns:a16="http://schemas.microsoft.com/office/drawing/2014/main" id="{8765A4D7-E36E-6010-F40E-4405B2E9357B}"/>
                </a:ext>
              </a:extLst>
            </p:cNvPr>
            <p:cNvSpPr/>
            <p:nvPr/>
          </p:nvSpPr>
          <p:spPr>
            <a:xfrm>
              <a:off x="3312887" y="2108385"/>
              <a:ext cx="2463800" cy="1113825"/>
            </a:xfrm>
            <a:prstGeom prst="round2SameRect">
              <a:avLst>
                <a:gd name="adj1" fmla="val 10686"/>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endPar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r>
                <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rPr>
                <a:t>03</a:t>
              </a:r>
              <a:endParaRPr lang="zh-CN" altLang="en-US"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endParaRPr 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6" name="Inhaltsplatzhalter 4">
            <a:extLst>
              <a:ext uri="{FF2B5EF4-FFF2-40B4-BE49-F238E27FC236}">
                <a16:creationId xmlns:a16="http://schemas.microsoft.com/office/drawing/2014/main" id="{78A16624-C768-8189-975C-F348F3E57F3C}"/>
              </a:ext>
            </a:extLst>
          </p:cNvPr>
          <p:cNvSpPr txBox="1">
            <a:spLocks/>
          </p:cNvSpPr>
          <p:nvPr/>
        </p:nvSpPr>
        <p:spPr>
          <a:xfrm>
            <a:off x="953494" y="1470809"/>
            <a:ext cx="1709204" cy="41908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zh-CN" altLang="en-US" sz="24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键找值</a:t>
            </a:r>
            <a:endParaRPr lang="en-US" sz="1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8" name="Inhaltsplatzhalter 4">
            <a:extLst>
              <a:ext uri="{FF2B5EF4-FFF2-40B4-BE49-F238E27FC236}">
                <a16:creationId xmlns:a16="http://schemas.microsoft.com/office/drawing/2014/main" id="{6EEFCD3F-09FE-40CD-7AC5-B4C2C924AC77}"/>
              </a:ext>
            </a:extLst>
          </p:cNvPr>
          <p:cNvSpPr txBox="1">
            <a:spLocks/>
          </p:cNvSpPr>
          <p:nvPr/>
        </p:nvSpPr>
        <p:spPr>
          <a:xfrm>
            <a:off x="8763023" y="1485675"/>
            <a:ext cx="1368118" cy="41908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en-US" sz="24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Lambda</a:t>
            </a:r>
            <a:endParaRPr lang="en-US" sz="1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24" name="Group 51">
            <a:extLst>
              <a:ext uri="{FF2B5EF4-FFF2-40B4-BE49-F238E27FC236}">
                <a16:creationId xmlns:a16="http://schemas.microsoft.com/office/drawing/2014/main" id="{784957F4-C7DA-107B-23DF-0B6D52368B29}"/>
              </a:ext>
            </a:extLst>
          </p:cNvPr>
          <p:cNvGrpSpPr/>
          <p:nvPr/>
        </p:nvGrpSpPr>
        <p:grpSpPr>
          <a:xfrm>
            <a:off x="4427199" y="1347852"/>
            <a:ext cx="2463800" cy="3244935"/>
            <a:chOff x="9192987" y="2108385"/>
            <a:chExt cx="2463800" cy="4014868"/>
          </a:xfrm>
          <a:effectLst>
            <a:outerShdw blurRad="63500" sx="102000" sy="102000" algn="ctr" rotWithShape="0">
              <a:prstClr val="black">
                <a:alpha val="40000"/>
              </a:prstClr>
            </a:outerShdw>
          </a:effectLst>
        </p:grpSpPr>
        <p:sp>
          <p:nvSpPr>
            <p:cNvPr id="25" name="Rounded Rectangle 23">
              <a:extLst>
                <a:ext uri="{FF2B5EF4-FFF2-40B4-BE49-F238E27FC236}">
                  <a16:creationId xmlns:a16="http://schemas.microsoft.com/office/drawing/2014/main" id="{88157DA1-C8B0-F08E-F1FC-095F4E72F046}"/>
                </a:ext>
              </a:extLst>
            </p:cNvPr>
            <p:cNvSpPr/>
            <p:nvPr/>
          </p:nvSpPr>
          <p:spPr>
            <a:xfrm>
              <a:off x="9192987" y="2108385"/>
              <a:ext cx="2463800" cy="4014868"/>
            </a:xfrm>
            <a:prstGeom prst="roundRect">
              <a:avLst>
                <a:gd name="adj" fmla="val 48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zh-CN" altLang="en-US"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把“键值对“看成一个整体进行遍历（</a:t>
              </a:r>
              <a:r>
                <a:rPr lang="zh-CN" altLang="zh-CN"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难度较大</a:t>
              </a:r>
              <a:r>
                <a:rPr lang="zh-CN" altLang="en-US"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6" name="Round Same Side Corner Rectangle 24">
              <a:extLst>
                <a:ext uri="{FF2B5EF4-FFF2-40B4-BE49-F238E27FC236}">
                  <a16:creationId xmlns:a16="http://schemas.microsoft.com/office/drawing/2014/main" id="{59F178C3-94DE-5828-A2DD-2668029B24B0}"/>
                </a:ext>
              </a:extLst>
            </p:cNvPr>
            <p:cNvSpPr/>
            <p:nvPr/>
          </p:nvSpPr>
          <p:spPr>
            <a:xfrm>
              <a:off x="9192987" y="2108385"/>
              <a:ext cx="2463800" cy="1113825"/>
            </a:xfrm>
            <a:prstGeom prst="round2SameRect">
              <a:avLst>
                <a:gd name="adj1" fmla="val 10686"/>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r>
                <a:rPr lang="en-US"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rPr>
                <a:t>02</a:t>
              </a:r>
              <a:endParaRPr 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7" name="Inhaltsplatzhalter 4">
            <a:extLst>
              <a:ext uri="{FF2B5EF4-FFF2-40B4-BE49-F238E27FC236}">
                <a16:creationId xmlns:a16="http://schemas.microsoft.com/office/drawing/2014/main" id="{79EF87C0-1B53-9B61-93D5-8310A2B54A03}"/>
              </a:ext>
            </a:extLst>
          </p:cNvPr>
          <p:cNvSpPr txBox="1">
            <a:spLocks/>
          </p:cNvSpPr>
          <p:nvPr/>
        </p:nvSpPr>
        <p:spPr>
          <a:xfrm>
            <a:off x="4975039" y="1458279"/>
            <a:ext cx="1496681" cy="41908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zh-CN" altLang="en-US" sz="24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键值对</a:t>
            </a:r>
            <a:endParaRPr lang="en-US" sz="1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0" name="图片 9">
            <a:extLst>
              <a:ext uri="{FF2B5EF4-FFF2-40B4-BE49-F238E27FC236}">
                <a16:creationId xmlns:a16="http://schemas.microsoft.com/office/drawing/2014/main" id="{7D81F026-DAC8-4BCA-1A59-979E86C9868A}"/>
              </a:ext>
            </a:extLst>
          </p:cNvPr>
          <p:cNvPicPr>
            <a:picLocks noChangeAspect="1"/>
          </p:cNvPicPr>
          <p:nvPr/>
        </p:nvPicPr>
        <p:blipFill>
          <a:blip r:embed="rId3"/>
          <a:stretch>
            <a:fillRect/>
          </a:stretch>
        </p:blipFill>
        <p:spPr>
          <a:xfrm>
            <a:off x="1141363" y="3998468"/>
            <a:ext cx="1333465" cy="1546819"/>
          </a:xfrm>
          <a:prstGeom prst="rect">
            <a:avLst/>
          </a:prstGeom>
        </p:spPr>
      </p:pic>
      <p:sp>
        <p:nvSpPr>
          <p:cNvPr id="8" name="标题 7">
            <a:extLst>
              <a:ext uri="{FF2B5EF4-FFF2-40B4-BE49-F238E27FC236}">
                <a16:creationId xmlns:a16="http://schemas.microsoft.com/office/drawing/2014/main" id="{ABF4A42F-C9FB-7F3D-44E1-C2AEA704E919}"/>
              </a:ext>
            </a:extLst>
          </p:cNvPr>
          <p:cNvSpPr>
            <a:spLocks noGrp="1"/>
          </p:cNvSpPr>
          <p:nvPr>
            <p:ph type="title"/>
          </p:nvPr>
        </p:nvSpPr>
        <p:spPr/>
        <p:txBody>
          <a:bodyPr/>
          <a:lstStyle/>
          <a:p>
            <a:r>
              <a:rPr lang="en-US" altLang="zh-CN" dirty="0"/>
              <a:t>Map</a:t>
            </a:r>
            <a:r>
              <a:rPr lang="zh-CN" altLang="en-US" dirty="0"/>
              <a:t>集合的遍历方式</a:t>
            </a:r>
          </a:p>
        </p:txBody>
      </p:sp>
    </p:spTree>
    <p:extLst>
      <p:ext uri="{BB962C8B-B14F-4D97-AF65-F5344CB8AC3E}">
        <p14:creationId xmlns:p14="http://schemas.microsoft.com/office/powerpoint/2010/main" val="33624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20000" decel="8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accel="20000" decel="8000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500" fill="hold"/>
                                        <p:tgtEl>
                                          <p:spTgt spid="27"/>
                                        </p:tgtEl>
                                        <p:attrNameLst>
                                          <p:attrName>ppt_w</p:attrName>
                                        </p:attrNameLst>
                                      </p:cBhvr>
                                      <p:tavLst>
                                        <p:tav tm="0">
                                          <p:val>
                                            <p:fltVal val="0"/>
                                          </p:val>
                                        </p:tav>
                                        <p:tav tm="100000">
                                          <p:val>
                                            <p:strVal val="#ppt_w"/>
                                          </p:val>
                                        </p:tav>
                                      </p:tavLst>
                                    </p:anim>
                                    <p:anim calcmode="lin" valueType="num">
                                      <p:cBhvr>
                                        <p:cTn id="25" dur="500" fill="hold"/>
                                        <p:tgtEl>
                                          <p:spTgt spid="27"/>
                                        </p:tgtEl>
                                        <p:attrNameLst>
                                          <p:attrName>ppt_h</p:attrName>
                                        </p:attrNameLst>
                                      </p:cBhvr>
                                      <p:tavLst>
                                        <p:tav tm="0">
                                          <p:val>
                                            <p:fltVal val="0"/>
                                          </p:val>
                                        </p:tav>
                                        <p:tav tm="100000">
                                          <p:val>
                                            <p:strVal val="#ppt_h"/>
                                          </p:val>
                                        </p:tav>
                                      </p:tavLst>
                                    </p:anim>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accel="20000" decel="8000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53" presetClass="entr" presetSubtype="16"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37"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900" decel="100000" fill="hold"/>
                                        <p:tgtEl>
                                          <p:spTgt spid="10"/>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格 13">
            <a:extLst>
              <a:ext uri="{FF2B5EF4-FFF2-40B4-BE49-F238E27FC236}">
                <a16:creationId xmlns:a16="http://schemas.microsoft.com/office/drawing/2014/main" id="{8A242FE8-7F1E-5DB1-F7BC-87DE93092EE7}"/>
              </a:ext>
            </a:extLst>
          </p:cNvPr>
          <p:cNvGraphicFramePr>
            <a:graphicFrameLocks noGrp="1"/>
          </p:cNvGraphicFramePr>
          <p:nvPr>
            <p:extLst>
              <p:ext uri="{D42A27DB-BD31-4B8C-83A1-F6EECF244321}">
                <p14:modId xmlns:p14="http://schemas.microsoft.com/office/powerpoint/2010/main" val="2235447706"/>
              </p:ext>
            </p:extLst>
          </p:nvPr>
        </p:nvGraphicFramePr>
        <p:xfrm>
          <a:off x="3748283" y="1702920"/>
          <a:ext cx="5119500" cy="1418878"/>
        </p:xfrm>
        <a:graphic>
          <a:graphicData uri="http://schemas.openxmlformats.org/drawingml/2006/table">
            <a:tbl>
              <a:tblPr>
                <a:effectLst>
                  <a:outerShdw blurRad="63500" sx="102000" sy="102000" algn="ctr" rotWithShape="0">
                    <a:prstClr val="black">
                      <a:alpha val="40000"/>
                    </a:prstClr>
                  </a:outerShdw>
                </a:effectLst>
              </a:tblPr>
              <a:tblGrid>
                <a:gridCol w="2544250">
                  <a:extLst>
                    <a:ext uri="{9D8B030D-6E8A-4147-A177-3AD203B41FA5}">
                      <a16:colId xmlns:a16="http://schemas.microsoft.com/office/drawing/2014/main" val="1138920238"/>
                    </a:ext>
                  </a:extLst>
                </a:gridCol>
                <a:gridCol w="2575250">
                  <a:extLst>
                    <a:ext uri="{9D8B030D-6E8A-4147-A177-3AD203B41FA5}">
                      <a16:colId xmlns:a16="http://schemas.microsoft.com/office/drawing/2014/main" val="432614512"/>
                    </a:ext>
                  </a:extLst>
                </a:gridCol>
              </a:tblGrid>
              <a:tr h="520512">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lang="zh-CN" altLang="en-US" sz="1800" b="1" kern="12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方法名称</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lang="zh-CN" altLang="en-US" sz="1800" b="1" kern="12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44918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300" b="0" kern="1200" dirty="0">
                          <a:solidFill>
                            <a:schemeClr val="tx1">
                              <a:lumMod val="85000"/>
                              <a:lumOff val="15000"/>
                            </a:schemeClr>
                          </a:solidFill>
                          <a:latin typeface="Consolas" panose="020B0609020204030204" pitchFamily="49" charset="0"/>
                          <a:ea typeface="微软雅黑" pitchFamily="34" charset="-122"/>
                          <a:cs typeface="+mn-cs"/>
                        </a:rPr>
                        <a:t>public Set&lt;K&gt; </a:t>
                      </a:r>
                      <a:r>
                        <a:rPr lang="en-US" altLang="zh-CN" sz="1300" b="0" kern="1200" dirty="0" err="1">
                          <a:solidFill>
                            <a:schemeClr val="tx1">
                              <a:lumMod val="85000"/>
                              <a:lumOff val="15000"/>
                            </a:schemeClr>
                          </a:solidFill>
                          <a:latin typeface="Consolas" panose="020B0609020204030204" pitchFamily="49" charset="0"/>
                          <a:ea typeface="微软雅黑" pitchFamily="34" charset="-122"/>
                          <a:cs typeface="+mn-cs"/>
                        </a:rPr>
                        <a:t>keySet</a:t>
                      </a:r>
                      <a:r>
                        <a:rPr lang="en-US" altLang="zh-CN" sz="1300" b="0" kern="1200" dirty="0">
                          <a:solidFill>
                            <a:schemeClr val="tx1">
                              <a:lumMod val="85000"/>
                              <a:lumOff val="15000"/>
                            </a:schemeClr>
                          </a:solidFill>
                          <a:latin typeface="Consolas" panose="020B0609020204030204" pitchFamily="49" charset="0"/>
                          <a:ea typeface="微软雅黑" pitchFamily="34" charset="-122"/>
                          <a:cs typeface="+mn-cs"/>
                        </a:rPr>
                        <a:t>()</a:t>
                      </a:r>
                      <a:endParaRPr lang="zh-CN" altLang="en-US" sz="1300" b="0" kern="1200" dirty="0">
                        <a:solidFill>
                          <a:schemeClr val="tx1">
                            <a:lumMod val="85000"/>
                            <a:lumOff val="15000"/>
                          </a:schemeClr>
                        </a:solidFill>
                        <a:latin typeface="Consolas" panose="020B0609020204030204" pitchFamily="49" charset="0"/>
                        <a:ea typeface="微软雅黑" pitchFamily="34" charset="-122"/>
                        <a:cs typeface="+mn-cs"/>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300" b="0" kern="1200" dirty="0">
                          <a:solidFill>
                            <a:schemeClr val="tx1">
                              <a:lumMod val="85000"/>
                              <a:lumOff val="15000"/>
                            </a:schemeClr>
                          </a:solidFill>
                          <a:latin typeface="Consolas" panose="020B0609020204030204" pitchFamily="49" charset="0"/>
                          <a:ea typeface="微软雅黑" pitchFamily="34" charset="-122"/>
                          <a:cs typeface="+mn-cs"/>
                        </a:rPr>
                        <a:t>获取所有键的集合</a:t>
                      </a: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r h="44918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300" b="0" kern="1200" dirty="0">
                          <a:solidFill>
                            <a:schemeClr val="tx1">
                              <a:lumMod val="85000"/>
                              <a:lumOff val="15000"/>
                            </a:schemeClr>
                          </a:solidFill>
                          <a:latin typeface="Consolas" panose="020B0609020204030204" pitchFamily="49" charset="0"/>
                          <a:ea typeface="微软雅黑" pitchFamily="34" charset="-122"/>
                          <a:cs typeface="+mn-cs"/>
                        </a:rPr>
                        <a:t>public V get(Object key)</a:t>
                      </a:r>
                      <a:endParaRPr lang="zh-CN" altLang="en-US" sz="1300" b="0" kern="1200" dirty="0">
                        <a:solidFill>
                          <a:schemeClr val="tx1">
                            <a:lumMod val="85000"/>
                            <a:lumOff val="15000"/>
                          </a:schemeClr>
                        </a:solidFill>
                        <a:latin typeface="Consolas" panose="020B0609020204030204" pitchFamily="49" charset="0"/>
                        <a:ea typeface="微软雅黑" pitchFamily="34" charset="-122"/>
                        <a:cs typeface="+mn-cs"/>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300" b="0" kern="1200" dirty="0">
                          <a:solidFill>
                            <a:schemeClr val="tx1">
                              <a:lumMod val="85000"/>
                              <a:lumOff val="15000"/>
                            </a:schemeClr>
                          </a:solidFill>
                          <a:latin typeface="Consolas" panose="020B0609020204030204" pitchFamily="49" charset="0"/>
                          <a:ea typeface="微软雅黑" pitchFamily="34" charset="-122"/>
                          <a:cs typeface="+mn-cs"/>
                        </a:rPr>
                        <a:t>根据键获取其对应的值</a:t>
                      </a: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2571539613"/>
                  </a:ext>
                </a:extLst>
              </a:tr>
            </a:tbl>
          </a:graphicData>
        </a:graphic>
      </p:graphicFrame>
      <p:grpSp>
        <p:nvGrpSpPr>
          <p:cNvPr id="15" name="Group 48">
            <a:extLst>
              <a:ext uri="{FF2B5EF4-FFF2-40B4-BE49-F238E27FC236}">
                <a16:creationId xmlns:a16="http://schemas.microsoft.com/office/drawing/2014/main" id="{8C62F86D-751A-AA70-5091-78DA318674BD}"/>
              </a:ext>
            </a:extLst>
          </p:cNvPr>
          <p:cNvGrpSpPr/>
          <p:nvPr/>
        </p:nvGrpSpPr>
        <p:grpSpPr>
          <a:xfrm>
            <a:off x="576196" y="1702920"/>
            <a:ext cx="2463800" cy="3244935"/>
            <a:chOff x="508001" y="2083446"/>
            <a:chExt cx="2463800" cy="4014868"/>
          </a:xfrm>
          <a:effectLst>
            <a:outerShdw blurRad="63500" sx="102000" sy="102000" algn="ctr" rotWithShape="0">
              <a:prstClr val="black">
                <a:alpha val="40000"/>
              </a:prstClr>
            </a:outerShdw>
          </a:effectLst>
        </p:grpSpPr>
        <p:sp>
          <p:nvSpPr>
            <p:cNvPr id="17" name="Rounded Rectangle 2">
              <a:extLst>
                <a:ext uri="{FF2B5EF4-FFF2-40B4-BE49-F238E27FC236}">
                  <a16:creationId xmlns:a16="http://schemas.microsoft.com/office/drawing/2014/main" id="{4AE01051-E3CB-DB26-9BA7-AB35043CDCB5}"/>
                </a:ext>
              </a:extLst>
            </p:cNvPr>
            <p:cNvSpPr/>
            <p:nvPr/>
          </p:nvSpPr>
          <p:spPr>
            <a:xfrm>
              <a:off x="508001" y="2083446"/>
              <a:ext cx="2463800" cy="4014868"/>
            </a:xfrm>
            <a:prstGeom prst="roundRect">
              <a:avLst>
                <a:gd name="adj" fmla="val 48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kumimoji="0" lang="zh-CN" altLang="zh-CN" sz="1600" u="none" strike="noStrike" cap="none" normalizeH="0" baseline="0" dirty="0">
                  <a:ln>
                    <a:noFill/>
                  </a:ln>
                  <a:solidFill>
                    <a:srgbClr val="49504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先获取Map集合全部的键，再</a:t>
              </a:r>
              <a:r>
                <a:rPr kumimoji="0" lang="zh-CN" altLang="en-US" sz="1600" u="none" strike="noStrike" cap="none" normalizeH="0" baseline="0" dirty="0">
                  <a:ln>
                    <a:noFill/>
                  </a:ln>
                  <a:solidFill>
                    <a:srgbClr val="49504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通过</a:t>
              </a:r>
              <a:r>
                <a:rPr kumimoji="0" lang="zh-CN" altLang="zh-CN" sz="1600" u="none" strike="noStrike" cap="none" normalizeH="0" baseline="0" dirty="0">
                  <a:ln>
                    <a:noFill/>
                  </a:ln>
                  <a:solidFill>
                    <a:srgbClr val="49504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遍历键</a:t>
              </a:r>
              <a:r>
                <a:rPr kumimoji="0" lang="zh-CN" altLang="en-US" sz="1600" u="none" strike="noStrike" cap="none" normalizeH="0" baseline="0" dirty="0">
                  <a:ln>
                    <a:noFill/>
                  </a:ln>
                  <a:solidFill>
                    <a:srgbClr val="49504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来</a:t>
              </a:r>
              <a:r>
                <a:rPr kumimoji="0" lang="zh-CN" altLang="zh-CN" sz="1600" u="none" strike="noStrike" cap="none" normalizeH="0" baseline="0" dirty="0">
                  <a:ln>
                    <a:noFill/>
                  </a:ln>
                  <a:solidFill>
                    <a:srgbClr val="49504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找值</a:t>
              </a:r>
              <a:endParaRPr 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9" name="Round Same Side Corner Rectangle 3">
              <a:extLst>
                <a:ext uri="{FF2B5EF4-FFF2-40B4-BE49-F238E27FC236}">
                  <a16:creationId xmlns:a16="http://schemas.microsoft.com/office/drawing/2014/main" id="{944B6BA0-7FE6-0233-2F18-1815623F3FE8}"/>
                </a:ext>
              </a:extLst>
            </p:cNvPr>
            <p:cNvSpPr/>
            <p:nvPr/>
          </p:nvSpPr>
          <p:spPr>
            <a:xfrm>
              <a:off x="508001" y="2083446"/>
              <a:ext cx="2463800" cy="1113825"/>
            </a:xfrm>
            <a:prstGeom prst="round2SameRect">
              <a:avLst>
                <a:gd name="adj1" fmla="val 106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r>
                <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rPr>
                <a:t>01</a:t>
              </a:r>
              <a:endParaRPr 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0" name="Inhaltsplatzhalter 4">
            <a:extLst>
              <a:ext uri="{FF2B5EF4-FFF2-40B4-BE49-F238E27FC236}">
                <a16:creationId xmlns:a16="http://schemas.microsoft.com/office/drawing/2014/main" id="{E5E57CEA-3AEC-7499-7DC0-2F9ABC1D66E0}"/>
              </a:ext>
            </a:extLst>
          </p:cNvPr>
          <p:cNvSpPr txBox="1">
            <a:spLocks/>
          </p:cNvSpPr>
          <p:nvPr/>
        </p:nvSpPr>
        <p:spPr>
          <a:xfrm>
            <a:off x="953494" y="1825877"/>
            <a:ext cx="1709204" cy="41908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zh-CN" altLang="en-US" sz="24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键找值</a:t>
            </a:r>
            <a:endParaRPr lang="en-US" sz="1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文本框 2">
            <a:extLst>
              <a:ext uri="{FF2B5EF4-FFF2-40B4-BE49-F238E27FC236}">
                <a16:creationId xmlns:a16="http://schemas.microsoft.com/office/drawing/2014/main" id="{DE6AD469-8F08-05CC-DCBA-B927460EC6BA}"/>
              </a:ext>
            </a:extLst>
          </p:cNvPr>
          <p:cNvSpPr txBox="1"/>
          <p:nvPr/>
        </p:nvSpPr>
        <p:spPr>
          <a:xfrm>
            <a:off x="3616979" y="1014331"/>
            <a:ext cx="6125546" cy="369332"/>
          </a:xfrm>
          <a:prstGeom prst="rect">
            <a:avLst/>
          </a:prstGeom>
          <a:noFill/>
        </p:spPr>
        <p:txBody>
          <a:bodyPr wrap="square">
            <a:spAutoFit/>
          </a:bodyPr>
          <a:lstStyle/>
          <a:p>
            <a:r>
              <a:rPr lang="zh-CN" altLang="en-US" sz="1800" b="1" kern="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需要用到</a:t>
            </a:r>
            <a:r>
              <a:rPr lang="en-US" altLang="zh-CN" sz="1800" b="1" kern="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sz="1800" b="1" kern="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的如下方法：</a:t>
            </a:r>
            <a:endParaRPr lang="zh-CN" altLang="en-US" dirty="0"/>
          </a:p>
        </p:txBody>
      </p:sp>
      <p:sp>
        <p:nvSpPr>
          <p:cNvPr id="2" name="标题 1">
            <a:extLst>
              <a:ext uri="{FF2B5EF4-FFF2-40B4-BE49-F238E27FC236}">
                <a16:creationId xmlns:a16="http://schemas.microsoft.com/office/drawing/2014/main" id="{EAE8C2CD-5C2A-3DCF-3D85-C95AE9D7CB98}"/>
              </a:ext>
            </a:extLst>
          </p:cNvPr>
          <p:cNvSpPr>
            <a:spLocks noGrp="1"/>
          </p:cNvSpPr>
          <p:nvPr>
            <p:ph type="title"/>
          </p:nvPr>
        </p:nvSpPr>
        <p:spPr/>
        <p:txBody>
          <a:bodyPr/>
          <a:lstStyle/>
          <a:p>
            <a:r>
              <a:rPr lang="en-US" altLang="zh-CN" dirty="0"/>
              <a:t>Map</a:t>
            </a:r>
            <a:r>
              <a:rPr lang="zh-CN" altLang="en-US" dirty="0"/>
              <a:t>集合的遍历方式一：键找值</a:t>
            </a:r>
          </a:p>
        </p:txBody>
      </p:sp>
    </p:spTree>
    <p:extLst>
      <p:ext uri="{BB962C8B-B14F-4D97-AF65-F5344CB8AC3E}">
        <p14:creationId xmlns:p14="http://schemas.microsoft.com/office/powerpoint/2010/main" val="9551836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8">
            <a:extLst>
              <a:ext uri="{FF2B5EF4-FFF2-40B4-BE49-F238E27FC236}">
                <a16:creationId xmlns:a16="http://schemas.microsoft.com/office/drawing/2014/main" id="{6A941013-6103-1F61-5C89-24D4927F511C}"/>
              </a:ext>
            </a:extLst>
          </p:cNvPr>
          <p:cNvGrpSpPr/>
          <p:nvPr/>
        </p:nvGrpSpPr>
        <p:grpSpPr>
          <a:xfrm>
            <a:off x="576196" y="1347852"/>
            <a:ext cx="2463800" cy="3244935"/>
            <a:chOff x="508001" y="2083446"/>
            <a:chExt cx="2463800" cy="4014868"/>
          </a:xfrm>
          <a:effectLst>
            <a:outerShdw blurRad="63500" sx="102000" sy="102000" algn="ctr" rotWithShape="0">
              <a:prstClr val="black">
                <a:alpha val="40000"/>
              </a:prstClr>
            </a:outerShdw>
          </a:effectLst>
        </p:grpSpPr>
        <p:sp>
          <p:nvSpPr>
            <p:cNvPr id="3" name="Rounded Rectangle 2">
              <a:extLst>
                <a:ext uri="{FF2B5EF4-FFF2-40B4-BE49-F238E27FC236}">
                  <a16:creationId xmlns:a16="http://schemas.microsoft.com/office/drawing/2014/main" id="{22F3FB45-FE57-AAC1-8FF7-0CCE19A15772}"/>
                </a:ext>
              </a:extLst>
            </p:cNvPr>
            <p:cNvSpPr/>
            <p:nvPr/>
          </p:nvSpPr>
          <p:spPr>
            <a:xfrm>
              <a:off x="508001" y="2083446"/>
              <a:ext cx="2463800" cy="4014868"/>
            </a:xfrm>
            <a:prstGeom prst="roundRect">
              <a:avLst>
                <a:gd name="adj" fmla="val 48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kumimoji="0" lang="zh-CN" altLang="zh-CN" sz="1600" u="none" strike="noStrike" cap="none" normalizeH="0" baseline="0" dirty="0">
                  <a:ln>
                    <a:noFill/>
                  </a:ln>
                  <a:solidFill>
                    <a:srgbClr val="49504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先获取Map集合全部的键，再</a:t>
              </a:r>
              <a:r>
                <a:rPr kumimoji="0" lang="zh-CN" altLang="en-US" sz="1600" u="none" strike="noStrike" cap="none" normalizeH="0" baseline="0" dirty="0">
                  <a:ln>
                    <a:noFill/>
                  </a:ln>
                  <a:solidFill>
                    <a:srgbClr val="49504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通过</a:t>
              </a:r>
              <a:r>
                <a:rPr kumimoji="0" lang="zh-CN" altLang="zh-CN" sz="1600" u="none" strike="noStrike" cap="none" normalizeH="0" baseline="0" dirty="0">
                  <a:ln>
                    <a:noFill/>
                  </a:ln>
                  <a:solidFill>
                    <a:srgbClr val="49504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遍历键</a:t>
              </a:r>
              <a:r>
                <a:rPr kumimoji="0" lang="zh-CN" altLang="en-US" sz="1600" u="none" strike="noStrike" cap="none" normalizeH="0" baseline="0" dirty="0">
                  <a:ln>
                    <a:noFill/>
                  </a:ln>
                  <a:solidFill>
                    <a:srgbClr val="49504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来</a:t>
              </a:r>
              <a:r>
                <a:rPr kumimoji="0" lang="zh-CN" altLang="zh-CN" sz="1600" u="none" strike="noStrike" cap="none" normalizeH="0" baseline="0" dirty="0">
                  <a:ln>
                    <a:noFill/>
                  </a:ln>
                  <a:solidFill>
                    <a:srgbClr val="49504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找值</a:t>
              </a:r>
              <a:endParaRPr 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Round Same Side Corner Rectangle 3">
              <a:extLst>
                <a:ext uri="{FF2B5EF4-FFF2-40B4-BE49-F238E27FC236}">
                  <a16:creationId xmlns:a16="http://schemas.microsoft.com/office/drawing/2014/main" id="{B2ACC885-552D-8912-BD36-E3584F4D60A7}"/>
                </a:ext>
              </a:extLst>
            </p:cNvPr>
            <p:cNvSpPr/>
            <p:nvPr/>
          </p:nvSpPr>
          <p:spPr>
            <a:xfrm>
              <a:off x="508001" y="2083446"/>
              <a:ext cx="2463800" cy="1113825"/>
            </a:xfrm>
            <a:prstGeom prst="round2SameRect">
              <a:avLst>
                <a:gd name="adj1" fmla="val 106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r>
                <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rPr>
                <a:t>01</a:t>
              </a:r>
              <a:endParaRPr 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5" name="Group 49">
            <a:extLst>
              <a:ext uri="{FF2B5EF4-FFF2-40B4-BE49-F238E27FC236}">
                <a16:creationId xmlns:a16="http://schemas.microsoft.com/office/drawing/2014/main" id="{BAA33B47-DCED-E742-95D5-1530031FF6A4}"/>
              </a:ext>
            </a:extLst>
          </p:cNvPr>
          <p:cNvGrpSpPr/>
          <p:nvPr/>
        </p:nvGrpSpPr>
        <p:grpSpPr>
          <a:xfrm>
            <a:off x="8215182" y="1347852"/>
            <a:ext cx="2463800" cy="3244935"/>
            <a:chOff x="3312887" y="2108385"/>
            <a:chExt cx="2463800" cy="4014868"/>
          </a:xfrm>
          <a:effectLst>
            <a:outerShdw blurRad="63500" sx="102000" sy="102000" algn="ctr" rotWithShape="0">
              <a:prstClr val="black">
                <a:alpha val="40000"/>
              </a:prstClr>
            </a:outerShdw>
          </a:effectLst>
        </p:grpSpPr>
        <p:sp>
          <p:nvSpPr>
            <p:cNvPr id="6" name="Rounded Rectangle 13">
              <a:extLst>
                <a:ext uri="{FF2B5EF4-FFF2-40B4-BE49-F238E27FC236}">
                  <a16:creationId xmlns:a16="http://schemas.microsoft.com/office/drawing/2014/main" id="{5416AEFB-93D5-902F-F337-C7D758B83002}"/>
                </a:ext>
              </a:extLst>
            </p:cNvPr>
            <p:cNvSpPr/>
            <p:nvPr/>
          </p:nvSpPr>
          <p:spPr>
            <a:xfrm>
              <a:off x="3312887" y="2108385"/>
              <a:ext cx="2463800" cy="4014868"/>
            </a:xfrm>
            <a:prstGeom prst="roundRect">
              <a:avLst>
                <a:gd name="adj" fmla="val 48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zh-CN" altLang="zh-CN"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 1.8开始之后的新技术</a:t>
              </a:r>
              <a:r>
                <a:rPr lang="zh-CN" altLang="en-US"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（非常的简单）</a:t>
              </a:r>
              <a:endParaRPr lang="en-US"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7" name="Round Same Side Corner Rectangle 14">
              <a:extLst>
                <a:ext uri="{FF2B5EF4-FFF2-40B4-BE49-F238E27FC236}">
                  <a16:creationId xmlns:a16="http://schemas.microsoft.com/office/drawing/2014/main" id="{8765A4D7-E36E-6010-F40E-4405B2E9357B}"/>
                </a:ext>
              </a:extLst>
            </p:cNvPr>
            <p:cNvSpPr/>
            <p:nvPr/>
          </p:nvSpPr>
          <p:spPr>
            <a:xfrm>
              <a:off x="3312887" y="2108385"/>
              <a:ext cx="2463800" cy="1113825"/>
            </a:xfrm>
            <a:prstGeom prst="round2SameRect">
              <a:avLst>
                <a:gd name="adj1" fmla="val 10686"/>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endPar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r>
                <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rPr>
                <a:t>03</a:t>
              </a:r>
              <a:endParaRPr lang="zh-CN" altLang="en-US"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endParaRPr 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6" name="Inhaltsplatzhalter 4">
            <a:extLst>
              <a:ext uri="{FF2B5EF4-FFF2-40B4-BE49-F238E27FC236}">
                <a16:creationId xmlns:a16="http://schemas.microsoft.com/office/drawing/2014/main" id="{78A16624-C768-8189-975C-F348F3E57F3C}"/>
              </a:ext>
            </a:extLst>
          </p:cNvPr>
          <p:cNvSpPr txBox="1">
            <a:spLocks/>
          </p:cNvSpPr>
          <p:nvPr/>
        </p:nvSpPr>
        <p:spPr>
          <a:xfrm>
            <a:off x="953494" y="1470809"/>
            <a:ext cx="1709204" cy="41908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zh-CN" altLang="en-US" sz="24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键找值</a:t>
            </a:r>
            <a:endParaRPr lang="en-US" sz="1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8" name="Inhaltsplatzhalter 4">
            <a:extLst>
              <a:ext uri="{FF2B5EF4-FFF2-40B4-BE49-F238E27FC236}">
                <a16:creationId xmlns:a16="http://schemas.microsoft.com/office/drawing/2014/main" id="{6EEFCD3F-09FE-40CD-7AC5-B4C2C924AC77}"/>
              </a:ext>
            </a:extLst>
          </p:cNvPr>
          <p:cNvSpPr txBox="1">
            <a:spLocks/>
          </p:cNvSpPr>
          <p:nvPr/>
        </p:nvSpPr>
        <p:spPr>
          <a:xfrm>
            <a:off x="8763023" y="1485675"/>
            <a:ext cx="1368118" cy="41908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en-US" sz="24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Lambda</a:t>
            </a:r>
            <a:endParaRPr lang="en-US" sz="1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24" name="Group 51">
            <a:extLst>
              <a:ext uri="{FF2B5EF4-FFF2-40B4-BE49-F238E27FC236}">
                <a16:creationId xmlns:a16="http://schemas.microsoft.com/office/drawing/2014/main" id="{784957F4-C7DA-107B-23DF-0B6D52368B29}"/>
              </a:ext>
            </a:extLst>
          </p:cNvPr>
          <p:cNvGrpSpPr/>
          <p:nvPr/>
        </p:nvGrpSpPr>
        <p:grpSpPr>
          <a:xfrm>
            <a:off x="4427199" y="1347852"/>
            <a:ext cx="2463800" cy="3244935"/>
            <a:chOff x="9192987" y="2108385"/>
            <a:chExt cx="2463800" cy="4014868"/>
          </a:xfrm>
          <a:effectLst>
            <a:outerShdw blurRad="63500" sx="102000" sy="102000" algn="ctr" rotWithShape="0">
              <a:prstClr val="black">
                <a:alpha val="40000"/>
              </a:prstClr>
            </a:outerShdw>
          </a:effectLst>
        </p:grpSpPr>
        <p:sp>
          <p:nvSpPr>
            <p:cNvPr id="25" name="Rounded Rectangle 23">
              <a:extLst>
                <a:ext uri="{FF2B5EF4-FFF2-40B4-BE49-F238E27FC236}">
                  <a16:creationId xmlns:a16="http://schemas.microsoft.com/office/drawing/2014/main" id="{88157DA1-C8B0-F08E-F1FC-095F4E72F046}"/>
                </a:ext>
              </a:extLst>
            </p:cNvPr>
            <p:cNvSpPr/>
            <p:nvPr/>
          </p:nvSpPr>
          <p:spPr>
            <a:xfrm>
              <a:off x="9192987" y="2108385"/>
              <a:ext cx="2463800" cy="4014868"/>
            </a:xfrm>
            <a:prstGeom prst="roundRect">
              <a:avLst>
                <a:gd name="adj" fmla="val 48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zh-CN" altLang="en-US"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把“键值对“看成一个整体进行遍历（</a:t>
              </a:r>
              <a:r>
                <a:rPr lang="zh-CN" altLang="zh-CN"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难度较大</a:t>
              </a:r>
              <a:r>
                <a:rPr lang="zh-CN" altLang="en-US"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6" name="Round Same Side Corner Rectangle 24">
              <a:extLst>
                <a:ext uri="{FF2B5EF4-FFF2-40B4-BE49-F238E27FC236}">
                  <a16:creationId xmlns:a16="http://schemas.microsoft.com/office/drawing/2014/main" id="{59F178C3-94DE-5828-A2DD-2668029B24B0}"/>
                </a:ext>
              </a:extLst>
            </p:cNvPr>
            <p:cNvSpPr/>
            <p:nvPr/>
          </p:nvSpPr>
          <p:spPr>
            <a:xfrm>
              <a:off x="9192987" y="2108385"/>
              <a:ext cx="2463800" cy="1113825"/>
            </a:xfrm>
            <a:prstGeom prst="round2SameRect">
              <a:avLst>
                <a:gd name="adj1" fmla="val 10686"/>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r>
                <a:rPr lang="en-US"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rPr>
                <a:t>02</a:t>
              </a:r>
              <a:endParaRPr 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7" name="Inhaltsplatzhalter 4">
            <a:extLst>
              <a:ext uri="{FF2B5EF4-FFF2-40B4-BE49-F238E27FC236}">
                <a16:creationId xmlns:a16="http://schemas.microsoft.com/office/drawing/2014/main" id="{79EF87C0-1B53-9B61-93D5-8310A2B54A03}"/>
              </a:ext>
            </a:extLst>
          </p:cNvPr>
          <p:cNvSpPr txBox="1">
            <a:spLocks/>
          </p:cNvSpPr>
          <p:nvPr/>
        </p:nvSpPr>
        <p:spPr>
          <a:xfrm>
            <a:off x="4975039" y="1458279"/>
            <a:ext cx="1496681" cy="41908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zh-CN" altLang="en-US" sz="24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键值对</a:t>
            </a:r>
            <a:endParaRPr lang="en-US" sz="1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0" name="图片 9">
            <a:extLst>
              <a:ext uri="{FF2B5EF4-FFF2-40B4-BE49-F238E27FC236}">
                <a16:creationId xmlns:a16="http://schemas.microsoft.com/office/drawing/2014/main" id="{7D81F026-DAC8-4BCA-1A59-979E86C9868A}"/>
              </a:ext>
            </a:extLst>
          </p:cNvPr>
          <p:cNvPicPr>
            <a:picLocks noChangeAspect="1"/>
          </p:cNvPicPr>
          <p:nvPr/>
        </p:nvPicPr>
        <p:blipFill>
          <a:blip r:embed="rId3"/>
          <a:stretch>
            <a:fillRect/>
          </a:stretch>
        </p:blipFill>
        <p:spPr>
          <a:xfrm>
            <a:off x="5056646" y="4111680"/>
            <a:ext cx="1333465" cy="1546819"/>
          </a:xfrm>
          <a:prstGeom prst="rect">
            <a:avLst/>
          </a:prstGeom>
        </p:spPr>
      </p:pic>
      <p:sp>
        <p:nvSpPr>
          <p:cNvPr id="8" name="标题 7">
            <a:extLst>
              <a:ext uri="{FF2B5EF4-FFF2-40B4-BE49-F238E27FC236}">
                <a16:creationId xmlns:a16="http://schemas.microsoft.com/office/drawing/2014/main" id="{ABF4A42F-C9FB-7F3D-44E1-C2AEA704E919}"/>
              </a:ext>
            </a:extLst>
          </p:cNvPr>
          <p:cNvSpPr>
            <a:spLocks noGrp="1"/>
          </p:cNvSpPr>
          <p:nvPr>
            <p:ph type="title"/>
          </p:nvPr>
        </p:nvSpPr>
        <p:spPr/>
        <p:txBody>
          <a:bodyPr/>
          <a:lstStyle/>
          <a:p>
            <a:r>
              <a:rPr lang="en-US" altLang="zh-CN" dirty="0"/>
              <a:t>Map</a:t>
            </a:r>
            <a:r>
              <a:rPr lang="zh-CN" altLang="en-US" dirty="0"/>
              <a:t>集合的遍历方式</a:t>
            </a:r>
          </a:p>
        </p:txBody>
      </p:sp>
    </p:spTree>
    <p:extLst>
      <p:ext uri="{BB962C8B-B14F-4D97-AF65-F5344CB8AC3E}">
        <p14:creationId xmlns:p14="http://schemas.microsoft.com/office/powerpoint/2010/main" val="173338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par>
                                <p:cTn id="14" presetID="2" presetClass="entr" presetSubtype="4" accel="20000" decel="8000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ppt_x"/>
                                          </p:val>
                                        </p:tav>
                                        <p:tav tm="100000">
                                          <p:val>
                                            <p:strVal val="#ppt_x"/>
                                          </p:val>
                                        </p:tav>
                                      </p:tavLst>
                                    </p:anim>
                                    <p:anim calcmode="lin" valueType="num">
                                      <p:cBhvr additive="base">
                                        <p:cTn id="17" dur="500" fill="hold"/>
                                        <p:tgtEl>
                                          <p:spTgt spid="24"/>
                                        </p:tgtEl>
                                        <p:attrNameLst>
                                          <p:attrName>ppt_y</p:attrName>
                                        </p:attrNameLst>
                                      </p:cBhvr>
                                      <p:tavLst>
                                        <p:tav tm="0">
                                          <p:val>
                                            <p:strVal val="1+#ppt_h/2"/>
                                          </p:val>
                                        </p:tav>
                                        <p:tav tm="100000">
                                          <p:val>
                                            <p:strVal val="#ppt_y"/>
                                          </p:val>
                                        </p:tav>
                                      </p:tavLst>
                                    </p:anim>
                                  </p:childTnLst>
                                </p:cTn>
                              </p:par>
                              <p:par>
                                <p:cTn id="18" presetID="53" presetClass="entr" presetSubtype="16"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childTnLst>
                                </p:cTn>
                              </p:par>
                              <p:par>
                                <p:cTn id="23" presetID="2" presetClass="entr" presetSubtype="4" accel="20000" decel="8000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53" presetClass="entr" presetSubtype="16"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par>
                                <p:cTn id="32" presetID="37"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900" decel="100000" fill="hold"/>
                                        <p:tgtEl>
                                          <p:spTgt spid="10"/>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925670" y="1438963"/>
            <a:ext cx="3764243" cy="5074243"/>
          </a:xfrm>
        </p:spPr>
        <p:txBody>
          <a:bodyPr/>
          <a:lstStyle/>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Set</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Stream</a:t>
            </a: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0B63E558-4FC8-AAA2-F781-F6EB60890E03}"/>
              </a:ext>
            </a:extLst>
          </p:cNvPr>
          <p:cNvSpPr/>
          <p:nvPr/>
        </p:nvSpPr>
        <p:spPr>
          <a:xfrm>
            <a:off x="7326347" y="1081851"/>
            <a:ext cx="1196905" cy="2158283"/>
          </a:xfrm>
          <a:prstGeom prst="leftBrace">
            <a:avLst>
              <a:gd name="adj1" fmla="val 28201"/>
              <a:gd name="adj2" fmla="val 49977"/>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6A6FD29-A2B4-23DB-8CA2-738681FB4E1D}"/>
              </a:ext>
            </a:extLst>
          </p:cNvPr>
          <p:cNvSpPr txBox="1"/>
          <p:nvPr/>
        </p:nvSpPr>
        <p:spPr>
          <a:xfrm>
            <a:off x="7455552" y="961295"/>
            <a:ext cx="3635037" cy="2158283"/>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kumimoji="1" lang="en-US" altLang="zh-CN"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Set</a:t>
            </a:r>
            <a:r>
              <a:rPr kumimoji="1" lang="zh-CN" altLang="en-US"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集合的特点</a:t>
            </a:r>
            <a:endParaRPr kumimoji="1" lang="en-US" altLang="zh-CN"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b="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HashSet</a:t>
            </a:r>
            <a:r>
              <a:rPr kumimoji="1" lang="zh-CN" altLang="en-US" sz="1400" b="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集合的底层原理</a:t>
            </a:r>
            <a:endParaRPr kumimoji="1" lang="en-US" altLang="zh-CN" sz="1400" b="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dirty="0" err="1">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LinkedHashSet</a:t>
            </a:r>
            <a:r>
              <a:rPr kumimoji="1" lang="zh-CN" altLang="en-US" sz="140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集合的底层原理</a:t>
            </a:r>
            <a:endParaRPr kumimoji="1" lang="en-US" altLang="zh-CN" sz="140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b="0" dirty="0" err="1">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TreeSet</a:t>
            </a:r>
            <a:r>
              <a:rPr kumimoji="1" lang="zh-CN" altLang="en-US" sz="1400" b="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a:t>
            </a:r>
            <a:endParaRPr kumimoji="1" lang="en-US" altLang="zh-CN" sz="1400" b="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23639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51">
            <a:extLst>
              <a:ext uri="{FF2B5EF4-FFF2-40B4-BE49-F238E27FC236}">
                <a16:creationId xmlns:a16="http://schemas.microsoft.com/office/drawing/2014/main" id="{C59ACB00-030C-CE52-266D-9901E1AA97D1}"/>
              </a:ext>
            </a:extLst>
          </p:cNvPr>
          <p:cNvGrpSpPr/>
          <p:nvPr/>
        </p:nvGrpSpPr>
        <p:grpSpPr>
          <a:xfrm>
            <a:off x="688106" y="1718381"/>
            <a:ext cx="2463800" cy="3244935"/>
            <a:chOff x="9192987" y="2108385"/>
            <a:chExt cx="2463800" cy="4014868"/>
          </a:xfrm>
          <a:effectLst>
            <a:outerShdw blurRad="63500" sx="102000" sy="102000" algn="ctr" rotWithShape="0">
              <a:prstClr val="black">
                <a:alpha val="40000"/>
              </a:prstClr>
            </a:outerShdw>
          </a:effectLst>
        </p:grpSpPr>
        <p:sp>
          <p:nvSpPr>
            <p:cNvPr id="11" name="Rounded Rectangle 23">
              <a:extLst>
                <a:ext uri="{FF2B5EF4-FFF2-40B4-BE49-F238E27FC236}">
                  <a16:creationId xmlns:a16="http://schemas.microsoft.com/office/drawing/2014/main" id="{96FB51A2-1A27-95FD-CD78-97B54285F76F}"/>
                </a:ext>
              </a:extLst>
            </p:cNvPr>
            <p:cNvSpPr/>
            <p:nvPr/>
          </p:nvSpPr>
          <p:spPr>
            <a:xfrm>
              <a:off x="9192987" y="2108385"/>
              <a:ext cx="2463800" cy="4014868"/>
            </a:xfrm>
            <a:prstGeom prst="roundRect">
              <a:avLst>
                <a:gd name="adj" fmla="val 48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zh-CN" altLang="en-US"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把“键值对“看成一个整体进行遍历（</a:t>
              </a:r>
              <a:r>
                <a:rPr lang="zh-CN" altLang="zh-CN"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难度较大</a:t>
              </a:r>
              <a:r>
                <a:rPr lang="zh-CN" altLang="en-US"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Round Same Side Corner Rectangle 24">
              <a:extLst>
                <a:ext uri="{FF2B5EF4-FFF2-40B4-BE49-F238E27FC236}">
                  <a16:creationId xmlns:a16="http://schemas.microsoft.com/office/drawing/2014/main" id="{F2F1358F-8AF1-212D-B2E3-4C516C28CF53}"/>
                </a:ext>
              </a:extLst>
            </p:cNvPr>
            <p:cNvSpPr/>
            <p:nvPr/>
          </p:nvSpPr>
          <p:spPr>
            <a:xfrm>
              <a:off x="9192987" y="2108385"/>
              <a:ext cx="2463800" cy="1113825"/>
            </a:xfrm>
            <a:prstGeom prst="round2SameRect">
              <a:avLst>
                <a:gd name="adj1" fmla="val 10686"/>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r>
                <a:rPr lang="en-US"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rPr>
                <a:t>02</a:t>
              </a:r>
              <a:endParaRPr 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3" name="Inhaltsplatzhalter 4">
            <a:extLst>
              <a:ext uri="{FF2B5EF4-FFF2-40B4-BE49-F238E27FC236}">
                <a16:creationId xmlns:a16="http://schemas.microsoft.com/office/drawing/2014/main" id="{ABD7B931-D49B-6AA9-0785-72C711CDC11E}"/>
              </a:ext>
            </a:extLst>
          </p:cNvPr>
          <p:cNvSpPr txBox="1">
            <a:spLocks/>
          </p:cNvSpPr>
          <p:nvPr/>
        </p:nvSpPr>
        <p:spPr>
          <a:xfrm>
            <a:off x="1235946" y="1828808"/>
            <a:ext cx="1496681" cy="41908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zh-CN" altLang="en-US" sz="24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键值对</a:t>
            </a:r>
            <a:endParaRPr lang="en-US" sz="1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Rectangle 1">
            <a:extLst>
              <a:ext uri="{FF2B5EF4-FFF2-40B4-BE49-F238E27FC236}">
                <a16:creationId xmlns:a16="http://schemas.microsoft.com/office/drawing/2014/main" id="{496FC19A-4FE1-23AF-114C-0E7E3D4A1AA1}"/>
              </a:ext>
            </a:extLst>
          </p:cNvPr>
          <p:cNvSpPr>
            <a:spLocks noChangeArrowheads="1"/>
          </p:cNvSpPr>
          <p:nvPr/>
        </p:nvSpPr>
        <p:spPr bwMode="auto">
          <a:xfrm>
            <a:off x="4432039" y="1327247"/>
            <a:ext cx="5758903" cy="2157835"/>
          </a:xfrm>
          <a:prstGeom prst="rect">
            <a:avLst/>
          </a:prstGeom>
          <a:solidFill>
            <a:srgbClr val="F9FBF9"/>
          </a:solidFill>
          <a:ln w="9525" cap="flat" cmpd="sng" algn="ctr">
            <a:solidFill>
              <a:srgbClr val="F9FBF9"/>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300" b="0" i="0" u="none" strike="noStrike" cap="none" normalizeH="0" baseline="0" dirty="0">
                <a:ln>
                  <a:noFill/>
                </a:ln>
                <a:solidFill>
                  <a:srgbClr val="000000"/>
                </a:solidFill>
                <a:effectLst/>
                <a:latin typeface="Consolas" panose="020B0609020204030204" pitchFamily="49" charset="0"/>
                <a:ea typeface="JetBrains Mono"/>
              </a:rPr>
              <a:t>Map</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&lt;</a:t>
            </a:r>
            <a:r>
              <a:rPr kumimoji="0" lang="zh-CN" altLang="zh-CN" sz="1300" b="0" i="0" u="none" strike="noStrike" cap="none" normalizeH="0" baseline="0" dirty="0">
                <a:ln>
                  <a:noFill/>
                </a:ln>
                <a:solidFill>
                  <a:srgbClr val="000000"/>
                </a:solidFill>
                <a:effectLst/>
                <a:latin typeface="Consolas" panose="020B0609020204030204" pitchFamily="49" charset="0"/>
                <a:ea typeface="JetBrains Mono"/>
              </a:rPr>
              <a:t>String</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300" b="0" i="0" u="none" strike="noStrike" cap="none" normalizeH="0" baseline="0" dirty="0">
                <a:ln>
                  <a:noFill/>
                </a:ln>
                <a:solidFill>
                  <a:srgbClr val="000000"/>
                </a:solidFill>
                <a:effectLst/>
                <a:latin typeface="Consolas" panose="020B0609020204030204" pitchFamily="49" charset="0"/>
                <a:ea typeface="JetBrains Mono"/>
              </a:rPr>
              <a:t>Double</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&gt; </a:t>
            </a:r>
            <a:r>
              <a:rPr kumimoji="0" lang="zh-CN" altLang="zh-CN" sz="1300" b="0" i="0" u="none" strike="noStrike" cap="none" normalizeH="0" baseline="0" dirty="0">
                <a:ln>
                  <a:noFill/>
                </a:ln>
                <a:solidFill>
                  <a:srgbClr val="000000"/>
                </a:solidFill>
                <a:effectLst/>
                <a:latin typeface="Consolas" panose="020B0609020204030204" pitchFamily="49" charset="0"/>
                <a:ea typeface="JetBrains Mono"/>
              </a:rPr>
              <a:t>map </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300" b="0" i="0" u="none" strike="noStrike" cap="none" normalizeH="0" baseline="0" dirty="0">
                <a:ln>
                  <a:noFill/>
                </a:ln>
                <a:solidFill>
                  <a:srgbClr val="0033B3"/>
                </a:solidFill>
                <a:effectLst/>
                <a:latin typeface="Consolas" panose="020B0609020204030204" pitchFamily="49" charset="0"/>
                <a:ea typeface="JetBrains Mono"/>
              </a:rPr>
              <a:t>new </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HashMap&lt;&gt;();</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00000"/>
                </a:solidFill>
                <a:effectLst/>
                <a:latin typeface="Consolas" panose="020B0609020204030204" pitchFamily="49" charset="0"/>
                <a:ea typeface="JetBrains Mono"/>
              </a:rPr>
              <a:t>map</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.put(</a:t>
            </a:r>
            <a:r>
              <a:rPr kumimoji="0" lang="zh-CN" altLang="zh-CN" sz="1300" b="0" i="0" u="none" strike="noStrike" cap="none" normalizeH="0" baseline="0" dirty="0">
                <a:ln>
                  <a:noFill/>
                </a:ln>
                <a:solidFill>
                  <a:srgbClr val="067D17"/>
                </a:solidFill>
                <a:effectLst/>
                <a:latin typeface="Consolas" panose="020B0609020204030204" pitchFamily="49" charset="0"/>
                <a:ea typeface="JetBrains Mono"/>
              </a:rPr>
              <a:t>"</a:t>
            </a:r>
            <a:r>
              <a:rPr kumimoji="0" lang="zh-CN" altLang="zh-CN" sz="1300" b="0" i="0" u="none" strike="noStrike" cap="none" normalizeH="0" baseline="0" dirty="0">
                <a:ln>
                  <a:noFill/>
                </a:ln>
                <a:solidFill>
                  <a:srgbClr val="067D17"/>
                </a:solidFill>
                <a:effectLst/>
                <a:latin typeface="Consolas" panose="020B0609020204030204" pitchFamily="49" charset="0"/>
                <a:ea typeface="宋体" panose="02010600030101010101" pitchFamily="2" charset="-122"/>
              </a:rPr>
              <a:t>蜘蛛精</a:t>
            </a:r>
            <a:r>
              <a:rPr kumimoji="0" lang="zh-CN" altLang="zh-CN" sz="1300" b="0" i="0" u="none" strike="noStrike" cap="none" normalizeH="0" baseline="0" dirty="0">
                <a:ln>
                  <a:noFill/>
                </a:ln>
                <a:solidFill>
                  <a:srgbClr val="067D17"/>
                </a:solidFill>
                <a:effectLst/>
                <a:latin typeface="Consolas" panose="020B0609020204030204" pitchFamily="49" charset="0"/>
                <a:ea typeface="JetBrains Mono"/>
              </a:rPr>
              <a:t>"</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300" b="0" i="0" u="none" strike="noStrike" cap="none" normalizeH="0" baseline="0" dirty="0">
                <a:ln>
                  <a:noFill/>
                </a:ln>
                <a:solidFill>
                  <a:srgbClr val="1750EB"/>
                </a:solidFill>
                <a:effectLst/>
                <a:latin typeface="Consolas" panose="020B0609020204030204" pitchFamily="49" charset="0"/>
                <a:ea typeface="JetBrains Mono"/>
              </a:rPr>
              <a:t>169.8</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00000"/>
                </a:solidFill>
                <a:effectLst/>
                <a:latin typeface="Consolas" panose="020B0609020204030204" pitchFamily="49" charset="0"/>
                <a:ea typeface="JetBrains Mono"/>
              </a:rPr>
              <a:t>map</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.put(</a:t>
            </a:r>
            <a:r>
              <a:rPr kumimoji="0" lang="zh-CN" altLang="zh-CN" sz="1300" b="0" i="0" u="none" strike="noStrike" cap="none" normalizeH="0" baseline="0" dirty="0">
                <a:ln>
                  <a:noFill/>
                </a:ln>
                <a:solidFill>
                  <a:srgbClr val="067D17"/>
                </a:solidFill>
                <a:effectLst/>
                <a:latin typeface="Consolas" panose="020B0609020204030204" pitchFamily="49" charset="0"/>
                <a:ea typeface="JetBrains Mono"/>
              </a:rPr>
              <a:t>"</a:t>
            </a:r>
            <a:r>
              <a:rPr kumimoji="0" lang="zh-CN" altLang="zh-CN" sz="1300" b="0" i="0" u="none" strike="noStrike" cap="none" normalizeH="0" baseline="0" dirty="0">
                <a:ln>
                  <a:noFill/>
                </a:ln>
                <a:solidFill>
                  <a:srgbClr val="067D17"/>
                </a:solidFill>
                <a:effectLst/>
                <a:latin typeface="Consolas" panose="020B0609020204030204" pitchFamily="49" charset="0"/>
                <a:ea typeface="宋体" panose="02010600030101010101" pitchFamily="2" charset="-122"/>
              </a:rPr>
              <a:t>紫霞</a:t>
            </a:r>
            <a:r>
              <a:rPr kumimoji="0" lang="zh-CN" altLang="zh-CN" sz="1300" b="0" i="0" u="none" strike="noStrike" cap="none" normalizeH="0" baseline="0" dirty="0">
                <a:ln>
                  <a:noFill/>
                </a:ln>
                <a:solidFill>
                  <a:srgbClr val="067D17"/>
                </a:solidFill>
                <a:effectLst/>
                <a:latin typeface="Consolas" panose="020B0609020204030204" pitchFamily="49" charset="0"/>
                <a:ea typeface="JetBrains Mono"/>
              </a:rPr>
              <a:t>"</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300" b="0" i="0" u="none" strike="noStrike" cap="none" normalizeH="0" baseline="0" dirty="0">
                <a:ln>
                  <a:noFill/>
                </a:ln>
                <a:solidFill>
                  <a:srgbClr val="1750EB"/>
                </a:solidFill>
                <a:effectLst/>
                <a:latin typeface="Consolas" panose="020B0609020204030204" pitchFamily="49" charset="0"/>
                <a:ea typeface="JetBrains Mono"/>
              </a:rPr>
              <a:t>165.8</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00000"/>
                </a:solidFill>
                <a:effectLst/>
                <a:latin typeface="Consolas" panose="020B0609020204030204" pitchFamily="49" charset="0"/>
                <a:ea typeface="JetBrains Mono"/>
              </a:rPr>
              <a:t>map</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.put(</a:t>
            </a:r>
            <a:r>
              <a:rPr kumimoji="0" lang="zh-CN" altLang="zh-CN" sz="1300" b="0" i="0" u="none" strike="noStrike" cap="none" normalizeH="0" baseline="0" dirty="0">
                <a:ln>
                  <a:noFill/>
                </a:ln>
                <a:solidFill>
                  <a:srgbClr val="067D17"/>
                </a:solidFill>
                <a:effectLst/>
                <a:latin typeface="Consolas" panose="020B0609020204030204" pitchFamily="49" charset="0"/>
                <a:ea typeface="JetBrains Mono"/>
              </a:rPr>
              <a:t>"</a:t>
            </a:r>
            <a:r>
              <a:rPr kumimoji="0" lang="zh-CN" altLang="zh-CN" sz="1300" b="0" i="0" u="none" strike="noStrike" cap="none" normalizeH="0" baseline="0" dirty="0">
                <a:ln>
                  <a:noFill/>
                </a:ln>
                <a:solidFill>
                  <a:srgbClr val="067D17"/>
                </a:solidFill>
                <a:effectLst/>
                <a:latin typeface="Consolas" panose="020B0609020204030204" pitchFamily="49" charset="0"/>
                <a:ea typeface="宋体" panose="02010600030101010101" pitchFamily="2" charset="-122"/>
              </a:rPr>
              <a:t>至尊宝</a:t>
            </a:r>
            <a:r>
              <a:rPr kumimoji="0" lang="zh-CN" altLang="zh-CN" sz="1300" b="0" i="0" u="none" strike="noStrike" cap="none" normalizeH="0" baseline="0" dirty="0">
                <a:ln>
                  <a:noFill/>
                </a:ln>
                <a:solidFill>
                  <a:srgbClr val="067D17"/>
                </a:solidFill>
                <a:effectLst/>
                <a:latin typeface="Consolas" panose="020B0609020204030204" pitchFamily="49" charset="0"/>
                <a:ea typeface="JetBrains Mono"/>
              </a:rPr>
              <a:t>"</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300" b="0" i="0" u="none" strike="noStrike" cap="none" normalizeH="0" baseline="0" dirty="0">
                <a:ln>
                  <a:noFill/>
                </a:ln>
                <a:solidFill>
                  <a:srgbClr val="1750EB"/>
                </a:solidFill>
                <a:effectLst/>
                <a:latin typeface="Consolas" panose="020B0609020204030204" pitchFamily="49" charset="0"/>
                <a:ea typeface="JetBrains Mono"/>
              </a:rPr>
              <a:t>169.5</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00000"/>
                </a:solidFill>
                <a:effectLst/>
                <a:latin typeface="Consolas" panose="020B0609020204030204" pitchFamily="49" charset="0"/>
                <a:ea typeface="JetBrains Mono"/>
              </a:rPr>
              <a:t>map</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.put(</a:t>
            </a:r>
            <a:r>
              <a:rPr kumimoji="0" lang="zh-CN" altLang="zh-CN" sz="1300" b="0" i="0" u="none" strike="noStrike" cap="none" normalizeH="0" baseline="0" dirty="0">
                <a:ln>
                  <a:noFill/>
                </a:ln>
                <a:solidFill>
                  <a:srgbClr val="067D17"/>
                </a:solidFill>
                <a:effectLst/>
                <a:latin typeface="Consolas" panose="020B0609020204030204" pitchFamily="49" charset="0"/>
                <a:ea typeface="JetBrains Mono"/>
              </a:rPr>
              <a:t>"</a:t>
            </a:r>
            <a:r>
              <a:rPr kumimoji="0" lang="zh-CN" altLang="zh-CN" sz="1300" b="0" i="0" u="none" strike="noStrike" cap="none" normalizeH="0" baseline="0" dirty="0">
                <a:ln>
                  <a:noFill/>
                </a:ln>
                <a:solidFill>
                  <a:srgbClr val="067D17"/>
                </a:solidFill>
                <a:effectLst/>
                <a:latin typeface="Consolas" panose="020B0609020204030204" pitchFamily="49" charset="0"/>
                <a:ea typeface="宋体" panose="02010600030101010101" pitchFamily="2" charset="-122"/>
              </a:rPr>
              <a:t>牛魔王</a:t>
            </a:r>
            <a:r>
              <a:rPr kumimoji="0" lang="zh-CN" altLang="zh-CN" sz="1300" b="0" i="0" u="none" strike="noStrike" cap="none" normalizeH="0" baseline="0" dirty="0">
                <a:ln>
                  <a:noFill/>
                </a:ln>
                <a:solidFill>
                  <a:srgbClr val="067D17"/>
                </a:solidFill>
                <a:effectLst/>
                <a:latin typeface="Consolas" panose="020B0609020204030204" pitchFamily="49" charset="0"/>
                <a:ea typeface="JetBrains Mono"/>
              </a:rPr>
              <a:t>"</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300" b="0" i="0" u="none" strike="noStrike" cap="none" normalizeH="0" baseline="0" dirty="0">
                <a:ln>
                  <a:noFill/>
                </a:ln>
                <a:solidFill>
                  <a:srgbClr val="1750EB"/>
                </a:solidFill>
                <a:effectLst/>
                <a:latin typeface="Consolas" panose="020B0609020204030204" pitchFamily="49" charset="0"/>
                <a:ea typeface="JetBrains Mono"/>
              </a:rPr>
              <a:t>183.6</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00000"/>
                </a:solidFill>
                <a:effectLst/>
                <a:latin typeface="Consolas" panose="020B0609020204030204" pitchFamily="49" charset="0"/>
                <a:ea typeface="JetBrains Mono"/>
              </a:rPr>
              <a:t>System</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r>
              <a:rPr kumimoji="0" lang="zh-CN" altLang="zh-CN" sz="1300" b="0" i="1" u="none" strike="noStrike" cap="none" normalizeH="0" baseline="0" dirty="0">
                <a:ln>
                  <a:noFill/>
                </a:ln>
                <a:solidFill>
                  <a:srgbClr val="871094"/>
                </a:solidFill>
                <a:effectLst/>
                <a:latin typeface="Consolas" panose="020B0609020204030204" pitchFamily="49" charset="0"/>
                <a:ea typeface="JetBrains Mono"/>
              </a:rPr>
              <a:t>out</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.println(</a:t>
            </a:r>
            <a:r>
              <a:rPr kumimoji="0" lang="zh-CN" altLang="zh-CN" sz="1300" b="0" i="0" u="none" strike="noStrike" cap="none" normalizeH="0" baseline="0" dirty="0">
                <a:ln>
                  <a:noFill/>
                </a:ln>
                <a:solidFill>
                  <a:srgbClr val="000000"/>
                </a:solidFill>
                <a:effectLst/>
                <a:latin typeface="Consolas" panose="020B0609020204030204" pitchFamily="49" charset="0"/>
                <a:ea typeface="JetBrains Mono"/>
              </a:rPr>
              <a:t>map</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1" u="none" strike="noStrike" cap="none" normalizeH="0" baseline="0" dirty="0">
                <a:ln>
                  <a:noFill/>
                </a:ln>
                <a:solidFill>
                  <a:srgbClr val="8C8C8C"/>
                </a:solidFill>
                <a:effectLst/>
                <a:latin typeface="Consolas" panose="020B0609020204030204" pitchFamily="49" charset="0"/>
                <a:ea typeface="JetBrains Mono"/>
              </a:rPr>
              <a:t>// map = {</a:t>
            </a:r>
            <a:r>
              <a:rPr kumimoji="0" lang="zh-CN" altLang="zh-CN" sz="1300" b="0" i="1" u="none" strike="noStrike" cap="none" normalizeH="0" baseline="0" dirty="0">
                <a:ln>
                  <a:noFill/>
                </a:ln>
                <a:solidFill>
                  <a:srgbClr val="8C8C8C"/>
                </a:solidFill>
                <a:effectLst/>
                <a:latin typeface="Consolas" panose="020B0609020204030204" pitchFamily="49" charset="0"/>
                <a:ea typeface="宋体" panose="02010600030101010101" pitchFamily="2" charset="-122"/>
              </a:rPr>
              <a:t>蜘蛛精</a:t>
            </a:r>
            <a:r>
              <a:rPr kumimoji="0" lang="zh-CN" altLang="zh-CN" sz="1300" b="0" i="1" u="none" strike="noStrike" cap="none" normalizeH="0" baseline="0" dirty="0">
                <a:ln>
                  <a:noFill/>
                </a:ln>
                <a:solidFill>
                  <a:srgbClr val="8C8C8C"/>
                </a:solidFill>
                <a:effectLst/>
                <a:latin typeface="Consolas" panose="020B0609020204030204" pitchFamily="49" charset="0"/>
                <a:ea typeface="JetBrains Mono"/>
              </a:rPr>
              <a:t>=169.8, </a:t>
            </a:r>
            <a:r>
              <a:rPr kumimoji="0" lang="zh-CN" altLang="zh-CN" sz="1300" b="0" i="1" u="none" strike="noStrike" cap="none" normalizeH="0" baseline="0" dirty="0">
                <a:ln>
                  <a:noFill/>
                </a:ln>
                <a:solidFill>
                  <a:srgbClr val="8C8C8C"/>
                </a:solidFill>
                <a:effectLst/>
                <a:latin typeface="Consolas" panose="020B0609020204030204" pitchFamily="49" charset="0"/>
                <a:ea typeface="宋体" panose="02010600030101010101" pitchFamily="2" charset="-122"/>
              </a:rPr>
              <a:t>牛魔王</a:t>
            </a:r>
            <a:r>
              <a:rPr kumimoji="0" lang="zh-CN" altLang="zh-CN" sz="1300" b="0" i="1" u="none" strike="noStrike" cap="none" normalizeH="0" baseline="0" dirty="0">
                <a:ln>
                  <a:noFill/>
                </a:ln>
                <a:solidFill>
                  <a:srgbClr val="8C8C8C"/>
                </a:solidFill>
                <a:effectLst/>
                <a:latin typeface="Consolas" panose="020B0609020204030204" pitchFamily="49" charset="0"/>
                <a:ea typeface="JetBrains Mono"/>
              </a:rPr>
              <a:t>=183.6, </a:t>
            </a:r>
            <a:r>
              <a:rPr kumimoji="0" lang="zh-CN" altLang="zh-CN" sz="1300" b="0" i="1" u="none" strike="noStrike" cap="none" normalizeH="0" baseline="0" dirty="0">
                <a:ln>
                  <a:noFill/>
                </a:ln>
                <a:solidFill>
                  <a:srgbClr val="8C8C8C"/>
                </a:solidFill>
                <a:effectLst/>
                <a:latin typeface="Consolas" panose="020B0609020204030204" pitchFamily="49" charset="0"/>
                <a:ea typeface="宋体" panose="02010600030101010101" pitchFamily="2" charset="-122"/>
              </a:rPr>
              <a:t>至尊宝</a:t>
            </a:r>
            <a:r>
              <a:rPr kumimoji="0" lang="zh-CN" altLang="zh-CN" sz="1300" b="0" i="1" u="none" strike="noStrike" cap="none" normalizeH="0" baseline="0" dirty="0">
                <a:ln>
                  <a:noFill/>
                </a:ln>
                <a:solidFill>
                  <a:srgbClr val="8C8C8C"/>
                </a:solidFill>
                <a:effectLst/>
                <a:latin typeface="Consolas" panose="020B0609020204030204" pitchFamily="49" charset="0"/>
                <a:ea typeface="JetBrains Mono"/>
              </a:rPr>
              <a:t>=169.5, </a:t>
            </a:r>
            <a:r>
              <a:rPr kumimoji="0" lang="zh-CN" altLang="zh-CN" sz="1300" b="0" i="1" u="none" strike="noStrike" cap="none" normalizeH="0" baseline="0" dirty="0">
                <a:ln>
                  <a:noFill/>
                </a:ln>
                <a:solidFill>
                  <a:srgbClr val="8C8C8C"/>
                </a:solidFill>
                <a:effectLst/>
                <a:latin typeface="Consolas" panose="020B0609020204030204" pitchFamily="49" charset="0"/>
                <a:ea typeface="宋体" panose="02010600030101010101" pitchFamily="2" charset="-122"/>
              </a:rPr>
              <a:t>紫霞</a:t>
            </a:r>
            <a:r>
              <a:rPr kumimoji="0" lang="zh-CN" altLang="zh-CN" sz="1300" b="0" i="1" u="none" strike="noStrike" cap="none" normalizeH="0" baseline="0" dirty="0">
                <a:ln>
                  <a:noFill/>
                </a:ln>
                <a:solidFill>
                  <a:srgbClr val="8C8C8C"/>
                </a:solidFill>
                <a:effectLst/>
                <a:latin typeface="Consolas" panose="020B0609020204030204" pitchFamily="49" charset="0"/>
                <a:ea typeface="JetBrains Mono"/>
              </a:rPr>
              <a:t>=165.8}</a:t>
            </a:r>
            <a:endParaRPr kumimoji="0" lang="zh-CN" altLang="zh-CN" sz="1300" b="0" i="0" u="none" strike="noStrike" cap="none" normalizeH="0" baseline="0" dirty="0">
              <a:ln>
                <a:noFill/>
              </a:ln>
              <a:solidFill>
                <a:schemeClr val="tx1"/>
              </a:solidFill>
              <a:effectLst/>
              <a:latin typeface="Consolas" panose="020B0609020204030204" pitchFamily="49" charset="0"/>
            </a:endParaRPr>
          </a:p>
        </p:txBody>
      </p:sp>
      <p:sp>
        <p:nvSpPr>
          <p:cNvPr id="3" name="Rectangle 1">
            <a:extLst>
              <a:ext uri="{FF2B5EF4-FFF2-40B4-BE49-F238E27FC236}">
                <a16:creationId xmlns:a16="http://schemas.microsoft.com/office/drawing/2014/main" id="{2D9DCA46-ACD2-29B6-A522-16B42BAB5651}"/>
              </a:ext>
            </a:extLst>
          </p:cNvPr>
          <p:cNvSpPr>
            <a:spLocks noChangeArrowheads="1"/>
          </p:cNvSpPr>
          <p:nvPr/>
        </p:nvSpPr>
        <p:spPr bwMode="auto">
          <a:xfrm>
            <a:off x="4432038" y="3807506"/>
            <a:ext cx="5758904" cy="1492716"/>
          </a:xfrm>
          <a:prstGeom prst="rect">
            <a:avLst/>
          </a:prstGeom>
          <a:solidFill>
            <a:srgbClr val="F9FBF9"/>
          </a:solidFill>
          <a:ln w="9525" cap="flat" cmpd="sng" algn="ctr">
            <a:solidFill>
              <a:srgbClr val="F9FBF9"/>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dirty="0">
                <a:ln>
                  <a:noFill/>
                </a:ln>
                <a:solidFill>
                  <a:srgbClr val="0033B3"/>
                </a:solidFill>
                <a:effectLst/>
                <a:latin typeface="Consolas" panose="020B0609020204030204" pitchFamily="49" charset="0"/>
                <a:ea typeface="JetBrains Mono"/>
              </a:rPr>
              <a:t>for </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r>
              <a:rPr kumimoji="0" lang="zh-CN" altLang="zh-CN" sz="1300" b="0" i="0" u="none" strike="noStrike" cap="none" normalizeH="0" baseline="0" dirty="0">
                <a:ln>
                  <a:noFill/>
                </a:ln>
                <a:solidFill>
                  <a:srgbClr val="080808"/>
                </a:solidFill>
                <a:effectLst/>
                <a:latin typeface="Consolas" panose="020B0609020204030204" pitchFamily="49" charset="0"/>
                <a:ea typeface="宋体" panose="02010600030101010101" pitchFamily="2" charset="-122"/>
              </a:rPr>
              <a:t>元素类型 </a:t>
            </a:r>
            <a:r>
              <a:rPr kumimoji="0" lang="zh-CN" altLang="zh-CN" sz="1300" b="0" i="0" u="none" strike="noStrike" cap="none" normalizeH="0" baseline="0" dirty="0">
                <a:ln>
                  <a:noFill/>
                </a:ln>
                <a:solidFill>
                  <a:srgbClr val="000000"/>
                </a:solidFill>
                <a:effectLst/>
                <a:latin typeface="Consolas" panose="020B0609020204030204" pitchFamily="49" charset="0"/>
                <a:ea typeface="宋体" panose="02010600030101010101" pitchFamily="2" charset="-122"/>
              </a:rPr>
              <a:t>变量</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300" b="0" i="0" u="none" strike="noStrike" cap="none" normalizeH="0" baseline="0" dirty="0">
                <a:ln>
                  <a:noFill/>
                </a:ln>
                <a:solidFill>
                  <a:srgbClr val="080808"/>
                </a:solidFill>
                <a:effectLst/>
                <a:latin typeface="Consolas" panose="020B0609020204030204" pitchFamily="49" charset="0"/>
                <a:ea typeface="宋体" panose="02010600030101010101" pitchFamily="2" charset="-122"/>
              </a:rPr>
              <a:t>集合</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033B3"/>
                </a:solidFill>
                <a:effectLst/>
                <a:latin typeface="Consolas" panose="020B0609020204030204" pitchFamily="49" charset="0"/>
                <a:ea typeface="JetBrains Mono"/>
              </a:rPr>
              <a:t>for </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r>
              <a:rPr kumimoji="0" lang="zh-CN" altLang="zh-CN" sz="1300" b="1" i="0" u="none" strike="noStrike" cap="none" normalizeH="0" baseline="0" dirty="0">
                <a:ln>
                  <a:noFill/>
                </a:ln>
                <a:solidFill>
                  <a:srgbClr val="C00000"/>
                </a:solidFill>
                <a:effectLst/>
                <a:latin typeface="Consolas" panose="020B0609020204030204" pitchFamily="49" charset="0"/>
                <a:ea typeface="宋体" panose="02010600030101010101" pitchFamily="2" charset="-122"/>
              </a:rPr>
              <a:t>元素类型 </a:t>
            </a:r>
            <a:r>
              <a:rPr kumimoji="0" lang="zh-CN" altLang="zh-CN" sz="1300" b="0" i="0" u="none" strike="noStrike" cap="none" normalizeH="0" baseline="0" dirty="0">
                <a:ln>
                  <a:noFill/>
                </a:ln>
                <a:solidFill>
                  <a:srgbClr val="000000"/>
                </a:solidFill>
                <a:effectLst/>
                <a:latin typeface="Consolas" panose="020B0609020204030204" pitchFamily="49" charset="0"/>
                <a:ea typeface="JetBrains Mono"/>
              </a:rPr>
              <a:t>kv</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300" b="0" i="0" u="none" strike="noStrike" cap="none" normalizeH="0" baseline="0" dirty="0">
                <a:ln>
                  <a:noFill/>
                </a:ln>
                <a:solidFill>
                  <a:srgbClr val="000000"/>
                </a:solidFill>
                <a:effectLst/>
                <a:latin typeface="Consolas" panose="020B0609020204030204" pitchFamily="49" charset="0"/>
                <a:ea typeface="JetBrains Mono"/>
              </a:rPr>
              <a:t>map</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endParaRPr kumimoji="0" lang="zh-CN" altLang="zh-CN" sz="1300" b="0" i="0" u="none" strike="noStrike" cap="none" normalizeH="0" baseline="0" dirty="0">
              <a:ln>
                <a:noFill/>
              </a:ln>
              <a:solidFill>
                <a:schemeClr val="tx1"/>
              </a:solidFill>
              <a:effectLst/>
              <a:latin typeface="Consolas" panose="020B0609020204030204" pitchFamily="49" charset="0"/>
            </a:endParaRPr>
          </a:p>
        </p:txBody>
      </p:sp>
      <p:pic>
        <p:nvPicPr>
          <p:cNvPr id="1028" name="Picture 4">
            <a:extLst>
              <a:ext uri="{FF2B5EF4-FFF2-40B4-BE49-F238E27FC236}">
                <a16:creationId xmlns:a16="http://schemas.microsoft.com/office/drawing/2014/main" id="{F0A56E95-E22D-6D2A-050B-6EDA31E15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038" y="5622646"/>
            <a:ext cx="3498838" cy="32132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箭头连接符 5">
            <a:extLst>
              <a:ext uri="{FF2B5EF4-FFF2-40B4-BE49-F238E27FC236}">
                <a16:creationId xmlns:a16="http://schemas.microsoft.com/office/drawing/2014/main" id="{A18649EC-1135-1541-033B-F587FD6068F1}"/>
              </a:ext>
            </a:extLst>
          </p:cNvPr>
          <p:cNvCxnSpPr/>
          <p:nvPr/>
        </p:nvCxnSpPr>
        <p:spPr>
          <a:xfrm flipH="1">
            <a:off x="4786603" y="4879910"/>
            <a:ext cx="531845" cy="6680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标题 3">
            <a:extLst>
              <a:ext uri="{FF2B5EF4-FFF2-40B4-BE49-F238E27FC236}">
                <a16:creationId xmlns:a16="http://schemas.microsoft.com/office/drawing/2014/main" id="{DE83C062-B2DF-D543-F14A-71F09C608A9A}"/>
              </a:ext>
            </a:extLst>
          </p:cNvPr>
          <p:cNvSpPr>
            <a:spLocks noGrp="1"/>
          </p:cNvSpPr>
          <p:nvPr>
            <p:ph type="title"/>
          </p:nvPr>
        </p:nvSpPr>
        <p:spPr/>
        <p:txBody>
          <a:bodyPr/>
          <a:lstStyle/>
          <a:p>
            <a:r>
              <a:rPr lang="en-US" altLang="zh-CN" dirty="0"/>
              <a:t>Map</a:t>
            </a:r>
            <a:r>
              <a:rPr lang="zh-CN" altLang="en-US" dirty="0"/>
              <a:t>集合的遍历方式二：键值对</a:t>
            </a:r>
          </a:p>
        </p:txBody>
      </p:sp>
    </p:spTree>
    <p:extLst>
      <p:ext uri="{BB962C8B-B14F-4D97-AF65-F5344CB8AC3E}">
        <p14:creationId xmlns:p14="http://schemas.microsoft.com/office/powerpoint/2010/main" val="30499856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down)">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par>
                                <p:cTn id="20" presetID="22" presetClass="entr" presetSubtype="1" fill="hold" nodeType="with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wipe(up)">
                                      <p:cBhvr>
                                        <p:cTn id="2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07143BD-22B3-D02A-7091-417D8F1768E9}"/>
              </a:ext>
            </a:extLst>
          </p:cNvPr>
          <p:cNvSpPr txBox="1"/>
          <p:nvPr/>
        </p:nvSpPr>
        <p:spPr>
          <a:xfrm>
            <a:off x="557477" y="826219"/>
            <a:ext cx="3659959" cy="572849"/>
          </a:xfrm>
          <a:prstGeom prst="rect">
            <a:avLst/>
          </a:prstGeom>
          <a:noFill/>
        </p:spPr>
        <p:txBody>
          <a:bodyPr wrap="square">
            <a:spAutoFit/>
          </a:bodyPr>
          <a:lstStyle/>
          <a:p>
            <a:pPr>
              <a:lnSpc>
                <a:spcPct val="200000"/>
              </a:lnSpc>
            </a:pPr>
            <a:r>
              <a:rPr lang="en-US" altLang="zh-CN" sz="1800" b="1" kern="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sz="1800" b="1" kern="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集合的遍历方式</a:t>
            </a:r>
            <a:r>
              <a:rPr lang="zh-CN" altLang="en-US" b="1" kern="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二</a:t>
            </a:r>
            <a:r>
              <a:rPr lang="zh-CN" altLang="en-US" sz="1800" b="1" kern="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：键值对</a:t>
            </a:r>
            <a:endPar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Inhaltsplatzhalter 4">
            <a:extLst>
              <a:ext uri="{FF2B5EF4-FFF2-40B4-BE49-F238E27FC236}">
                <a16:creationId xmlns:a16="http://schemas.microsoft.com/office/drawing/2014/main" id="{ABD7B931-D49B-6AA9-0785-72C711CDC11E}"/>
              </a:ext>
            </a:extLst>
          </p:cNvPr>
          <p:cNvSpPr txBox="1">
            <a:spLocks/>
          </p:cNvSpPr>
          <p:nvPr/>
        </p:nvSpPr>
        <p:spPr>
          <a:xfrm>
            <a:off x="1105317" y="1726172"/>
            <a:ext cx="1496681" cy="41908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zh-CN" altLang="en-US" sz="24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键值对</a:t>
            </a:r>
            <a:endParaRPr lang="en-US" sz="1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Rectangle 1">
            <a:extLst>
              <a:ext uri="{FF2B5EF4-FFF2-40B4-BE49-F238E27FC236}">
                <a16:creationId xmlns:a16="http://schemas.microsoft.com/office/drawing/2014/main" id="{496FC19A-4FE1-23AF-114C-0E7E3D4A1AA1}"/>
              </a:ext>
            </a:extLst>
          </p:cNvPr>
          <p:cNvSpPr>
            <a:spLocks noChangeArrowheads="1"/>
          </p:cNvSpPr>
          <p:nvPr/>
        </p:nvSpPr>
        <p:spPr bwMode="auto">
          <a:xfrm>
            <a:off x="650033" y="1560513"/>
            <a:ext cx="5339470" cy="1998945"/>
          </a:xfrm>
          <a:prstGeom prst="rect">
            <a:avLst/>
          </a:prstGeom>
          <a:solidFill>
            <a:srgbClr val="F9FBF9"/>
          </a:solidFill>
          <a:ln w="9525" cap="flat" cmpd="sng" algn="ctr">
            <a:solidFill>
              <a:srgbClr val="F9FBF9"/>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Consolas" panose="020B0609020204030204" pitchFamily="49" charset="0"/>
                <a:ea typeface="JetBrains Mono"/>
              </a:rPr>
              <a:t>Map</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&lt;</a:t>
            </a:r>
            <a:r>
              <a:rPr kumimoji="0" lang="zh-CN" altLang="zh-CN" sz="1200" b="0" i="0" u="none" strike="noStrike" cap="none" normalizeH="0" baseline="0" dirty="0">
                <a:ln>
                  <a:noFill/>
                </a:ln>
                <a:solidFill>
                  <a:srgbClr val="000000"/>
                </a:solidFill>
                <a:effectLst/>
                <a:latin typeface="Consolas" panose="020B0609020204030204" pitchFamily="49" charset="0"/>
                <a:ea typeface="JetBrains Mono"/>
              </a:rPr>
              <a:t>String</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200" b="0" i="0" u="none" strike="noStrike" cap="none" normalizeH="0" baseline="0" dirty="0">
                <a:ln>
                  <a:noFill/>
                </a:ln>
                <a:solidFill>
                  <a:srgbClr val="000000"/>
                </a:solidFill>
                <a:effectLst/>
                <a:latin typeface="Consolas" panose="020B0609020204030204" pitchFamily="49" charset="0"/>
                <a:ea typeface="JetBrains Mono"/>
              </a:rPr>
              <a:t>Double</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&gt; </a:t>
            </a:r>
            <a:r>
              <a:rPr kumimoji="0" lang="zh-CN" altLang="zh-CN" sz="1200" b="0" i="0" u="none" strike="noStrike" cap="none" normalizeH="0" baseline="0" dirty="0">
                <a:ln>
                  <a:noFill/>
                </a:ln>
                <a:solidFill>
                  <a:srgbClr val="000000"/>
                </a:solidFill>
                <a:effectLst/>
                <a:latin typeface="Consolas" panose="020B0609020204030204" pitchFamily="49" charset="0"/>
                <a:ea typeface="JetBrains Mono"/>
              </a:rPr>
              <a:t>map </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200" b="0" i="0" u="none" strike="noStrike" cap="none" normalizeH="0" baseline="0" dirty="0">
                <a:ln>
                  <a:noFill/>
                </a:ln>
                <a:solidFill>
                  <a:srgbClr val="0033B3"/>
                </a:solidFill>
                <a:effectLst/>
                <a:latin typeface="Consolas" panose="020B0609020204030204" pitchFamily="49" charset="0"/>
                <a:ea typeface="JetBrains Mono"/>
              </a:rPr>
              <a:t>new </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HashMap&lt;&gt;();</a:t>
            </a:r>
            <a:b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200" b="0" i="0" u="none" strike="noStrike" cap="none" normalizeH="0" baseline="0" dirty="0">
                <a:ln>
                  <a:noFill/>
                </a:ln>
                <a:solidFill>
                  <a:srgbClr val="000000"/>
                </a:solidFill>
                <a:effectLst/>
                <a:latin typeface="Consolas" panose="020B0609020204030204" pitchFamily="49" charset="0"/>
                <a:ea typeface="JetBrains Mono"/>
              </a:rPr>
              <a:t>map</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.put(</a:t>
            </a:r>
            <a:r>
              <a:rPr kumimoji="0" lang="zh-CN" altLang="zh-CN" sz="1200" b="0" i="0" u="none" strike="noStrike" cap="none" normalizeH="0" baseline="0" dirty="0">
                <a:ln>
                  <a:noFill/>
                </a:ln>
                <a:solidFill>
                  <a:srgbClr val="067D17"/>
                </a:solidFill>
                <a:effectLst/>
                <a:latin typeface="Consolas" panose="020B0609020204030204" pitchFamily="49" charset="0"/>
                <a:ea typeface="JetBrains Mono"/>
              </a:rPr>
              <a:t>"</a:t>
            </a:r>
            <a:r>
              <a:rPr kumimoji="0" lang="zh-CN" altLang="zh-CN" sz="1200" b="0" i="0" u="none" strike="noStrike" cap="none" normalizeH="0" baseline="0" dirty="0">
                <a:ln>
                  <a:noFill/>
                </a:ln>
                <a:solidFill>
                  <a:srgbClr val="067D17"/>
                </a:solidFill>
                <a:effectLst/>
                <a:latin typeface="Consolas" panose="020B0609020204030204" pitchFamily="49" charset="0"/>
                <a:ea typeface="宋体" panose="02010600030101010101" pitchFamily="2" charset="-122"/>
              </a:rPr>
              <a:t>蜘蛛精</a:t>
            </a:r>
            <a:r>
              <a:rPr kumimoji="0" lang="zh-CN" altLang="zh-CN" sz="1200" b="0" i="0" u="none" strike="noStrike" cap="none" normalizeH="0" baseline="0" dirty="0">
                <a:ln>
                  <a:noFill/>
                </a:ln>
                <a:solidFill>
                  <a:srgbClr val="067D17"/>
                </a:solidFill>
                <a:effectLst/>
                <a:latin typeface="Consolas" panose="020B0609020204030204" pitchFamily="49" charset="0"/>
                <a:ea typeface="JetBrains Mono"/>
              </a:rPr>
              <a:t>"</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200" b="0" i="0" u="none" strike="noStrike" cap="none" normalizeH="0" baseline="0" dirty="0">
                <a:ln>
                  <a:noFill/>
                </a:ln>
                <a:solidFill>
                  <a:srgbClr val="1750EB"/>
                </a:solidFill>
                <a:effectLst/>
                <a:latin typeface="Consolas" panose="020B0609020204030204" pitchFamily="49" charset="0"/>
                <a:ea typeface="JetBrains Mono"/>
              </a:rPr>
              <a:t>169.8</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a:t>
            </a:r>
            <a:b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200" b="0" i="0" u="none" strike="noStrike" cap="none" normalizeH="0" baseline="0" dirty="0">
                <a:ln>
                  <a:noFill/>
                </a:ln>
                <a:solidFill>
                  <a:srgbClr val="000000"/>
                </a:solidFill>
                <a:effectLst/>
                <a:latin typeface="Consolas" panose="020B0609020204030204" pitchFamily="49" charset="0"/>
                <a:ea typeface="JetBrains Mono"/>
              </a:rPr>
              <a:t>map</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.put(</a:t>
            </a:r>
            <a:r>
              <a:rPr kumimoji="0" lang="zh-CN" altLang="zh-CN" sz="1200" b="0" i="0" u="none" strike="noStrike" cap="none" normalizeH="0" baseline="0" dirty="0">
                <a:ln>
                  <a:noFill/>
                </a:ln>
                <a:solidFill>
                  <a:srgbClr val="067D17"/>
                </a:solidFill>
                <a:effectLst/>
                <a:latin typeface="Consolas" panose="020B0609020204030204" pitchFamily="49" charset="0"/>
                <a:ea typeface="JetBrains Mono"/>
              </a:rPr>
              <a:t>"</a:t>
            </a:r>
            <a:r>
              <a:rPr kumimoji="0" lang="zh-CN" altLang="zh-CN" sz="1200" b="0" i="0" u="none" strike="noStrike" cap="none" normalizeH="0" baseline="0" dirty="0">
                <a:ln>
                  <a:noFill/>
                </a:ln>
                <a:solidFill>
                  <a:srgbClr val="067D17"/>
                </a:solidFill>
                <a:effectLst/>
                <a:latin typeface="Consolas" panose="020B0609020204030204" pitchFamily="49" charset="0"/>
                <a:ea typeface="宋体" panose="02010600030101010101" pitchFamily="2" charset="-122"/>
              </a:rPr>
              <a:t>紫霞</a:t>
            </a:r>
            <a:r>
              <a:rPr kumimoji="0" lang="zh-CN" altLang="zh-CN" sz="1200" b="0" i="0" u="none" strike="noStrike" cap="none" normalizeH="0" baseline="0" dirty="0">
                <a:ln>
                  <a:noFill/>
                </a:ln>
                <a:solidFill>
                  <a:srgbClr val="067D17"/>
                </a:solidFill>
                <a:effectLst/>
                <a:latin typeface="Consolas" panose="020B0609020204030204" pitchFamily="49" charset="0"/>
                <a:ea typeface="JetBrains Mono"/>
              </a:rPr>
              <a:t>"</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200" b="0" i="0" u="none" strike="noStrike" cap="none" normalizeH="0" baseline="0" dirty="0">
                <a:ln>
                  <a:noFill/>
                </a:ln>
                <a:solidFill>
                  <a:srgbClr val="1750EB"/>
                </a:solidFill>
                <a:effectLst/>
                <a:latin typeface="Consolas" panose="020B0609020204030204" pitchFamily="49" charset="0"/>
                <a:ea typeface="JetBrains Mono"/>
              </a:rPr>
              <a:t>165.8</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a:t>
            </a:r>
            <a:b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200" b="0" i="0" u="none" strike="noStrike" cap="none" normalizeH="0" baseline="0" dirty="0">
                <a:ln>
                  <a:noFill/>
                </a:ln>
                <a:solidFill>
                  <a:srgbClr val="000000"/>
                </a:solidFill>
                <a:effectLst/>
                <a:latin typeface="Consolas" panose="020B0609020204030204" pitchFamily="49" charset="0"/>
                <a:ea typeface="JetBrains Mono"/>
              </a:rPr>
              <a:t>map</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.put(</a:t>
            </a:r>
            <a:r>
              <a:rPr kumimoji="0" lang="zh-CN" altLang="zh-CN" sz="1200" b="0" i="0" u="none" strike="noStrike" cap="none" normalizeH="0" baseline="0" dirty="0">
                <a:ln>
                  <a:noFill/>
                </a:ln>
                <a:solidFill>
                  <a:srgbClr val="067D17"/>
                </a:solidFill>
                <a:effectLst/>
                <a:latin typeface="Consolas" panose="020B0609020204030204" pitchFamily="49" charset="0"/>
                <a:ea typeface="JetBrains Mono"/>
              </a:rPr>
              <a:t>"</a:t>
            </a:r>
            <a:r>
              <a:rPr kumimoji="0" lang="zh-CN" altLang="zh-CN" sz="1200" b="0" i="0" u="none" strike="noStrike" cap="none" normalizeH="0" baseline="0" dirty="0">
                <a:ln>
                  <a:noFill/>
                </a:ln>
                <a:solidFill>
                  <a:srgbClr val="067D17"/>
                </a:solidFill>
                <a:effectLst/>
                <a:latin typeface="Consolas" panose="020B0609020204030204" pitchFamily="49" charset="0"/>
                <a:ea typeface="宋体" panose="02010600030101010101" pitchFamily="2" charset="-122"/>
              </a:rPr>
              <a:t>至尊宝</a:t>
            </a:r>
            <a:r>
              <a:rPr kumimoji="0" lang="zh-CN" altLang="zh-CN" sz="1200" b="0" i="0" u="none" strike="noStrike" cap="none" normalizeH="0" baseline="0" dirty="0">
                <a:ln>
                  <a:noFill/>
                </a:ln>
                <a:solidFill>
                  <a:srgbClr val="067D17"/>
                </a:solidFill>
                <a:effectLst/>
                <a:latin typeface="Consolas" panose="020B0609020204030204" pitchFamily="49" charset="0"/>
                <a:ea typeface="JetBrains Mono"/>
              </a:rPr>
              <a:t>"</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200" b="0" i="0" u="none" strike="noStrike" cap="none" normalizeH="0" baseline="0" dirty="0">
                <a:ln>
                  <a:noFill/>
                </a:ln>
                <a:solidFill>
                  <a:srgbClr val="1750EB"/>
                </a:solidFill>
                <a:effectLst/>
                <a:latin typeface="Consolas" panose="020B0609020204030204" pitchFamily="49" charset="0"/>
                <a:ea typeface="JetBrains Mono"/>
              </a:rPr>
              <a:t>169.5</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a:t>
            </a:r>
            <a:b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200" b="0" i="0" u="none" strike="noStrike" cap="none" normalizeH="0" baseline="0" dirty="0">
                <a:ln>
                  <a:noFill/>
                </a:ln>
                <a:solidFill>
                  <a:srgbClr val="000000"/>
                </a:solidFill>
                <a:effectLst/>
                <a:latin typeface="Consolas" panose="020B0609020204030204" pitchFamily="49" charset="0"/>
                <a:ea typeface="JetBrains Mono"/>
              </a:rPr>
              <a:t>map</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.put(</a:t>
            </a:r>
            <a:r>
              <a:rPr kumimoji="0" lang="zh-CN" altLang="zh-CN" sz="1200" b="0" i="0" u="none" strike="noStrike" cap="none" normalizeH="0" baseline="0" dirty="0">
                <a:ln>
                  <a:noFill/>
                </a:ln>
                <a:solidFill>
                  <a:srgbClr val="067D17"/>
                </a:solidFill>
                <a:effectLst/>
                <a:latin typeface="Consolas" panose="020B0609020204030204" pitchFamily="49" charset="0"/>
                <a:ea typeface="JetBrains Mono"/>
              </a:rPr>
              <a:t>"</a:t>
            </a:r>
            <a:r>
              <a:rPr kumimoji="0" lang="zh-CN" altLang="zh-CN" sz="1200" b="0" i="0" u="none" strike="noStrike" cap="none" normalizeH="0" baseline="0" dirty="0">
                <a:ln>
                  <a:noFill/>
                </a:ln>
                <a:solidFill>
                  <a:srgbClr val="067D17"/>
                </a:solidFill>
                <a:effectLst/>
                <a:latin typeface="Consolas" panose="020B0609020204030204" pitchFamily="49" charset="0"/>
                <a:ea typeface="宋体" panose="02010600030101010101" pitchFamily="2" charset="-122"/>
              </a:rPr>
              <a:t>牛魔王</a:t>
            </a:r>
            <a:r>
              <a:rPr kumimoji="0" lang="zh-CN" altLang="zh-CN" sz="1200" b="0" i="0" u="none" strike="noStrike" cap="none" normalizeH="0" baseline="0" dirty="0">
                <a:ln>
                  <a:noFill/>
                </a:ln>
                <a:solidFill>
                  <a:srgbClr val="067D17"/>
                </a:solidFill>
                <a:effectLst/>
                <a:latin typeface="Consolas" panose="020B0609020204030204" pitchFamily="49" charset="0"/>
                <a:ea typeface="JetBrains Mono"/>
              </a:rPr>
              <a:t>"</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200" b="0" i="0" u="none" strike="noStrike" cap="none" normalizeH="0" baseline="0" dirty="0">
                <a:ln>
                  <a:noFill/>
                </a:ln>
                <a:solidFill>
                  <a:srgbClr val="1750EB"/>
                </a:solidFill>
                <a:effectLst/>
                <a:latin typeface="Consolas" panose="020B0609020204030204" pitchFamily="49" charset="0"/>
                <a:ea typeface="JetBrains Mono"/>
              </a:rPr>
              <a:t>183.6</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a:t>
            </a:r>
            <a:b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200" b="0" i="0" u="none" strike="noStrike" cap="none" normalizeH="0" baseline="0" dirty="0">
                <a:ln>
                  <a:noFill/>
                </a:ln>
                <a:solidFill>
                  <a:srgbClr val="000000"/>
                </a:solidFill>
                <a:effectLst/>
                <a:latin typeface="Consolas" panose="020B0609020204030204" pitchFamily="49" charset="0"/>
                <a:ea typeface="JetBrains Mono"/>
              </a:rPr>
              <a:t>System</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a:t>
            </a:r>
            <a:r>
              <a:rPr kumimoji="0" lang="zh-CN" altLang="zh-CN" sz="1200" b="0" i="1" u="none" strike="noStrike" cap="none" normalizeH="0" baseline="0" dirty="0">
                <a:ln>
                  <a:noFill/>
                </a:ln>
                <a:solidFill>
                  <a:srgbClr val="871094"/>
                </a:solidFill>
                <a:effectLst/>
                <a:latin typeface="Consolas" panose="020B0609020204030204" pitchFamily="49" charset="0"/>
                <a:ea typeface="JetBrains Mono"/>
              </a:rPr>
              <a:t>out</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.println(</a:t>
            </a:r>
            <a:r>
              <a:rPr kumimoji="0" lang="zh-CN" altLang="zh-CN" sz="1200" b="0" i="0" u="none" strike="noStrike" cap="none" normalizeH="0" baseline="0" dirty="0">
                <a:ln>
                  <a:noFill/>
                </a:ln>
                <a:solidFill>
                  <a:srgbClr val="000000"/>
                </a:solidFill>
                <a:effectLst/>
                <a:latin typeface="Consolas" panose="020B0609020204030204" pitchFamily="49" charset="0"/>
                <a:ea typeface="JetBrains Mono"/>
              </a:rPr>
              <a:t>map</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a:t>
            </a:r>
            <a:b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200" b="0" i="1" u="none" strike="noStrike" cap="none" normalizeH="0" baseline="0" dirty="0">
                <a:ln>
                  <a:noFill/>
                </a:ln>
                <a:solidFill>
                  <a:srgbClr val="8C8C8C"/>
                </a:solidFill>
                <a:effectLst/>
                <a:latin typeface="Consolas" panose="020B0609020204030204" pitchFamily="49" charset="0"/>
                <a:ea typeface="JetBrains Mono"/>
              </a:rPr>
              <a:t>// map = {</a:t>
            </a:r>
            <a:r>
              <a:rPr kumimoji="0" lang="zh-CN" altLang="zh-CN" sz="1200" b="0" i="1" u="none" strike="noStrike" cap="none" normalizeH="0" baseline="0" dirty="0">
                <a:ln>
                  <a:noFill/>
                </a:ln>
                <a:solidFill>
                  <a:srgbClr val="8C8C8C"/>
                </a:solidFill>
                <a:effectLst/>
                <a:latin typeface="Consolas" panose="020B0609020204030204" pitchFamily="49" charset="0"/>
                <a:ea typeface="宋体" panose="02010600030101010101" pitchFamily="2" charset="-122"/>
              </a:rPr>
              <a:t>蜘蛛精</a:t>
            </a:r>
            <a:r>
              <a:rPr kumimoji="0" lang="zh-CN" altLang="zh-CN" sz="1200" b="0" i="1" u="none" strike="noStrike" cap="none" normalizeH="0" baseline="0" dirty="0">
                <a:ln>
                  <a:noFill/>
                </a:ln>
                <a:solidFill>
                  <a:srgbClr val="8C8C8C"/>
                </a:solidFill>
                <a:effectLst/>
                <a:latin typeface="Consolas" panose="020B0609020204030204" pitchFamily="49" charset="0"/>
                <a:ea typeface="JetBrains Mono"/>
              </a:rPr>
              <a:t>=169.8, </a:t>
            </a:r>
            <a:r>
              <a:rPr kumimoji="0" lang="zh-CN" altLang="zh-CN" sz="1200" b="0" i="1" u="none" strike="noStrike" cap="none" normalizeH="0" baseline="0" dirty="0">
                <a:ln>
                  <a:noFill/>
                </a:ln>
                <a:solidFill>
                  <a:srgbClr val="8C8C8C"/>
                </a:solidFill>
                <a:effectLst/>
                <a:latin typeface="Consolas" panose="020B0609020204030204" pitchFamily="49" charset="0"/>
                <a:ea typeface="宋体" panose="02010600030101010101" pitchFamily="2" charset="-122"/>
              </a:rPr>
              <a:t>牛魔王</a:t>
            </a:r>
            <a:r>
              <a:rPr kumimoji="0" lang="zh-CN" altLang="zh-CN" sz="1200" b="0" i="1" u="none" strike="noStrike" cap="none" normalizeH="0" baseline="0" dirty="0">
                <a:ln>
                  <a:noFill/>
                </a:ln>
                <a:solidFill>
                  <a:srgbClr val="8C8C8C"/>
                </a:solidFill>
                <a:effectLst/>
                <a:latin typeface="Consolas" panose="020B0609020204030204" pitchFamily="49" charset="0"/>
                <a:ea typeface="JetBrains Mono"/>
              </a:rPr>
              <a:t>=183.6, </a:t>
            </a:r>
            <a:r>
              <a:rPr kumimoji="0" lang="zh-CN" altLang="zh-CN" sz="1200" b="0" i="1" u="none" strike="noStrike" cap="none" normalizeH="0" baseline="0" dirty="0">
                <a:ln>
                  <a:noFill/>
                </a:ln>
                <a:solidFill>
                  <a:srgbClr val="8C8C8C"/>
                </a:solidFill>
                <a:effectLst/>
                <a:latin typeface="Consolas" panose="020B0609020204030204" pitchFamily="49" charset="0"/>
                <a:ea typeface="宋体" panose="02010600030101010101" pitchFamily="2" charset="-122"/>
              </a:rPr>
              <a:t>至尊宝</a:t>
            </a:r>
            <a:r>
              <a:rPr kumimoji="0" lang="zh-CN" altLang="zh-CN" sz="1200" b="0" i="1" u="none" strike="noStrike" cap="none" normalizeH="0" baseline="0" dirty="0">
                <a:ln>
                  <a:noFill/>
                </a:ln>
                <a:solidFill>
                  <a:srgbClr val="8C8C8C"/>
                </a:solidFill>
                <a:effectLst/>
                <a:latin typeface="Consolas" panose="020B0609020204030204" pitchFamily="49" charset="0"/>
                <a:ea typeface="JetBrains Mono"/>
              </a:rPr>
              <a:t>=169.5, </a:t>
            </a:r>
            <a:r>
              <a:rPr kumimoji="0" lang="zh-CN" altLang="zh-CN" sz="1200" b="0" i="1" u="none" strike="noStrike" cap="none" normalizeH="0" baseline="0" dirty="0">
                <a:ln>
                  <a:noFill/>
                </a:ln>
                <a:solidFill>
                  <a:srgbClr val="8C8C8C"/>
                </a:solidFill>
                <a:effectLst/>
                <a:latin typeface="Consolas" panose="020B0609020204030204" pitchFamily="49" charset="0"/>
                <a:ea typeface="宋体" panose="02010600030101010101" pitchFamily="2" charset="-122"/>
              </a:rPr>
              <a:t>紫霞</a:t>
            </a:r>
            <a:r>
              <a:rPr kumimoji="0" lang="zh-CN" altLang="zh-CN" sz="1200" b="0" i="1" u="none" strike="noStrike" cap="none" normalizeH="0" baseline="0" dirty="0">
                <a:ln>
                  <a:noFill/>
                </a:ln>
                <a:solidFill>
                  <a:srgbClr val="8C8C8C"/>
                </a:solidFill>
                <a:effectLst/>
                <a:latin typeface="Consolas" panose="020B0609020204030204" pitchFamily="49" charset="0"/>
                <a:ea typeface="JetBrains Mono"/>
              </a:rPr>
              <a:t>=165.8}</a:t>
            </a:r>
            <a:endParaRPr kumimoji="0" lang="zh-CN" altLang="zh-CN" sz="1200" b="0" i="0" u="none" strike="noStrike" cap="none" normalizeH="0" baseline="0" dirty="0">
              <a:ln>
                <a:noFill/>
              </a:ln>
              <a:solidFill>
                <a:schemeClr val="tx1"/>
              </a:solidFill>
              <a:effectLst/>
              <a:latin typeface="Consolas" panose="020B0609020204030204" pitchFamily="49" charset="0"/>
            </a:endParaRPr>
          </a:p>
        </p:txBody>
      </p:sp>
      <p:graphicFrame>
        <p:nvGraphicFramePr>
          <p:cNvPr id="4" name="表格 3">
            <a:extLst>
              <a:ext uri="{FF2B5EF4-FFF2-40B4-BE49-F238E27FC236}">
                <a16:creationId xmlns:a16="http://schemas.microsoft.com/office/drawing/2014/main" id="{7C8F95BA-79DD-7B80-E7EE-5745AC81F590}"/>
              </a:ext>
            </a:extLst>
          </p:cNvPr>
          <p:cNvGraphicFramePr>
            <a:graphicFrameLocks noGrp="1"/>
          </p:cNvGraphicFramePr>
          <p:nvPr/>
        </p:nvGraphicFramePr>
        <p:xfrm>
          <a:off x="6661500" y="1027040"/>
          <a:ext cx="4970209" cy="916804"/>
        </p:xfrm>
        <a:graphic>
          <a:graphicData uri="http://schemas.openxmlformats.org/drawingml/2006/table">
            <a:tbl>
              <a:tblPr>
                <a:effectLst>
                  <a:outerShdw blurRad="63500" sx="102000" sy="102000" algn="ctr" rotWithShape="0">
                    <a:prstClr val="black">
                      <a:alpha val="40000"/>
                    </a:prstClr>
                  </a:outerShdw>
                </a:effectLst>
              </a:tblPr>
              <a:tblGrid>
                <a:gridCol w="2758854">
                  <a:extLst>
                    <a:ext uri="{9D8B030D-6E8A-4147-A177-3AD203B41FA5}">
                      <a16:colId xmlns:a16="http://schemas.microsoft.com/office/drawing/2014/main" val="1138920238"/>
                    </a:ext>
                  </a:extLst>
                </a:gridCol>
                <a:gridCol w="2211355">
                  <a:extLst>
                    <a:ext uri="{9D8B030D-6E8A-4147-A177-3AD203B41FA5}">
                      <a16:colId xmlns:a16="http://schemas.microsoft.com/office/drawing/2014/main" val="432614512"/>
                    </a:ext>
                  </a:extLst>
                </a:gridCol>
              </a:tblGrid>
              <a:tr h="467621">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lang="en-US" altLang="zh-CN" sz="1600" b="1" kern="12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sz="1600" b="1" kern="12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提供的方法</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lang="zh-CN" altLang="en-US" sz="1600" b="1" kern="12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449183">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200" b="0" kern="1200" dirty="0">
                          <a:solidFill>
                            <a:schemeClr val="tx1">
                              <a:lumMod val="85000"/>
                              <a:lumOff val="15000"/>
                            </a:schemeClr>
                          </a:solidFill>
                          <a:latin typeface="微软雅黑" pitchFamily="34" charset="-122"/>
                          <a:ea typeface="微软雅黑" pitchFamily="34" charset="-122"/>
                          <a:cs typeface="+mn-cs"/>
                        </a:rPr>
                        <a:t>Set&lt;</a:t>
                      </a:r>
                      <a:r>
                        <a:rPr lang="en-US" altLang="zh-CN" sz="1200" b="0" kern="1200" dirty="0" err="1">
                          <a:solidFill>
                            <a:schemeClr val="tx1">
                              <a:lumMod val="85000"/>
                              <a:lumOff val="15000"/>
                            </a:schemeClr>
                          </a:solidFill>
                          <a:latin typeface="微软雅黑" pitchFamily="34" charset="-122"/>
                          <a:ea typeface="微软雅黑" pitchFamily="34" charset="-122"/>
                          <a:cs typeface="+mn-cs"/>
                        </a:rPr>
                        <a:t>Map.Entry</a:t>
                      </a:r>
                      <a:r>
                        <a:rPr lang="en-US" altLang="zh-CN" sz="1200" b="0" kern="1200" dirty="0">
                          <a:solidFill>
                            <a:schemeClr val="tx1">
                              <a:lumMod val="85000"/>
                              <a:lumOff val="15000"/>
                            </a:schemeClr>
                          </a:solidFill>
                          <a:latin typeface="微软雅黑" pitchFamily="34" charset="-122"/>
                          <a:ea typeface="微软雅黑" pitchFamily="34" charset="-122"/>
                          <a:cs typeface="+mn-cs"/>
                        </a:rPr>
                        <a:t>&lt;K, V&gt;&gt; </a:t>
                      </a:r>
                      <a:r>
                        <a:rPr lang="en-US" altLang="zh-CN" sz="1200" b="0" kern="1200" dirty="0" err="1">
                          <a:solidFill>
                            <a:schemeClr val="tx1">
                              <a:lumMod val="85000"/>
                              <a:lumOff val="15000"/>
                            </a:schemeClr>
                          </a:solidFill>
                          <a:latin typeface="微软雅黑" pitchFamily="34" charset="-122"/>
                          <a:ea typeface="微软雅黑" pitchFamily="34" charset="-122"/>
                          <a:cs typeface="+mn-cs"/>
                        </a:rPr>
                        <a:t>entrySet</a:t>
                      </a:r>
                      <a:r>
                        <a:rPr lang="en-US" altLang="zh-CN" sz="1200" b="0" kern="1200" dirty="0">
                          <a:solidFill>
                            <a:schemeClr val="tx1">
                              <a:lumMod val="85000"/>
                              <a:lumOff val="15000"/>
                            </a:schemeClr>
                          </a:solidFill>
                          <a:latin typeface="微软雅黑" pitchFamily="34" charset="-122"/>
                          <a:ea typeface="微软雅黑" pitchFamily="34" charset="-122"/>
                          <a:cs typeface="+mn-cs"/>
                        </a:rPr>
                        <a:t>()</a:t>
                      </a:r>
                      <a:endParaRPr lang="zh-CN" altLang="en-US" sz="1200" b="0" kern="1200" dirty="0">
                        <a:solidFill>
                          <a:schemeClr val="tx1">
                            <a:lumMod val="85000"/>
                            <a:lumOff val="15000"/>
                          </a:schemeClr>
                        </a:solidFill>
                        <a:latin typeface="微软雅黑" pitchFamily="34" charset="-122"/>
                        <a:ea typeface="微软雅黑" pitchFamily="34" charset="-122"/>
                        <a:cs typeface="+mn-cs"/>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200" b="0" dirty="0">
                          <a:solidFill>
                            <a:schemeClr val="tx1">
                              <a:lumMod val="85000"/>
                              <a:lumOff val="15000"/>
                            </a:schemeClr>
                          </a:solidFill>
                          <a:latin typeface="微软雅黑" pitchFamily="34" charset="-122"/>
                          <a:ea typeface="微软雅黑" pitchFamily="34" charset="-122"/>
                        </a:rPr>
                        <a:t>获取所有“键值对”的集合</a:t>
                      </a:r>
                      <a:endParaRPr lang="en-US" altLang="zh-CN" sz="1200" b="0" dirty="0">
                        <a:solidFill>
                          <a:schemeClr val="tx1">
                            <a:lumMod val="85000"/>
                            <a:lumOff val="15000"/>
                          </a:schemeClr>
                        </a:solidFill>
                        <a:latin typeface="微软雅黑" pitchFamily="34" charset="-122"/>
                        <a:ea typeface="微软雅黑" pitchFamily="34" charset="-122"/>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bl>
          </a:graphicData>
        </a:graphic>
      </p:graphicFrame>
      <p:sp>
        <p:nvSpPr>
          <p:cNvPr id="5" name="Rectangle 1">
            <a:extLst>
              <a:ext uri="{FF2B5EF4-FFF2-40B4-BE49-F238E27FC236}">
                <a16:creationId xmlns:a16="http://schemas.microsoft.com/office/drawing/2014/main" id="{140A0D63-2544-31D3-2F01-01E09C504EA6}"/>
              </a:ext>
            </a:extLst>
          </p:cNvPr>
          <p:cNvSpPr>
            <a:spLocks noChangeArrowheads="1"/>
          </p:cNvSpPr>
          <p:nvPr/>
        </p:nvSpPr>
        <p:spPr bwMode="auto">
          <a:xfrm>
            <a:off x="465520" y="4452131"/>
            <a:ext cx="5518122" cy="283703"/>
          </a:xfrm>
          <a:prstGeom prst="rect">
            <a:avLst/>
          </a:prstGeom>
          <a:solidFill>
            <a:srgbClr val="F9FBF9"/>
          </a:solidFill>
          <a:ln w="9525" cap="flat" cmpd="sng" algn="ctr">
            <a:solidFill>
              <a:srgbClr val="F9FBF9"/>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Consolas" panose="020B0609020204030204" pitchFamily="49" charset="0"/>
                <a:ea typeface="JetBrains Mono"/>
              </a:rPr>
              <a:t>Set</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&lt;</a:t>
            </a:r>
            <a:r>
              <a:rPr lang="en-US" altLang="zh-CN" sz="1200" dirty="0">
                <a:solidFill>
                  <a:srgbClr val="080808"/>
                </a:solidFill>
                <a:latin typeface="Consolas" panose="020B0609020204030204" pitchFamily="49" charset="0"/>
                <a:ea typeface="JetBrains Mono"/>
              </a:rPr>
              <a:t> </a:t>
            </a:r>
            <a:r>
              <a:rPr kumimoji="0" lang="zh-CN" altLang="zh-CN" sz="1200" b="1" i="0" u="none" strike="noStrike" cap="none" normalizeH="0" baseline="0" dirty="0">
                <a:ln>
                  <a:noFill/>
                </a:ln>
                <a:solidFill>
                  <a:srgbClr val="C00000"/>
                </a:solidFill>
                <a:effectLst/>
                <a:latin typeface="Consolas" panose="020B0609020204030204" pitchFamily="49" charset="0"/>
                <a:ea typeface="JetBrains Mono"/>
              </a:rPr>
              <a:t>Map.Entry&lt;String, Double</a:t>
            </a:r>
            <a:r>
              <a:rPr kumimoji="0" lang="en-US" altLang="zh-CN" sz="1200" b="1" i="0" u="none" strike="noStrike" cap="none" normalizeH="0" baseline="0" dirty="0">
                <a:ln>
                  <a:noFill/>
                </a:ln>
                <a:solidFill>
                  <a:srgbClr val="C00000"/>
                </a:solidFill>
                <a:effectLst/>
                <a:latin typeface="Consolas" panose="020B0609020204030204" pitchFamily="49" charset="0"/>
                <a:ea typeface="JetBrains Mono"/>
              </a:rPr>
              <a:t> </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&gt; </a:t>
            </a:r>
            <a:r>
              <a:rPr kumimoji="0" lang="zh-CN" altLang="zh-CN" sz="1200" b="0" i="0" u="none" strike="noStrike" cap="none" normalizeH="0" baseline="0" dirty="0">
                <a:ln>
                  <a:noFill/>
                </a:ln>
                <a:solidFill>
                  <a:srgbClr val="000000"/>
                </a:solidFill>
                <a:effectLst/>
                <a:latin typeface="Consolas" panose="020B0609020204030204" pitchFamily="49" charset="0"/>
                <a:ea typeface="JetBrains Mono"/>
              </a:rPr>
              <a:t>entries </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200" b="1" i="0" u="none" strike="noStrike" cap="none" normalizeH="0" baseline="0" dirty="0">
                <a:ln>
                  <a:noFill/>
                </a:ln>
                <a:solidFill>
                  <a:srgbClr val="C00000"/>
                </a:solidFill>
                <a:effectLst/>
                <a:latin typeface="Consolas" panose="020B0609020204030204" pitchFamily="49" charset="0"/>
                <a:ea typeface="JetBrains Mono"/>
              </a:rPr>
              <a:t>map.entrySet()</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a:t>
            </a:r>
            <a:endParaRPr kumimoji="0" lang="zh-CN" altLang="zh-CN" sz="2800" b="0" i="0" u="none" strike="noStrike" cap="none" normalizeH="0" baseline="0" dirty="0">
              <a:ln>
                <a:noFill/>
              </a:ln>
              <a:solidFill>
                <a:schemeClr val="tx1"/>
              </a:solidFill>
              <a:effectLst/>
              <a:latin typeface="Consolas" panose="020B0609020204030204" pitchFamily="49" charset="0"/>
            </a:endParaRPr>
          </a:p>
        </p:txBody>
      </p:sp>
      <p:sp>
        <p:nvSpPr>
          <p:cNvPr id="7" name="圆角矩形 2">
            <a:extLst>
              <a:ext uri="{FF2B5EF4-FFF2-40B4-BE49-F238E27FC236}">
                <a16:creationId xmlns:a16="http://schemas.microsoft.com/office/drawing/2014/main" id="{40E00C1B-BC15-6D23-2F2D-A3514EB61AA4}"/>
              </a:ext>
            </a:extLst>
          </p:cNvPr>
          <p:cNvSpPr/>
          <p:nvPr/>
        </p:nvSpPr>
        <p:spPr>
          <a:xfrm>
            <a:off x="6904653" y="4000492"/>
            <a:ext cx="2425960" cy="259399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4" name="矩形 13">
            <a:extLst>
              <a:ext uri="{FF2B5EF4-FFF2-40B4-BE49-F238E27FC236}">
                <a16:creationId xmlns:a16="http://schemas.microsoft.com/office/drawing/2014/main" id="{294330AC-708B-8242-D9B2-2AB393E9978F}"/>
              </a:ext>
            </a:extLst>
          </p:cNvPr>
          <p:cNvSpPr/>
          <p:nvPr/>
        </p:nvSpPr>
        <p:spPr>
          <a:xfrm>
            <a:off x="6971603" y="4428057"/>
            <a:ext cx="899583" cy="307777"/>
          </a:xfrm>
          <a:prstGeom prst="rect">
            <a:avLst/>
          </a:prstGeom>
        </p:spPr>
        <p:txBody>
          <a:bodyPr>
            <a:spAutoFit/>
          </a:bodyPr>
          <a:lstStyle/>
          <a:p>
            <a:pPr>
              <a:defRPr/>
            </a:pPr>
            <a:r>
              <a:rPr lang="zh-CN" altLang="zh-CN" sz="1400" dirty="0">
                <a:solidFill>
                  <a:srgbClr val="067D17"/>
                </a:solidFill>
                <a:latin typeface="Consolas" panose="020B0609020204030204" pitchFamily="49" charset="0"/>
                <a:ea typeface="宋体" panose="02010600030101010101" pitchFamily="2" charset="-122"/>
              </a:rPr>
              <a:t>蜘蛛精</a:t>
            </a:r>
            <a:endParaRPr lang="zh-CN" altLang="en-US" sz="1400" dirty="0"/>
          </a:p>
        </p:txBody>
      </p:sp>
      <p:sp>
        <p:nvSpPr>
          <p:cNvPr id="15" name="矩形 14">
            <a:extLst>
              <a:ext uri="{FF2B5EF4-FFF2-40B4-BE49-F238E27FC236}">
                <a16:creationId xmlns:a16="http://schemas.microsoft.com/office/drawing/2014/main" id="{B4373211-9818-1294-2583-C74A037D09D9}"/>
              </a:ext>
            </a:extLst>
          </p:cNvPr>
          <p:cNvSpPr/>
          <p:nvPr/>
        </p:nvSpPr>
        <p:spPr>
          <a:xfrm>
            <a:off x="6973719" y="4906424"/>
            <a:ext cx="543739" cy="307777"/>
          </a:xfrm>
          <a:prstGeom prst="rect">
            <a:avLst/>
          </a:prstGeom>
        </p:spPr>
        <p:txBody>
          <a:bodyPr wrap="none">
            <a:spAutoFit/>
          </a:bodyPr>
          <a:lstStyle/>
          <a:p>
            <a:pPr>
              <a:defRPr/>
            </a:pPr>
            <a:r>
              <a:rPr lang="zh-CN" altLang="zh-CN" sz="1400" dirty="0">
                <a:solidFill>
                  <a:srgbClr val="067D17"/>
                </a:solidFill>
                <a:latin typeface="Consolas" panose="020B0609020204030204" pitchFamily="49" charset="0"/>
                <a:ea typeface="宋体" panose="02010600030101010101" pitchFamily="2" charset="-122"/>
              </a:rPr>
              <a:t>紫霞</a:t>
            </a:r>
            <a:endParaRPr lang="zh-CN" altLang="en-US" sz="1400" dirty="0"/>
          </a:p>
        </p:txBody>
      </p:sp>
      <p:sp>
        <p:nvSpPr>
          <p:cNvPr id="16" name="矩形 15">
            <a:extLst>
              <a:ext uri="{FF2B5EF4-FFF2-40B4-BE49-F238E27FC236}">
                <a16:creationId xmlns:a16="http://schemas.microsoft.com/office/drawing/2014/main" id="{4A997426-5C04-F975-8D09-52DAB45F485D}"/>
              </a:ext>
            </a:extLst>
          </p:cNvPr>
          <p:cNvSpPr/>
          <p:nvPr/>
        </p:nvSpPr>
        <p:spPr>
          <a:xfrm>
            <a:off x="7648936" y="4830224"/>
            <a:ext cx="1143262" cy="380169"/>
          </a:xfrm>
          <a:prstGeom prst="rect">
            <a:avLst/>
          </a:prstGeom>
        </p:spPr>
        <p:txBody>
          <a:bodyPr wrap="none">
            <a:spAutoFit/>
          </a:bodyPr>
          <a:lstStyle/>
          <a:p>
            <a:pPr lvl="1">
              <a:lnSpc>
                <a:spcPct val="150000"/>
              </a:lnSpc>
              <a:defRPr/>
            </a:pPr>
            <a:r>
              <a:rPr lang="zh-CN" altLang="zh-CN" sz="1400" dirty="0">
                <a:solidFill>
                  <a:srgbClr val="1750EB"/>
                </a:solidFill>
                <a:latin typeface="Consolas" panose="020B0609020204030204" pitchFamily="49" charset="0"/>
                <a:ea typeface="JetBrains Mono"/>
              </a:rPr>
              <a:t>165.8</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17" name="矩形 16">
            <a:extLst>
              <a:ext uri="{FF2B5EF4-FFF2-40B4-BE49-F238E27FC236}">
                <a16:creationId xmlns:a16="http://schemas.microsoft.com/office/drawing/2014/main" id="{DAA0E4EA-645A-1500-BCF6-F1C64B618D18}"/>
              </a:ext>
            </a:extLst>
          </p:cNvPr>
          <p:cNvSpPr/>
          <p:nvPr/>
        </p:nvSpPr>
        <p:spPr>
          <a:xfrm>
            <a:off x="6975836" y="5386908"/>
            <a:ext cx="723275" cy="307777"/>
          </a:xfrm>
          <a:prstGeom prst="rect">
            <a:avLst/>
          </a:prstGeom>
        </p:spPr>
        <p:txBody>
          <a:bodyPr wrap="none">
            <a:spAutoFit/>
          </a:bodyPr>
          <a:lstStyle/>
          <a:p>
            <a:pPr>
              <a:defRPr/>
            </a:pPr>
            <a:r>
              <a:rPr lang="zh-CN" altLang="zh-CN" sz="1400" dirty="0">
                <a:solidFill>
                  <a:srgbClr val="067D17"/>
                </a:solidFill>
                <a:latin typeface="Consolas" panose="020B0609020204030204" pitchFamily="49" charset="0"/>
                <a:ea typeface="宋体" panose="02010600030101010101" pitchFamily="2" charset="-122"/>
              </a:rPr>
              <a:t>至尊宝</a:t>
            </a:r>
            <a:endParaRPr lang="zh-CN" altLang="en-US" sz="1400" dirty="0"/>
          </a:p>
        </p:txBody>
      </p:sp>
      <p:sp>
        <p:nvSpPr>
          <p:cNvPr id="18" name="矩形 17">
            <a:extLst>
              <a:ext uri="{FF2B5EF4-FFF2-40B4-BE49-F238E27FC236}">
                <a16:creationId xmlns:a16="http://schemas.microsoft.com/office/drawing/2014/main" id="{30E9A95D-A7C5-3E11-0E5F-7BD3B751767A}"/>
              </a:ext>
            </a:extLst>
          </p:cNvPr>
          <p:cNvSpPr/>
          <p:nvPr/>
        </p:nvSpPr>
        <p:spPr>
          <a:xfrm>
            <a:off x="7651052" y="5310708"/>
            <a:ext cx="1143262" cy="380169"/>
          </a:xfrm>
          <a:prstGeom prst="rect">
            <a:avLst/>
          </a:prstGeom>
        </p:spPr>
        <p:txBody>
          <a:bodyPr wrap="none">
            <a:spAutoFit/>
          </a:bodyPr>
          <a:lstStyle/>
          <a:p>
            <a:pPr lvl="1">
              <a:lnSpc>
                <a:spcPct val="150000"/>
              </a:lnSpc>
              <a:defRPr/>
            </a:pPr>
            <a:r>
              <a:rPr lang="zh-CN" altLang="zh-CN" sz="1400" dirty="0">
                <a:solidFill>
                  <a:srgbClr val="1750EB"/>
                </a:solidFill>
                <a:latin typeface="Consolas" panose="020B0609020204030204" pitchFamily="49" charset="0"/>
                <a:ea typeface="JetBrains Mono"/>
              </a:rPr>
              <a:t>169.5</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19" name="矩形 18">
            <a:extLst>
              <a:ext uri="{FF2B5EF4-FFF2-40B4-BE49-F238E27FC236}">
                <a16:creationId xmlns:a16="http://schemas.microsoft.com/office/drawing/2014/main" id="{EEBD0BBE-DA40-90A8-5E2E-26359A86F41B}"/>
              </a:ext>
            </a:extLst>
          </p:cNvPr>
          <p:cNvSpPr/>
          <p:nvPr/>
        </p:nvSpPr>
        <p:spPr>
          <a:xfrm>
            <a:off x="6975836" y="5867391"/>
            <a:ext cx="723275" cy="307777"/>
          </a:xfrm>
          <a:prstGeom prst="rect">
            <a:avLst/>
          </a:prstGeom>
        </p:spPr>
        <p:txBody>
          <a:bodyPr wrap="none">
            <a:spAutoFit/>
          </a:bodyPr>
          <a:lstStyle/>
          <a:p>
            <a:pPr>
              <a:defRPr/>
            </a:pPr>
            <a:r>
              <a:rPr lang="zh-CN" altLang="zh-CN" sz="1400" dirty="0">
                <a:solidFill>
                  <a:srgbClr val="067D17"/>
                </a:solidFill>
                <a:latin typeface="Consolas" panose="020B0609020204030204" pitchFamily="49" charset="0"/>
                <a:ea typeface="宋体" panose="02010600030101010101" pitchFamily="2" charset="-122"/>
              </a:rPr>
              <a:t>牛魔王</a:t>
            </a:r>
            <a:endParaRPr lang="zh-CN" altLang="en-US" sz="1400" dirty="0"/>
          </a:p>
        </p:txBody>
      </p:sp>
      <p:sp>
        <p:nvSpPr>
          <p:cNvPr id="20" name="矩形 19">
            <a:extLst>
              <a:ext uri="{FF2B5EF4-FFF2-40B4-BE49-F238E27FC236}">
                <a16:creationId xmlns:a16="http://schemas.microsoft.com/office/drawing/2014/main" id="{DCA0DFE2-1E68-B64D-BDFE-B8922338EA8C}"/>
              </a:ext>
            </a:extLst>
          </p:cNvPr>
          <p:cNvSpPr/>
          <p:nvPr/>
        </p:nvSpPr>
        <p:spPr>
          <a:xfrm>
            <a:off x="7651052" y="5791191"/>
            <a:ext cx="1143262" cy="380169"/>
          </a:xfrm>
          <a:prstGeom prst="rect">
            <a:avLst/>
          </a:prstGeom>
        </p:spPr>
        <p:txBody>
          <a:bodyPr wrap="none">
            <a:spAutoFit/>
          </a:bodyPr>
          <a:lstStyle/>
          <a:p>
            <a:pPr lvl="1">
              <a:lnSpc>
                <a:spcPct val="150000"/>
              </a:lnSpc>
              <a:defRPr/>
            </a:pPr>
            <a:r>
              <a:rPr lang="zh-CN" altLang="zh-CN" sz="1400" dirty="0">
                <a:solidFill>
                  <a:srgbClr val="1750EB"/>
                </a:solidFill>
                <a:latin typeface="Consolas" panose="020B0609020204030204" pitchFamily="49" charset="0"/>
                <a:ea typeface="JetBrains Mono"/>
              </a:rPr>
              <a:t>183.6</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23" name="矩形 22">
            <a:extLst>
              <a:ext uri="{FF2B5EF4-FFF2-40B4-BE49-F238E27FC236}">
                <a16:creationId xmlns:a16="http://schemas.microsoft.com/office/drawing/2014/main" id="{C9C3E4DD-7EDE-9FF1-1206-509184D95262}"/>
              </a:ext>
            </a:extLst>
          </p:cNvPr>
          <p:cNvSpPr/>
          <p:nvPr/>
        </p:nvSpPr>
        <p:spPr>
          <a:xfrm>
            <a:off x="7648936" y="4351857"/>
            <a:ext cx="1143262" cy="380169"/>
          </a:xfrm>
          <a:prstGeom prst="rect">
            <a:avLst/>
          </a:prstGeom>
        </p:spPr>
        <p:txBody>
          <a:bodyPr wrap="none">
            <a:spAutoFit/>
          </a:bodyPr>
          <a:lstStyle/>
          <a:p>
            <a:pPr lvl="1">
              <a:lnSpc>
                <a:spcPct val="150000"/>
              </a:lnSpc>
              <a:defRPr/>
            </a:pPr>
            <a:r>
              <a:rPr lang="zh-CN" altLang="zh-CN" sz="1400" dirty="0">
                <a:solidFill>
                  <a:srgbClr val="1750EB"/>
                </a:solidFill>
                <a:latin typeface="Consolas" panose="020B0609020204030204" pitchFamily="49" charset="0"/>
                <a:ea typeface="JetBrains Mono"/>
              </a:rPr>
              <a:t>169.8</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24" name="椭圆 23">
            <a:extLst>
              <a:ext uri="{FF2B5EF4-FFF2-40B4-BE49-F238E27FC236}">
                <a16:creationId xmlns:a16="http://schemas.microsoft.com/office/drawing/2014/main" id="{F6DA5F35-C5E1-CEA6-143E-A07981CB0102}"/>
              </a:ext>
            </a:extLst>
          </p:cNvPr>
          <p:cNvSpPr/>
          <p:nvPr/>
        </p:nvSpPr>
        <p:spPr>
          <a:xfrm>
            <a:off x="7026636" y="4317991"/>
            <a:ext cx="2095500" cy="488951"/>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5" name="椭圆 24">
            <a:extLst>
              <a:ext uri="{FF2B5EF4-FFF2-40B4-BE49-F238E27FC236}">
                <a16:creationId xmlns:a16="http://schemas.microsoft.com/office/drawing/2014/main" id="{C81B3C57-4942-B493-3BA4-35535F5BC668}"/>
              </a:ext>
            </a:extLst>
          </p:cNvPr>
          <p:cNvSpPr/>
          <p:nvPr/>
        </p:nvSpPr>
        <p:spPr>
          <a:xfrm>
            <a:off x="6999118" y="4828108"/>
            <a:ext cx="2093384" cy="488949"/>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6" name="椭圆 25">
            <a:extLst>
              <a:ext uri="{FF2B5EF4-FFF2-40B4-BE49-F238E27FC236}">
                <a16:creationId xmlns:a16="http://schemas.microsoft.com/office/drawing/2014/main" id="{481AD1CC-AFD4-D4A4-A060-CA5C51160FB8}"/>
              </a:ext>
            </a:extLst>
          </p:cNvPr>
          <p:cNvSpPr/>
          <p:nvPr/>
        </p:nvSpPr>
        <p:spPr>
          <a:xfrm>
            <a:off x="6992770" y="5306474"/>
            <a:ext cx="2093383" cy="488949"/>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7" name="椭圆 26">
            <a:extLst>
              <a:ext uri="{FF2B5EF4-FFF2-40B4-BE49-F238E27FC236}">
                <a16:creationId xmlns:a16="http://schemas.microsoft.com/office/drawing/2014/main" id="{71285CC6-9773-6DBA-766C-8C45187380E1}"/>
              </a:ext>
            </a:extLst>
          </p:cNvPr>
          <p:cNvSpPr/>
          <p:nvPr/>
        </p:nvSpPr>
        <p:spPr>
          <a:xfrm>
            <a:off x="6992770" y="5778491"/>
            <a:ext cx="2093383" cy="488951"/>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9" name="矩形 28">
            <a:extLst>
              <a:ext uri="{FF2B5EF4-FFF2-40B4-BE49-F238E27FC236}">
                <a16:creationId xmlns:a16="http://schemas.microsoft.com/office/drawing/2014/main" id="{A3F84B0F-33F2-F8DA-155A-C309E5529A56}"/>
              </a:ext>
            </a:extLst>
          </p:cNvPr>
          <p:cNvSpPr/>
          <p:nvPr/>
        </p:nvSpPr>
        <p:spPr>
          <a:xfrm>
            <a:off x="9625022" y="5306474"/>
            <a:ext cx="992388" cy="307777"/>
          </a:xfrm>
          <a:prstGeom prst="rect">
            <a:avLst/>
          </a:prstGeom>
        </p:spPr>
        <p:txBody>
          <a:bodyPr wrap="none">
            <a:spAutoFit/>
          </a:bodyPr>
          <a:lstStyle/>
          <a:p>
            <a:pPr>
              <a:defRPr/>
            </a:pPr>
            <a:r>
              <a:rPr lang="en-US" altLang="zh-CN" sz="1400" dirty="0">
                <a:solidFill>
                  <a:schemeClr val="tx1">
                    <a:lumMod val="75000"/>
                    <a:lumOff val="25000"/>
                  </a:schemeClr>
                </a:solidFill>
                <a:latin typeface="微软雅黑" pitchFamily="34" charset="-122"/>
                <a:ea typeface="微软雅黑" pitchFamily="34" charset="-122"/>
              </a:rPr>
              <a:t>Entry</a:t>
            </a:r>
            <a:r>
              <a:rPr lang="zh-CN" altLang="en-US" sz="1400" dirty="0">
                <a:solidFill>
                  <a:schemeClr val="tx1">
                    <a:lumMod val="75000"/>
                    <a:lumOff val="25000"/>
                  </a:schemeClr>
                </a:solidFill>
                <a:latin typeface="微软雅黑" pitchFamily="34" charset="-122"/>
                <a:ea typeface="微软雅黑" pitchFamily="34" charset="-122"/>
              </a:rPr>
              <a:t>对象</a:t>
            </a:r>
            <a:endParaRPr lang="zh-CN" altLang="en-US" sz="1400" dirty="0"/>
          </a:p>
        </p:txBody>
      </p:sp>
      <p:cxnSp>
        <p:nvCxnSpPr>
          <p:cNvPr id="31" name="直接箭头连接符 30">
            <a:extLst>
              <a:ext uri="{FF2B5EF4-FFF2-40B4-BE49-F238E27FC236}">
                <a16:creationId xmlns:a16="http://schemas.microsoft.com/office/drawing/2014/main" id="{D4FFC36B-2F13-4F31-0C77-A3829ABD0154}"/>
              </a:ext>
            </a:extLst>
          </p:cNvPr>
          <p:cNvCxnSpPr>
            <a:cxnSpLocks/>
          </p:cNvCxnSpPr>
          <p:nvPr/>
        </p:nvCxnSpPr>
        <p:spPr>
          <a:xfrm>
            <a:off x="1238016" y="3515800"/>
            <a:ext cx="3438321" cy="10261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直接箭头连接符 31">
            <a:extLst>
              <a:ext uri="{FF2B5EF4-FFF2-40B4-BE49-F238E27FC236}">
                <a16:creationId xmlns:a16="http://schemas.microsoft.com/office/drawing/2014/main" id="{F97CC4B9-1827-600D-7D6D-040B1A31D995}"/>
              </a:ext>
            </a:extLst>
          </p:cNvPr>
          <p:cNvCxnSpPr>
            <a:cxnSpLocks/>
          </p:cNvCxnSpPr>
          <p:nvPr/>
        </p:nvCxnSpPr>
        <p:spPr>
          <a:xfrm flipH="1" flipV="1">
            <a:off x="3596640" y="4732026"/>
            <a:ext cx="3194001" cy="5363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直接箭头连接符 41">
            <a:extLst>
              <a:ext uri="{FF2B5EF4-FFF2-40B4-BE49-F238E27FC236}">
                <a16:creationId xmlns:a16="http://schemas.microsoft.com/office/drawing/2014/main" id="{15949968-E455-8147-A920-3039855A942C}"/>
              </a:ext>
            </a:extLst>
          </p:cNvPr>
          <p:cNvCxnSpPr>
            <a:cxnSpLocks/>
          </p:cNvCxnSpPr>
          <p:nvPr/>
        </p:nvCxnSpPr>
        <p:spPr>
          <a:xfrm>
            <a:off x="5398675" y="4586029"/>
            <a:ext cx="1439005" cy="5650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0" name="文本框 49">
            <a:extLst>
              <a:ext uri="{FF2B5EF4-FFF2-40B4-BE49-F238E27FC236}">
                <a16:creationId xmlns:a16="http://schemas.microsoft.com/office/drawing/2014/main" id="{B7188CDA-3FC9-1B22-867B-0568F9D4EBA0}"/>
              </a:ext>
            </a:extLst>
          </p:cNvPr>
          <p:cNvSpPr txBox="1"/>
          <p:nvPr/>
        </p:nvSpPr>
        <p:spPr>
          <a:xfrm>
            <a:off x="6733840" y="3634474"/>
            <a:ext cx="4116715" cy="338554"/>
          </a:xfrm>
          <a:prstGeom prst="rect">
            <a:avLst/>
          </a:prstGeom>
          <a:noFill/>
        </p:spPr>
        <p:txBody>
          <a:bodyPr wrap="square">
            <a:spAutoFit/>
          </a:bodyPr>
          <a:lstStyle/>
          <a:p>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Set</a:t>
            </a:r>
            <a:r>
              <a:rPr kumimoji="0" lang="zh-CN" altLang="zh-CN" sz="1600" b="0" i="0" u="none" strike="noStrike" cap="none" normalizeH="0" baseline="0" dirty="0">
                <a:ln>
                  <a:noFill/>
                </a:ln>
                <a:solidFill>
                  <a:srgbClr val="080808"/>
                </a:solidFill>
                <a:effectLst/>
                <a:latin typeface="Consolas" panose="020B0609020204030204" pitchFamily="49" charset="0"/>
                <a:ea typeface="JetBrains Mono"/>
              </a:rPr>
              <a:t>&lt;</a:t>
            </a:r>
            <a:r>
              <a:rPr lang="en-US" altLang="zh-CN" sz="1600" dirty="0">
                <a:solidFill>
                  <a:srgbClr val="080808"/>
                </a:solidFill>
                <a:latin typeface="Consolas" panose="020B0609020204030204" pitchFamily="49" charset="0"/>
                <a:ea typeface="JetBrains Mono"/>
              </a:rPr>
              <a:t> </a:t>
            </a:r>
            <a:r>
              <a:rPr lang="zh-CN" altLang="zh-CN" sz="1600" b="1" dirty="0">
                <a:solidFill>
                  <a:srgbClr val="C00000"/>
                </a:solidFill>
                <a:latin typeface="Consolas" panose="020B0609020204030204" pitchFamily="49" charset="0"/>
                <a:ea typeface="JetBrains Mono"/>
              </a:rPr>
              <a:t>Map.Entry&lt;String, Double</a:t>
            </a:r>
            <a:r>
              <a:rPr lang="en-US" altLang="zh-CN" sz="1600" b="1" dirty="0">
                <a:solidFill>
                  <a:srgbClr val="C00000"/>
                </a:solidFill>
                <a:latin typeface="Consolas" panose="020B0609020204030204" pitchFamily="49" charset="0"/>
                <a:ea typeface="JetBrains Mono"/>
              </a:rPr>
              <a:t>&gt; </a:t>
            </a:r>
            <a:r>
              <a:rPr kumimoji="0" lang="zh-CN" altLang="zh-CN" sz="1600" b="0" i="0" u="none" strike="noStrike" cap="none" normalizeH="0" baseline="0" dirty="0">
                <a:ln>
                  <a:noFill/>
                </a:ln>
                <a:solidFill>
                  <a:srgbClr val="080808"/>
                </a:solidFill>
                <a:effectLst/>
                <a:latin typeface="Consolas" panose="020B0609020204030204" pitchFamily="49" charset="0"/>
                <a:ea typeface="JetBrains Mono"/>
              </a:rPr>
              <a:t>&gt; </a:t>
            </a:r>
            <a:endParaRPr lang="zh-CN" altLang="en-US" sz="1600" dirty="0"/>
          </a:p>
        </p:txBody>
      </p:sp>
      <p:sp>
        <p:nvSpPr>
          <p:cNvPr id="58" name="Rectangle 2">
            <a:extLst>
              <a:ext uri="{FF2B5EF4-FFF2-40B4-BE49-F238E27FC236}">
                <a16:creationId xmlns:a16="http://schemas.microsoft.com/office/drawing/2014/main" id="{FB341AED-24FC-95ED-B7E1-6B765DA614BD}"/>
              </a:ext>
            </a:extLst>
          </p:cNvPr>
          <p:cNvSpPr>
            <a:spLocks noChangeArrowheads="1"/>
          </p:cNvSpPr>
          <p:nvPr/>
        </p:nvSpPr>
        <p:spPr bwMode="auto">
          <a:xfrm>
            <a:off x="465518" y="5194409"/>
            <a:ext cx="5518123" cy="1015663"/>
          </a:xfrm>
          <a:prstGeom prst="rect">
            <a:avLst/>
          </a:prstGeom>
          <a:solidFill>
            <a:srgbClr val="F9FBF9"/>
          </a:solidFill>
          <a:ln w="9525" cap="flat" cmpd="sng" algn="ctr">
            <a:solidFill>
              <a:srgbClr val="F9FBF9"/>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0033B3"/>
                </a:solidFill>
                <a:effectLst/>
                <a:latin typeface="Consolas" panose="020B0609020204030204" pitchFamily="49" charset="0"/>
                <a:ea typeface="JetBrains Mono"/>
              </a:rPr>
              <a:t>for </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a:t>
            </a:r>
            <a:r>
              <a:rPr kumimoji="0" lang="zh-CN" altLang="zh-CN" sz="1200" b="1" i="0" u="none" strike="noStrike" cap="none" normalizeH="0" baseline="0" dirty="0">
                <a:ln>
                  <a:noFill/>
                </a:ln>
                <a:solidFill>
                  <a:srgbClr val="C00000"/>
                </a:solidFill>
                <a:effectLst/>
                <a:latin typeface="Consolas" panose="020B0609020204030204" pitchFamily="49" charset="0"/>
                <a:ea typeface="JetBrains Mono"/>
              </a:rPr>
              <a:t>Map.Entry&lt;String, Double&gt; </a:t>
            </a:r>
            <a:r>
              <a:rPr kumimoji="0" lang="zh-CN" altLang="zh-CN" sz="1200" b="0" i="0" u="none" strike="noStrike" cap="none" normalizeH="0" baseline="0" dirty="0">
                <a:ln>
                  <a:noFill/>
                </a:ln>
                <a:solidFill>
                  <a:srgbClr val="000000"/>
                </a:solidFill>
                <a:effectLst/>
                <a:latin typeface="Consolas" panose="020B0609020204030204" pitchFamily="49" charset="0"/>
                <a:ea typeface="JetBrains Mono"/>
              </a:rPr>
              <a:t>entry </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200" b="0" i="0" u="none" strike="noStrike" cap="none" normalizeH="0" baseline="0" dirty="0">
                <a:ln>
                  <a:noFill/>
                </a:ln>
                <a:solidFill>
                  <a:srgbClr val="000000"/>
                </a:solidFill>
                <a:effectLst/>
                <a:latin typeface="Consolas" panose="020B0609020204030204" pitchFamily="49" charset="0"/>
                <a:ea typeface="JetBrains Mono"/>
              </a:rPr>
              <a:t>entries</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 {</a:t>
            </a:r>
            <a:b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200" b="0" i="0" u="none" strike="noStrike" cap="none" normalizeH="0" baseline="0" dirty="0">
                <a:ln>
                  <a:noFill/>
                </a:ln>
                <a:solidFill>
                  <a:srgbClr val="000000"/>
                </a:solidFill>
                <a:effectLst/>
                <a:latin typeface="Consolas" panose="020B0609020204030204" pitchFamily="49" charset="0"/>
                <a:ea typeface="JetBrains Mono"/>
              </a:rPr>
              <a:t>String key </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200" b="0" i="0" u="none" strike="noStrike" cap="none" normalizeH="0" baseline="0" dirty="0">
                <a:ln>
                  <a:noFill/>
                </a:ln>
                <a:solidFill>
                  <a:srgbClr val="000000"/>
                </a:solidFill>
                <a:effectLst/>
                <a:latin typeface="Consolas" panose="020B0609020204030204" pitchFamily="49" charset="0"/>
                <a:ea typeface="JetBrains Mono"/>
              </a:rPr>
              <a:t>entry</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.getKey();</a:t>
            </a:r>
            <a:b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200" b="0" i="0" u="none" strike="noStrike" cap="none" normalizeH="0" baseline="0" dirty="0">
                <a:ln>
                  <a:noFill/>
                </a:ln>
                <a:solidFill>
                  <a:srgbClr val="0033B3"/>
                </a:solidFill>
                <a:effectLst/>
                <a:latin typeface="Consolas" panose="020B0609020204030204" pitchFamily="49" charset="0"/>
                <a:ea typeface="JetBrains Mono"/>
              </a:rPr>
              <a:t>double </a:t>
            </a:r>
            <a:r>
              <a:rPr kumimoji="0" lang="zh-CN" altLang="zh-CN" sz="1200" b="0" i="0" u="none" strike="noStrike" cap="none" normalizeH="0" baseline="0" dirty="0">
                <a:ln>
                  <a:noFill/>
                </a:ln>
                <a:solidFill>
                  <a:srgbClr val="000000"/>
                </a:solidFill>
                <a:effectLst/>
                <a:latin typeface="Consolas" panose="020B0609020204030204" pitchFamily="49" charset="0"/>
                <a:ea typeface="JetBrains Mono"/>
              </a:rPr>
              <a:t>value </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200" b="0" i="0" u="none" strike="noStrike" cap="none" normalizeH="0" baseline="0" dirty="0">
                <a:ln>
                  <a:noFill/>
                </a:ln>
                <a:solidFill>
                  <a:srgbClr val="000000"/>
                </a:solidFill>
                <a:effectLst/>
                <a:latin typeface="Consolas" panose="020B0609020204030204" pitchFamily="49" charset="0"/>
                <a:ea typeface="JetBrains Mono"/>
              </a:rPr>
              <a:t>entry</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.getValue();</a:t>
            </a:r>
            <a:b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200" b="0" i="0" u="none" strike="noStrike" cap="none" normalizeH="0" baseline="0" dirty="0">
                <a:ln>
                  <a:noFill/>
                </a:ln>
                <a:solidFill>
                  <a:srgbClr val="000000"/>
                </a:solidFill>
                <a:effectLst/>
                <a:latin typeface="Consolas" panose="020B0609020204030204" pitchFamily="49" charset="0"/>
                <a:ea typeface="JetBrains Mono"/>
              </a:rPr>
              <a:t>System</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a:t>
            </a:r>
            <a:r>
              <a:rPr kumimoji="0" lang="zh-CN" altLang="zh-CN" sz="1200" b="0" i="1" u="none" strike="noStrike" cap="none" normalizeH="0" baseline="0" dirty="0">
                <a:ln>
                  <a:noFill/>
                </a:ln>
                <a:solidFill>
                  <a:srgbClr val="871094"/>
                </a:solidFill>
                <a:effectLst/>
                <a:latin typeface="Consolas" panose="020B0609020204030204" pitchFamily="49" charset="0"/>
                <a:ea typeface="JetBrains Mono"/>
              </a:rPr>
              <a:t>out</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.println(</a:t>
            </a:r>
            <a:r>
              <a:rPr kumimoji="0" lang="zh-CN" altLang="zh-CN" sz="1200" b="0" i="0" u="none" strike="noStrike" cap="none" normalizeH="0" baseline="0" dirty="0">
                <a:ln>
                  <a:noFill/>
                </a:ln>
                <a:solidFill>
                  <a:srgbClr val="000000"/>
                </a:solidFill>
                <a:effectLst/>
                <a:latin typeface="Consolas" panose="020B0609020204030204" pitchFamily="49" charset="0"/>
                <a:ea typeface="JetBrains Mono"/>
              </a:rPr>
              <a:t>key </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200" b="0" i="0" u="none" strike="noStrike" cap="none" normalizeH="0" baseline="0" dirty="0">
                <a:ln>
                  <a:noFill/>
                </a:ln>
                <a:solidFill>
                  <a:srgbClr val="067D17"/>
                </a:solidFill>
                <a:effectLst/>
                <a:latin typeface="Consolas" panose="020B0609020204030204" pitchFamily="49" charset="0"/>
                <a:ea typeface="JetBrains Mono"/>
              </a:rPr>
              <a:t>"====&gt;" </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200" b="0" i="0" u="none" strike="noStrike" cap="none" normalizeH="0" baseline="0" dirty="0">
                <a:ln>
                  <a:noFill/>
                </a:ln>
                <a:solidFill>
                  <a:srgbClr val="000000"/>
                </a:solidFill>
                <a:effectLst/>
                <a:latin typeface="Consolas" panose="020B0609020204030204" pitchFamily="49" charset="0"/>
                <a:ea typeface="JetBrains Mono"/>
              </a:rPr>
              <a:t>value</a:t>
            </a: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a:t>
            </a:r>
            <a:b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200" b="0" i="0" u="none" strike="noStrike" cap="none" normalizeH="0" baseline="0" dirty="0">
                <a:ln>
                  <a:noFill/>
                </a:ln>
                <a:solidFill>
                  <a:srgbClr val="080808"/>
                </a:solidFill>
                <a:effectLst/>
                <a:latin typeface="Consolas" panose="020B0609020204030204" pitchFamily="49" charset="0"/>
                <a:ea typeface="JetBrains Mono"/>
              </a:rPr>
              <a:t>}</a:t>
            </a:r>
            <a:endParaRPr kumimoji="0" lang="zh-CN" altLang="zh-CN" sz="2800" b="0" i="0" u="none" strike="noStrike" cap="none" normalizeH="0" baseline="0" dirty="0">
              <a:ln>
                <a:noFill/>
              </a:ln>
              <a:solidFill>
                <a:schemeClr val="tx1"/>
              </a:solidFill>
              <a:effectLst/>
              <a:latin typeface="Consolas" panose="020B0609020204030204" pitchFamily="49" charset="0"/>
            </a:endParaRPr>
          </a:p>
        </p:txBody>
      </p:sp>
      <p:sp>
        <p:nvSpPr>
          <p:cNvPr id="62" name="文本框 61">
            <a:extLst>
              <a:ext uri="{FF2B5EF4-FFF2-40B4-BE49-F238E27FC236}">
                <a16:creationId xmlns:a16="http://schemas.microsoft.com/office/drawing/2014/main" id="{8FDB7695-BBFA-823C-F0F4-FFD214E1140C}"/>
              </a:ext>
            </a:extLst>
          </p:cNvPr>
          <p:cNvSpPr txBox="1"/>
          <p:nvPr/>
        </p:nvSpPr>
        <p:spPr>
          <a:xfrm>
            <a:off x="9625023" y="5692154"/>
            <a:ext cx="2425960" cy="276999"/>
          </a:xfrm>
          <a:prstGeom prst="rect">
            <a:avLst/>
          </a:prstGeom>
          <a:noFill/>
        </p:spPr>
        <p:txBody>
          <a:bodyPr wrap="square">
            <a:spAutoFit/>
          </a:bodyPr>
          <a:lstStyle/>
          <a:p>
            <a:r>
              <a:rPr kumimoji="0" lang="zh-CN" altLang="zh-CN" sz="1200" b="1" i="0" u="none" strike="noStrike" cap="none" normalizeH="0" baseline="0" dirty="0">
                <a:ln>
                  <a:noFill/>
                </a:ln>
                <a:solidFill>
                  <a:srgbClr val="C00000"/>
                </a:solidFill>
                <a:effectLst/>
                <a:latin typeface="Consolas" panose="020B0609020204030204" pitchFamily="49" charset="0"/>
                <a:ea typeface="JetBrains Mono"/>
              </a:rPr>
              <a:t>Map.Entry&lt;String, Double</a:t>
            </a:r>
            <a:r>
              <a:rPr kumimoji="0" lang="en-US" altLang="zh-CN" sz="1200" b="1" i="0" u="none" strike="noStrike" cap="none" normalizeH="0" baseline="0" dirty="0">
                <a:ln>
                  <a:noFill/>
                </a:ln>
                <a:solidFill>
                  <a:srgbClr val="C00000"/>
                </a:solidFill>
                <a:effectLst/>
                <a:latin typeface="Consolas" panose="020B0609020204030204" pitchFamily="49" charset="0"/>
                <a:ea typeface="JetBrains Mono"/>
              </a:rPr>
              <a:t>&gt; </a:t>
            </a:r>
            <a:endParaRPr lang="zh-CN" altLang="en-US" sz="1200" dirty="0"/>
          </a:p>
        </p:txBody>
      </p:sp>
      <p:graphicFrame>
        <p:nvGraphicFramePr>
          <p:cNvPr id="63" name="表格 62">
            <a:extLst>
              <a:ext uri="{FF2B5EF4-FFF2-40B4-BE49-F238E27FC236}">
                <a16:creationId xmlns:a16="http://schemas.microsoft.com/office/drawing/2014/main" id="{15FC94D8-C716-C5F5-48F7-1941A2049F53}"/>
              </a:ext>
            </a:extLst>
          </p:cNvPr>
          <p:cNvGraphicFramePr>
            <a:graphicFrameLocks noGrp="1"/>
          </p:cNvGraphicFramePr>
          <p:nvPr/>
        </p:nvGraphicFramePr>
        <p:xfrm>
          <a:off x="6661500" y="2031458"/>
          <a:ext cx="4970209" cy="1347549"/>
        </p:xfrm>
        <a:graphic>
          <a:graphicData uri="http://schemas.openxmlformats.org/drawingml/2006/table">
            <a:tbl>
              <a:tblPr>
                <a:effectLst>
                  <a:outerShdw blurRad="63500" sx="102000" sy="102000" algn="ctr" rotWithShape="0">
                    <a:prstClr val="black">
                      <a:alpha val="40000"/>
                    </a:prstClr>
                  </a:outerShdw>
                </a:effectLst>
              </a:tblPr>
              <a:tblGrid>
                <a:gridCol w="2758854">
                  <a:extLst>
                    <a:ext uri="{9D8B030D-6E8A-4147-A177-3AD203B41FA5}">
                      <a16:colId xmlns:a16="http://schemas.microsoft.com/office/drawing/2014/main" val="2151821561"/>
                    </a:ext>
                  </a:extLst>
                </a:gridCol>
                <a:gridCol w="2211355">
                  <a:extLst>
                    <a:ext uri="{9D8B030D-6E8A-4147-A177-3AD203B41FA5}">
                      <a16:colId xmlns:a16="http://schemas.microsoft.com/office/drawing/2014/main" val="3666358703"/>
                    </a:ext>
                  </a:extLst>
                </a:gridCol>
              </a:tblGrid>
              <a:tr h="44918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lang="en-US" altLang="zh-CN" sz="1600" b="1" kern="1200" dirty="0" err="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Map.Entry</a:t>
                      </a:r>
                      <a:r>
                        <a:rPr lang="zh-CN" altLang="en-US" sz="1600" b="1" kern="12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提供的方法</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lang="zh-CN" altLang="en-US" sz="1600" b="1" kern="12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10392754"/>
                  </a:ext>
                </a:extLst>
              </a:tr>
              <a:tr h="44918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b="0" dirty="0">
                          <a:solidFill>
                            <a:schemeClr val="tx1">
                              <a:lumMod val="85000"/>
                              <a:lumOff val="15000"/>
                            </a:schemeClr>
                          </a:solidFill>
                          <a:latin typeface="微软雅黑" pitchFamily="34" charset="-122"/>
                          <a:ea typeface="微软雅黑" pitchFamily="34" charset="-122"/>
                        </a:rPr>
                        <a:t>K  </a:t>
                      </a:r>
                      <a:r>
                        <a:rPr lang="en-US" altLang="zh-CN" sz="1200" b="0" dirty="0" err="1">
                          <a:solidFill>
                            <a:schemeClr val="tx1">
                              <a:lumMod val="85000"/>
                              <a:lumOff val="15000"/>
                            </a:schemeClr>
                          </a:solidFill>
                          <a:latin typeface="微软雅黑" pitchFamily="34" charset="-122"/>
                          <a:ea typeface="微软雅黑" pitchFamily="34" charset="-122"/>
                        </a:rPr>
                        <a:t>getKey</a:t>
                      </a:r>
                      <a:r>
                        <a:rPr lang="en-US" altLang="zh-CN" sz="1200" b="0" dirty="0">
                          <a:solidFill>
                            <a:schemeClr val="tx1">
                              <a:lumMod val="85000"/>
                              <a:lumOff val="15000"/>
                            </a:schemeClr>
                          </a:solidFill>
                          <a:latin typeface="微软雅黑" pitchFamily="34" charset="-122"/>
                          <a:ea typeface="微软雅黑" pitchFamily="34" charset="-122"/>
                        </a:rPr>
                        <a:t>()</a:t>
                      </a:r>
                      <a:endParaRPr kumimoji="0" lang="zh-CN" altLang="en-US" sz="1200" b="0" i="0" u="none" strike="noStrike" cap="none" normalizeH="0" baseline="0" dirty="0">
                        <a:ln>
                          <a:noFill/>
                        </a:ln>
                        <a:solidFill>
                          <a:schemeClr val="tx1">
                            <a:lumMod val="85000"/>
                            <a:lumOff val="15000"/>
                          </a:schemeClr>
                        </a:solidFill>
                        <a:effectLst/>
                        <a:latin typeface="微软雅黑" pitchFamily="34" charset="-122"/>
                        <a:ea typeface="微软雅黑" pitchFamily="34" charset="-122"/>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200" b="0" kern="1200" dirty="0">
                          <a:solidFill>
                            <a:schemeClr val="tx1">
                              <a:lumMod val="85000"/>
                              <a:lumOff val="15000"/>
                            </a:schemeClr>
                          </a:solidFill>
                          <a:latin typeface="Consolas" panose="020B0609020204030204" pitchFamily="49" charset="0"/>
                          <a:ea typeface="微软雅黑" pitchFamily="34" charset="-122"/>
                          <a:cs typeface="+mn-cs"/>
                        </a:rPr>
                        <a:t>获取键</a:t>
                      </a: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3883337789"/>
                  </a:ext>
                </a:extLst>
              </a:tr>
              <a:tr h="449183">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200" b="0" kern="1200" dirty="0">
                          <a:solidFill>
                            <a:schemeClr val="tx1">
                              <a:lumMod val="85000"/>
                              <a:lumOff val="15000"/>
                            </a:schemeClr>
                          </a:solidFill>
                          <a:latin typeface="微软雅黑" pitchFamily="34" charset="-122"/>
                          <a:ea typeface="微软雅黑" pitchFamily="34" charset="-122"/>
                          <a:cs typeface="+mn-cs"/>
                        </a:rPr>
                        <a:t>V  </a:t>
                      </a:r>
                      <a:r>
                        <a:rPr lang="en-US" altLang="zh-CN" sz="1200" b="0" kern="1200" dirty="0" err="1">
                          <a:solidFill>
                            <a:schemeClr val="tx1">
                              <a:lumMod val="85000"/>
                              <a:lumOff val="15000"/>
                            </a:schemeClr>
                          </a:solidFill>
                          <a:latin typeface="微软雅黑" pitchFamily="34" charset="-122"/>
                          <a:ea typeface="微软雅黑" pitchFamily="34" charset="-122"/>
                          <a:cs typeface="+mn-cs"/>
                        </a:rPr>
                        <a:t>getValue</a:t>
                      </a:r>
                      <a:r>
                        <a:rPr lang="en-US" altLang="zh-CN" sz="1200" b="0" kern="1200" dirty="0">
                          <a:solidFill>
                            <a:schemeClr val="tx1">
                              <a:lumMod val="85000"/>
                              <a:lumOff val="15000"/>
                            </a:schemeClr>
                          </a:solidFill>
                          <a:latin typeface="微软雅黑" pitchFamily="34" charset="-122"/>
                          <a:ea typeface="微软雅黑" pitchFamily="34" charset="-122"/>
                          <a:cs typeface="+mn-cs"/>
                        </a:rPr>
                        <a:t>()</a:t>
                      </a:r>
                      <a:endParaRPr lang="zh-CN" altLang="en-US" sz="1200" b="0" kern="1200" dirty="0">
                        <a:solidFill>
                          <a:schemeClr val="tx1">
                            <a:lumMod val="85000"/>
                            <a:lumOff val="15000"/>
                          </a:schemeClr>
                        </a:solidFill>
                        <a:latin typeface="微软雅黑" pitchFamily="34" charset="-122"/>
                        <a:ea typeface="微软雅黑" pitchFamily="34" charset="-122"/>
                        <a:cs typeface="+mn-cs"/>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200" b="0" kern="1200" dirty="0">
                          <a:solidFill>
                            <a:schemeClr val="tx1">
                              <a:lumMod val="85000"/>
                              <a:lumOff val="15000"/>
                            </a:schemeClr>
                          </a:solidFill>
                          <a:latin typeface="Consolas" panose="020B0609020204030204" pitchFamily="49" charset="0"/>
                          <a:ea typeface="微软雅黑" pitchFamily="34" charset="-122"/>
                          <a:cs typeface="+mn-cs"/>
                        </a:rPr>
                        <a:t>获取值</a:t>
                      </a: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665139127"/>
                  </a:ext>
                </a:extLst>
              </a:tr>
            </a:tbl>
          </a:graphicData>
        </a:graphic>
      </p:graphicFrame>
      <p:sp>
        <p:nvSpPr>
          <p:cNvPr id="3" name="标题 2">
            <a:extLst>
              <a:ext uri="{FF2B5EF4-FFF2-40B4-BE49-F238E27FC236}">
                <a16:creationId xmlns:a16="http://schemas.microsoft.com/office/drawing/2014/main" id="{5978E2CF-FCF6-C857-2A13-ACAB8CC576E0}"/>
              </a:ext>
            </a:extLst>
          </p:cNvPr>
          <p:cNvSpPr>
            <a:spLocks noGrp="1"/>
          </p:cNvSpPr>
          <p:nvPr>
            <p:ph type="title"/>
          </p:nvPr>
        </p:nvSpPr>
        <p:spPr/>
        <p:txBody>
          <a:bodyPr/>
          <a:lstStyle/>
          <a:p>
            <a:r>
              <a:rPr lang="en-US" altLang="zh-CN" dirty="0"/>
              <a:t>Map</a:t>
            </a:r>
            <a:r>
              <a:rPr lang="zh-CN" altLang="en-US" dirty="0"/>
              <a:t>集合的遍历方式二：键值对</a:t>
            </a:r>
          </a:p>
        </p:txBody>
      </p:sp>
    </p:spTree>
    <p:extLst>
      <p:ext uri="{BB962C8B-B14F-4D97-AF65-F5344CB8AC3E}">
        <p14:creationId xmlns:p14="http://schemas.microsoft.com/office/powerpoint/2010/main" val="36723164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ircle(in)">
                                      <p:cBhvr>
                                        <p:cTn id="25" dur="20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heel(1)">
                                      <p:cBhvr>
                                        <p:cTn id="48" dur="2000"/>
                                        <p:tgtEl>
                                          <p:spTgt spid="24"/>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heel(1)">
                                      <p:cBhvr>
                                        <p:cTn id="51" dur="2000"/>
                                        <p:tgtEl>
                                          <p:spTgt spid="25"/>
                                        </p:tgtEl>
                                      </p:cBhvr>
                                    </p:animEffect>
                                  </p:childTnLst>
                                </p:cTn>
                              </p:par>
                              <p:par>
                                <p:cTn id="52" presetID="21" presetClass="entr" presetSubtype="1"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heel(1)">
                                      <p:cBhvr>
                                        <p:cTn id="54" dur="2000"/>
                                        <p:tgtEl>
                                          <p:spTgt spid="26"/>
                                        </p:tgtEl>
                                      </p:cBhvr>
                                    </p:animEffect>
                                  </p:childTnLst>
                                </p:cTn>
                              </p:par>
                              <p:par>
                                <p:cTn id="55" presetID="21" presetClass="entr" presetSubtype="1"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heel(1)">
                                      <p:cBhvr>
                                        <p:cTn id="57" dur="2000"/>
                                        <p:tgtEl>
                                          <p:spTgt spid="27"/>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fade">
                                      <p:cBhvr>
                                        <p:cTn id="64" dur="500"/>
                                        <p:tgtEl>
                                          <p:spTgt spid="6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wipe(down)">
                                      <p:cBhvr>
                                        <p:cTn id="74" dur="500"/>
                                        <p:tgtEl>
                                          <p:spTgt spid="3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wipe(down)">
                                      <p:cBhvr>
                                        <p:cTn id="79" dur="500"/>
                                        <p:tgtEl>
                                          <p:spTgt spid="5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fade">
                                      <p:cBhvr>
                                        <p:cTn id="8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4" grpId="0"/>
      <p:bldP spid="15" grpId="0"/>
      <p:bldP spid="16" grpId="0"/>
      <p:bldP spid="17" grpId="0"/>
      <p:bldP spid="18" grpId="0"/>
      <p:bldP spid="19" grpId="0"/>
      <p:bldP spid="20" grpId="0"/>
      <p:bldP spid="23" grpId="0"/>
      <p:bldP spid="24" grpId="0" animBg="1"/>
      <p:bldP spid="25" grpId="0" animBg="1"/>
      <p:bldP spid="26" grpId="0" animBg="1"/>
      <p:bldP spid="27" grpId="0" animBg="1"/>
      <p:bldP spid="29" grpId="0"/>
      <p:bldP spid="50" grpId="0"/>
      <p:bldP spid="58" grpId="0" animBg="1"/>
      <p:bldP spid="6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8">
            <a:extLst>
              <a:ext uri="{FF2B5EF4-FFF2-40B4-BE49-F238E27FC236}">
                <a16:creationId xmlns:a16="http://schemas.microsoft.com/office/drawing/2014/main" id="{6A941013-6103-1F61-5C89-24D4927F511C}"/>
              </a:ext>
            </a:extLst>
          </p:cNvPr>
          <p:cNvGrpSpPr/>
          <p:nvPr/>
        </p:nvGrpSpPr>
        <p:grpSpPr>
          <a:xfrm>
            <a:off x="576196" y="1347852"/>
            <a:ext cx="2463800" cy="3244935"/>
            <a:chOff x="508001" y="2083446"/>
            <a:chExt cx="2463800" cy="4014868"/>
          </a:xfrm>
          <a:effectLst>
            <a:outerShdw blurRad="63500" sx="102000" sy="102000" algn="ctr" rotWithShape="0">
              <a:prstClr val="black">
                <a:alpha val="40000"/>
              </a:prstClr>
            </a:outerShdw>
          </a:effectLst>
        </p:grpSpPr>
        <p:sp>
          <p:nvSpPr>
            <p:cNvPr id="3" name="Rounded Rectangle 2">
              <a:extLst>
                <a:ext uri="{FF2B5EF4-FFF2-40B4-BE49-F238E27FC236}">
                  <a16:creationId xmlns:a16="http://schemas.microsoft.com/office/drawing/2014/main" id="{22F3FB45-FE57-AAC1-8FF7-0CCE19A15772}"/>
                </a:ext>
              </a:extLst>
            </p:cNvPr>
            <p:cNvSpPr/>
            <p:nvPr/>
          </p:nvSpPr>
          <p:spPr>
            <a:xfrm>
              <a:off x="508001" y="2083446"/>
              <a:ext cx="2463800" cy="4014868"/>
            </a:xfrm>
            <a:prstGeom prst="roundRect">
              <a:avLst>
                <a:gd name="adj" fmla="val 48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kumimoji="0" lang="zh-CN" altLang="zh-CN" sz="1600" u="none" strike="noStrike" cap="none" normalizeH="0" baseline="0" dirty="0">
                  <a:ln>
                    <a:noFill/>
                  </a:ln>
                  <a:solidFill>
                    <a:srgbClr val="49504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先获取Map集合全部的键，再</a:t>
              </a:r>
              <a:r>
                <a:rPr kumimoji="0" lang="zh-CN" altLang="en-US" sz="1600" u="none" strike="noStrike" cap="none" normalizeH="0" baseline="0" dirty="0">
                  <a:ln>
                    <a:noFill/>
                  </a:ln>
                  <a:solidFill>
                    <a:srgbClr val="49504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通过</a:t>
              </a:r>
              <a:r>
                <a:rPr kumimoji="0" lang="zh-CN" altLang="zh-CN" sz="1600" u="none" strike="noStrike" cap="none" normalizeH="0" baseline="0" dirty="0">
                  <a:ln>
                    <a:noFill/>
                  </a:ln>
                  <a:solidFill>
                    <a:srgbClr val="49504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遍历键</a:t>
              </a:r>
              <a:r>
                <a:rPr kumimoji="0" lang="zh-CN" altLang="en-US" sz="1600" u="none" strike="noStrike" cap="none" normalizeH="0" baseline="0" dirty="0">
                  <a:ln>
                    <a:noFill/>
                  </a:ln>
                  <a:solidFill>
                    <a:srgbClr val="49504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来</a:t>
              </a:r>
              <a:r>
                <a:rPr kumimoji="0" lang="zh-CN" altLang="zh-CN" sz="1600" u="none" strike="noStrike" cap="none" normalizeH="0" baseline="0" dirty="0">
                  <a:ln>
                    <a:noFill/>
                  </a:ln>
                  <a:solidFill>
                    <a:srgbClr val="49504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找值</a:t>
              </a:r>
              <a:endParaRPr 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Round Same Side Corner Rectangle 3">
              <a:extLst>
                <a:ext uri="{FF2B5EF4-FFF2-40B4-BE49-F238E27FC236}">
                  <a16:creationId xmlns:a16="http://schemas.microsoft.com/office/drawing/2014/main" id="{B2ACC885-552D-8912-BD36-E3584F4D60A7}"/>
                </a:ext>
              </a:extLst>
            </p:cNvPr>
            <p:cNvSpPr/>
            <p:nvPr/>
          </p:nvSpPr>
          <p:spPr>
            <a:xfrm>
              <a:off x="508001" y="2083446"/>
              <a:ext cx="2463800" cy="1113825"/>
            </a:xfrm>
            <a:prstGeom prst="round2SameRect">
              <a:avLst>
                <a:gd name="adj1" fmla="val 106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r>
                <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rPr>
                <a:t>01</a:t>
              </a:r>
              <a:endParaRPr 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5" name="Group 49">
            <a:extLst>
              <a:ext uri="{FF2B5EF4-FFF2-40B4-BE49-F238E27FC236}">
                <a16:creationId xmlns:a16="http://schemas.microsoft.com/office/drawing/2014/main" id="{BAA33B47-DCED-E742-95D5-1530031FF6A4}"/>
              </a:ext>
            </a:extLst>
          </p:cNvPr>
          <p:cNvGrpSpPr/>
          <p:nvPr/>
        </p:nvGrpSpPr>
        <p:grpSpPr>
          <a:xfrm>
            <a:off x="8215182" y="1347852"/>
            <a:ext cx="2463800" cy="3244935"/>
            <a:chOff x="3312887" y="2108385"/>
            <a:chExt cx="2463800" cy="4014868"/>
          </a:xfrm>
          <a:effectLst>
            <a:outerShdw blurRad="63500" sx="102000" sy="102000" algn="ctr" rotWithShape="0">
              <a:prstClr val="black">
                <a:alpha val="40000"/>
              </a:prstClr>
            </a:outerShdw>
          </a:effectLst>
        </p:grpSpPr>
        <p:sp>
          <p:nvSpPr>
            <p:cNvPr id="6" name="Rounded Rectangle 13">
              <a:extLst>
                <a:ext uri="{FF2B5EF4-FFF2-40B4-BE49-F238E27FC236}">
                  <a16:creationId xmlns:a16="http://schemas.microsoft.com/office/drawing/2014/main" id="{5416AEFB-93D5-902F-F337-C7D758B83002}"/>
                </a:ext>
              </a:extLst>
            </p:cNvPr>
            <p:cNvSpPr/>
            <p:nvPr/>
          </p:nvSpPr>
          <p:spPr>
            <a:xfrm>
              <a:off x="3312887" y="2108385"/>
              <a:ext cx="2463800" cy="4014868"/>
            </a:xfrm>
            <a:prstGeom prst="roundRect">
              <a:avLst>
                <a:gd name="adj" fmla="val 48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zh-CN" altLang="zh-CN"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 1.8开始之后的新技术</a:t>
              </a:r>
              <a:r>
                <a:rPr lang="zh-CN" altLang="en-US"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（非常的简单）</a:t>
              </a:r>
              <a:endParaRPr lang="en-US"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7" name="Round Same Side Corner Rectangle 14">
              <a:extLst>
                <a:ext uri="{FF2B5EF4-FFF2-40B4-BE49-F238E27FC236}">
                  <a16:creationId xmlns:a16="http://schemas.microsoft.com/office/drawing/2014/main" id="{8765A4D7-E36E-6010-F40E-4405B2E9357B}"/>
                </a:ext>
              </a:extLst>
            </p:cNvPr>
            <p:cNvSpPr/>
            <p:nvPr/>
          </p:nvSpPr>
          <p:spPr>
            <a:xfrm>
              <a:off x="3312887" y="2108385"/>
              <a:ext cx="2463800" cy="1113825"/>
            </a:xfrm>
            <a:prstGeom prst="round2SameRect">
              <a:avLst>
                <a:gd name="adj1" fmla="val 10686"/>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endPar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r>
                <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rPr>
                <a:t>03</a:t>
              </a:r>
              <a:endParaRPr lang="zh-CN" altLang="en-US"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endParaRPr 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6" name="Inhaltsplatzhalter 4">
            <a:extLst>
              <a:ext uri="{FF2B5EF4-FFF2-40B4-BE49-F238E27FC236}">
                <a16:creationId xmlns:a16="http://schemas.microsoft.com/office/drawing/2014/main" id="{78A16624-C768-8189-975C-F348F3E57F3C}"/>
              </a:ext>
            </a:extLst>
          </p:cNvPr>
          <p:cNvSpPr txBox="1">
            <a:spLocks/>
          </p:cNvSpPr>
          <p:nvPr/>
        </p:nvSpPr>
        <p:spPr>
          <a:xfrm>
            <a:off x="953494" y="1470809"/>
            <a:ext cx="1709204" cy="41908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zh-CN" altLang="en-US" sz="24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键找值</a:t>
            </a:r>
            <a:endParaRPr lang="en-US" sz="1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8" name="Inhaltsplatzhalter 4">
            <a:extLst>
              <a:ext uri="{FF2B5EF4-FFF2-40B4-BE49-F238E27FC236}">
                <a16:creationId xmlns:a16="http://schemas.microsoft.com/office/drawing/2014/main" id="{6EEFCD3F-09FE-40CD-7AC5-B4C2C924AC77}"/>
              </a:ext>
            </a:extLst>
          </p:cNvPr>
          <p:cNvSpPr txBox="1">
            <a:spLocks/>
          </p:cNvSpPr>
          <p:nvPr/>
        </p:nvSpPr>
        <p:spPr>
          <a:xfrm>
            <a:off x="8763023" y="1485675"/>
            <a:ext cx="1368118" cy="41908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en-US" sz="24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Lambda</a:t>
            </a:r>
            <a:endParaRPr lang="en-US" sz="1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24" name="Group 51">
            <a:extLst>
              <a:ext uri="{FF2B5EF4-FFF2-40B4-BE49-F238E27FC236}">
                <a16:creationId xmlns:a16="http://schemas.microsoft.com/office/drawing/2014/main" id="{784957F4-C7DA-107B-23DF-0B6D52368B29}"/>
              </a:ext>
            </a:extLst>
          </p:cNvPr>
          <p:cNvGrpSpPr/>
          <p:nvPr/>
        </p:nvGrpSpPr>
        <p:grpSpPr>
          <a:xfrm>
            <a:off x="4427199" y="1347852"/>
            <a:ext cx="2463800" cy="3244935"/>
            <a:chOff x="9192987" y="2108385"/>
            <a:chExt cx="2463800" cy="4014868"/>
          </a:xfrm>
          <a:effectLst>
            <a:outerShdw blurRad="63500" sx="102000" sy="102000" algn="ctr" rotWithShape="0">
              <a:prstClr val="black">
                <a:alpha val="40000"/>
              </a:prstClr>
            </a:outerShdw>
          </a:effectLst>
        </p:grpSpPr>
        <p:sp>
          <p:nvSpPr>
            <p:cNvPr id="25" name="Rounded Rectangle 23">
              <a:extLst>
                <a:ext uri="{FF2B5EF4-FFF2-40B4-BE49-F238E27FC236}">
                  <a16:creationId xmlns:a16="http://schemas.microsoft.com/office/drawing/2014/main" id="{88157DA1-C8B0-F08E-F1FC-095F4E72F046}"/>
                </a:ext>
              </a:extLst>
            </p:cNvPr>
            <p:cNvSpPr/>
            <p:nvPr/>
          </p:nvSpPr>
          <p:spPr>
            <a:xfrm>
              <a:off x="9192987" y="2108385"/>
              <a:ext cx="2463800" cy="4014868"/>
            </a:xfrm>
            <a:prstGeom prst="roundRect">
              <a:avLst>
                <a:gd name="adj" fmla="val 48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zh-CN" altLang="en-US"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把“键值对“看成一个整体进行遍历（</a:t>
              </a:r>
              <a:r>
                <a:rPr lang="zh-CN" altLang="zh-CN"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难度较大</a:t>
              </a:r>
              <a:r>
                <a:rPr lang="zh-CN" altLang="en-US"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sz="1600" dirty="0">
                <a:solidFill>
                  <a:srgbClr val="49504F"/>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6" name="Round Same Side Corner Rectangle 24">
              <a:extLst>
                <a:ext uri="{FF2B5EF4-FFF2-40B4-BE49-F238E27FC236}">
                  <a16:creationId xmlns:a16="http://schemas.microsoft.com/office/drawing/2014/main" id="{59F178C3-94DE-5828-A2DD-2668029B24B0}"/>
                </a:ext>
              </a:extLst>
            </p:cNvPr>
            <p:cNvSpPr/>
            <p:nvPr/>
          </p:nvSpPr>
          <p:spPr>
            <a:xfrm>
              <a:off x="9192987" y="2108385"/>
              <a:ext cx="2463800" cy="1113825"/>
            </a:xfrm>
            <a:prstGeom prst="round2SameRect">
              <a:avLst>
                <a:gd name="adj1" fmla="val 10686"/>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r>
                <a:rPr lang="en-US"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rPr>
                <a:t>02</a:t>
              </a:r>
              <a:endParaRPr 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7" name="Inhaltsplatzhalter 4">
            <a:extLst>
              <a:ext uri="{FF2B5EF4-FFF2-40B4-BE49-F238E27FC236}">
                <a16:creationId xmlns:a16="http://schemas.microsoft.com/office/drawing/2014/main" id="{79EF87C0-1B53-9B61-93D5-8310A2B54A03}"/>
              </a:ext>
            </a:extLst>
          </p:cNvPr>
          <p:cNvSpPr txBox="1">
            <a:spLocks/>
          </p:cNvSpPr>
          <p:nvPr/>
        </p:nvSpPr>
        <p:spPr>
          <a:xfrm>
            <a:off x="4975039" y="1458279"/>
            <a:ext cx="1496681" cy="41908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zh-CN" altLang="en-US" sz="24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键值对</a:t>
            </a:r>
            <a:endParaRPr lang="en-US" sz="1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0" name="图片 9">
            <a:extLst>
              <a:ext uri="{FF2B5EF4-FFF2-40B4-BE49-F238E27FC236}">
                <a16:creationId xmlns:a16="http://schemas.microsoft.com/office/drawing/2014/main" id="{7D81F026-DAC8-4BCA-1A59-979E86C9868A}"/>
              </a:ext>
            </a:extLst>
          </p:cNvPr>
          <p:cNvPicPr>
            <a:picLocks noChangeAspect="1"/>
          </p:cNvPicPr>
          <p:nvPr/>
        </p:nvPicPr>
        <p:blipFill>
          <a:blip r:embed="rId3"/>
          <a:stretch>
            <a:fillRect/>
          </a:stretch>
        </p:blipFill>
        <p:spPr>
          <a:xfrm>
            <a:off x="8797676" y="3991035"/>
            <a:ext cx="1333465" cy="1546819"/>
          </a:xfrm>
          <a:prstGeom prst="rect">
            <a:avLst/>
          </a:prstGeom>
        </p:spPr>
      </p:pic>
      <p:sp>
        <p:nvSpPr>
          <p:cNvPr id="8" name="标题 7">
            <a:extLst>
              <a:ext uri="{FF2B5EF4-FFF2-40B4-BE49-F238E27FC236}">
                <a16:creationId xmlns:a16="http://schemas.microsoft.com/office/drawing/2014/main" id="{ABF4A42F-C9FB-7F3D-44E1-C2AEA704E919}"/>
              </a:ext>
            </a:extLst>
          </p:cNvPr>
          <p:cNvSpPr>
            <a:spLocks noGrp="1"/>
          </p:cNvSpPr>
          <p:nvPr>
            <p:ph type="title"/>
          </p:nvPr>
        </p:nvSpPr>
        <p:spPr/>
        <p:txBody>
          <a:bodyPr/>
          <a:lstStyle/>
          <a:p>
            <a:r>
              <a:rPr lang="en-US" altLang="zh-CN" dirty="0"/>
              <a:t>Map</a:t>
            </a:r>
            <a:r>
              <a:rPr lang="zh-CN" altLang="en-US" dirty="0"/>
              <a:t>集合的遍历方式</a:t>
            </a:r>
          </a:p>
        </p:txBody>
      </p:sp>
    </p:spTree>
    <p:extLst>
      <p:ext uri="{BB962C8B-B14F-4D97-AF65-F5344CB8AC3E}">
        <p14:creationId xmlns:p14="http://schemas.microsoft.com/office/powerpoint/2010/main" val="242433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par>
                                <p:cTn id="14" presetID="2" presetClass="entr" presetSubtype="4" accel="20000" decel="8000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ppt_x"/>
                                          </p:val>
                                        </p:tav>
                                        <p:tav tm="100000">
                                          <p:val>
                                            <p:strVal val="#ppt_x"/>
                                          </p:val>
                                        </p:tav>
                                      </p:tavLst>
                                    </p:anim>
                                    <p:anim calcmode="lin" valueType="num">
                                      <p:cBhvr additive="base">
                                        <p:cTn id="17" dur="500" fill="hold"/>
                                        <p:tgtEl>
                                          <p:spTgt spid="24"/>
                                        </p:tgtEl>
                                        <p:attrNameLst>
                                          <p:attrName>ppt_y</p:attrName>
                                        </p:attrNameLst>
                                      </p:cBhvr>
                                      <p:tavLst>
                                        <p:tav tm="0">
                                          <p:val>
                                            <p:strVal val="1+#ppt_h/2"/>
                                          </p:val>
                                        </p:tav>
                                        <p:tav tm="100000">
                                          <p:val>
                                            <p:strVal val="#ppt_y"/>
                                          </p:val>
                                        </p:tav>
                                      </p:tavLst>
                                    </p:anim>
                                  </p:childTnLst>
                                </p:cTn>
                              </p:par>
                              <p:par>
                                <p:cTn id="18" presetID="53" presetClass="entr" presetSubtype="16"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childTnLst>
                                </p:cTn>
                              </p:par>
                              <p:par>
                                <p:cTn id="23" presetID="2" presetClass="entr" presetSubtype="4" accel="20000" decel="8000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53" presetClass="entr" presetSubtype="16"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par>
                                <p:cTn id="32" presetID="37"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900" decel="100000" fill="hold"/>
                                        <p:tgtEl>
                                          <p:spTgt spid="10"/>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7" name="Picture 3">
            <a:extLst>
              <a:ext uri="{FF2B5EF4-FFF2-40B4-BE49-F238E27FC236}">
                <a16:creationId xmlns:a16="http://schemas.microsoft.com/office/drawing/2014/main" id="{1FF682A1-E267-474D-9607-2CA6F3D3597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192224" y="3644104"/>
            <a:ext cx="2677013" cy="26770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7F363A7-8CED-4EA8-A3A1-B16DA7740ACA}"/>
              </a:ext>
            </a:extLst>
          </p:cNvPr>
          <p:cNvSpPr>
            <a:spLocks noChangeArrowheads="1"/>
          </p:cNvSpPr>
          <p:nvPr/>
        </p:nvSpPr>
        <p:spPr bwMode="auto">
          <a:xfrm>
            <a:off x="962260" y="2611757"/>
            <a:ext cx="6898640"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文本框 11">
            <a:extLst>
              <a:ext uri="{FF2B5EF4-FFF2-40B4-BE49-F238E27FC236}">
                <a16:creationId xmlns:a16="http://schemas.microsoft.com/office/drawing/2014/main" id="{CB4FB9B0-AC97-4B9C-80C4-9E9A7067D656}"/>
              </a:ext>
            </a:extLst>
          </p:cNvPr>
          <p:cNvSpPr txBox="1"/>
          <p:nvPr/>
        </p:nvSpPr>
        <p:spPr>
          <a:xfrm>
            <a:off x="576196" y="926049"/>
            <a:ext cx="7672389" cy="519438"/>
          </a:xfrm>
          <a:prstGeom prst="rect">
            <a:avLst/>
          </a:prstGeom>
          <a:noFill/>
        </p:spPr>
        <p:txBody>
          <a:bodyPr wrap="square">
            <a:spAutoFit/>
          </a:bodyPr>
          <a:lstStyle/>
          <a:p>
            <a:pPr marL="285750" indent="-285750">
              <a:lnSpc>
                <a:spcPct val="200000"/>
              </a:lnSpc>
              <a:buFont typeface="Wingdings" panose="05000000000000000000" pitchFamily="2" charset="2"/>
              <a:buChar char="l"/>
            </a:pPr>
            <a:r>
              <a:rPr lang="zh-CN" altLang="en-US" sz="1600" kern="0" dirty="0">
                <a:latin typeface="阿里巴巴普惠体" panose="00020600040101010101" pitchFamily="18" charset="-122"/>
                <a:ea typeface="阿里巴巴普惠体" panose="00020600040101010101" pitchFamily="18" charset="-122"/>
                <a:cs typeface="阿里巴巴普惠体" panose="00020600040101010101" pitchFamily="18" charset="-122"/>
              </a:rPr>
              <a:t>需要用到</a:t>
            </a:r>
            <a:r>
              <a:rPr lang="en-US" altLang="zh-CN" sz="1600" kern="0" dirty="0">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sz="1600" kern="0" dirty="0">
                <a:latin typeface="阿里巴巴普惠体" panose="00020600040101010101" pitchFamily="18" charset="-122"/>
                <a:ea typeface="阿里巴巴普惠体" panose="00020600040101010101" pitchFamily="18" charset="-122"/>
                <a:cs typeface="阿里巴巴普惠体" panose="00020600040101010101" pitchFamily="18" charset="-122"/>
              </a:rPr>
              <a:t>的如下方法</a:t>
            </a:r>
            <a:endPar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Rectangle 1">
            <a:extLst>
              <a:ext uri="{FF2B5EF4-FFF2-40B4-BE49-F238E27FC236}">
                <a16:creationId xmlns:a16="http://schemas.microsoft.com/office/drawing/2014/main" id="{06E52BA2-2027-4C8D-94AB-9B95A6333FD2}"/>
              </a:ext>
            </a:extLst>
          </p:cNvPr>
          <p:cNvSpPr>
            <a:spLocks noChangeArrowheads="1"/>
          </p:cNvSpPr>
          <p:nvPr/>
        </p:nvSpPr>
        <p:spPr bwMode="auto">
          <a:xfrm>
            <a:off x="922269" y="4251618"/>
            <a:ext cx="4536892" cy="1499321"/>
          </a:xfrm>
          <a:prstGeom prst="rect">
            <a:avLst/>
          </a:prstGeom>
          <a:solidFill>
            <a:srgbClr val="FFFFE4"/>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rPr>
              <a:t>map</a:t>
            </a:r>
            <a:r>
              <a:rPr kumimoji="0" lang="zh-CN" altLang="zh-CN" sz="1600" b="0" i="0" u="none" strike="noStrike" cap="none" normalizeH="0" baseline="0" dirty="0">
                <a:ln>
                  <a:noFill/>
                </a:ln>
                <a:solidFill>
                  <a:srgbClr val="080808"/>
                </a:solidFill>
                <a:effectLst/>
                <a:latin typeface="Consolas" panose="020B0609020204030204" pitchFamily="49" charset="0"/>
                <a:ea typeface="阿里巴巴普惠体" panose="00020600040101010101" pitchFamily="18" charset="-122"/>
                <a:cs typeface="阿里巴巴普惠体" panose="00020600040101010101" pitchFamily="18" charset="-122"/>
              </a:rPr>
              <a:t>.forEach((k , v) -&gt; {</a:t>
            </a:r>
            <a:br>
              <a:rPr kumimoji="0" lang="zh-CN" altLang="zh-CN" sz="1600" b="0" i="0" u="none" strike="noStrike" cap="none" normalizeH="0" baseline="0" dirty="0">
                <a:ln>
                  <a:noFill/>
                </a:ln>
                <a:solidFill>
                  <a:srgbClr val="080808"/>
                </a:solidFill>
                <a:effectLst/>
                <a:latin typeface="Consolas" panose="020B0609020204030204" pitchFamily="49" charset="0"/>
                <a:ea typeface="阿里巴巴普惠体" panose="00020600040101010101" pitchFamily="18" charset="-122"/>
                <a:cs typeface="阿里巴巴普惠体" panose="00020600040101010101" pitchFamily="18" charset="-122"/>
              </a:rPr>
            </a:br>
            <a:r>
              <a:rPr kumimoji="0" lang="zh-CN" altLang="zh-CN" sz="1600" b="0" i="0" u="none" strike="noStrike" cap="none" normalizeH="0" baseline="0" dirty="0">
                <a:ln>
                  <a:noFill/>
                </a:ln>
                <a:solidFill>
                  <a:srgbClr val="080808"/>
                </a:solidFill>
                <a:effectLst/>
                <a:latin typeface="Consolas" panose="020B0609020204030204" pitchFamily="49" charset="0"/>
                <a:ea typeface="阿里巴巴普惠体" panose="00020600040101010101" pitchFamily="18" charset="-122"/>
                <a:cs typeface="阿里巴巴普惠体" panose="00020600040101010101" pitchFamily="18" charset="-122"/>
              </a:rPr>
              <a:t>   </a:t>
            </a:r>
            <a:r>
              <a:rPr kumimoji="0" lang="zh-CN" altLang="zh-CN" sz="1600" b="0" i="0" u="none" strike="noStrike" cap="none" normalizeH="0" baseline="0" dirty="0">
                <a:ln>
                  <a:noFill/>
                </a:ln>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rPr>
              <a:t>System</a:t>
            </a:r>
            <a:r>
              <a:rPr kumimoji="0" lang="zh-CN" altLang="zh-CN" sz="1600" b="0" i="0" u="none" strike="noStrike" cap="none" normalizeH="0" baseline="0" dirty="0">
                <a:ln>
                  <a:noFill/>
                </a:ln>
                <a:solidFill>
                  <a:srgbClr val="080808"/>
                </a:solidFill>
                <a:effectLst/>
                <a:latin typeface="Consolas" panose="020B0609020204030204" pitchFamily="49" charset="0"/>
                <a:ea typeface="阿里巴巴普惠体" panose="00020600040101010101" pitchFamily="18" charset="-122"/>
                <a:cs typeface="阿里巴巴普惠体" panose="00020600040101010101" pitchFamily="18" charset="-122"/>
              </a:rPr>
              <a:t>.</a:t>
            </a:r>
            <a:r>
              <a:rPr kumimoji="0" lang="zh-CN" altLang="zh-CN" sz="1600" b="0" i="1" u="none" strike="noStrike" cap="none" normalizeH="0" baseline="0" dirty="0">
                <a:ln>
                  <a:noFill/>
                </a:ln>
                <a:solidFill>
                  <a:srgbClr val="871094"/>
                </a:solidFill>
                <a:effectLst/>
                <a:latin typeface="Consolas" panose="020B0609020204030204" pitchFamily="49" charset="0"/>
                <a:ea typeface="阿里巴巴普惠体" panose="00020600040101010101" pitchFamily="18" charset="-122"/>
                <a:cs typeface="阿里巴巴普惠体" panose="00020600040101010101" pitchFamily="18" charset="-122"/>
              </a:rPr>
              <a:t>out</a:t>
            </a:r>
            <a:r>
              <a:rPr kumimoji="0" lang="zh-CN" altLang="zh-CN" sz="1600" b="0" i="0" u="none" strike="noStrike" cap="none" normalizeH="0" baseline="0" dirty="0">
                <a:ln>
                  <a:noFill/>
                </a:ln>
                <a:solidFill>
                  <a:srgbClr val="080808"/>
                </a:solidFill>
                <a:effectLst/>
                <a:latin typeface="Consolas" panose="020B0609020204030204" pitchFamily="49" charset="0"/>
                <a:ea typeface="阿里巴巴普惠体" panose="00020600040101010101" pitchFamily="18" charset="-122"/>
                <a:cs typeface="阿里巴巴普惠体" panose="00020600040101010101" pitchFamily="18" charset="-122"/>
              </a:rPr>
              <a:t>.println(k +</a:t>
            </a:r>
            <a:r>
              <a:rPr kumimoji="0" lang="zh-CN" altLang="zh-CN" sz="1600" b="0" i="0" u="none" strike="noStrike" cap="none" normalizeH="0" baseline="0" dirty="0">
                <a:ln>
                  <a:noFill/>
                </a:ln>
                <a:solidFill>
                  <a:srgbClr val="067D17"/>
                </a:solidFill>
                <a:effectLst/>
                <a:latin typeface="Consolas" panose="020B0609020204030204" pitchFamily="49" charset="0"/>
                <a:ea typeface="阿里巴巴普惠体" panose="00020600040101010101" pitchFamily="18" charset="-122"/>
                <a:cs typeface="阿里巴巴普惠体" panose="00020600040101010101" pitchFamily="18" charset="-122"/>
              </a:rPr>
              <a:t>"-----&gt;" </a:t>
            </a:r>
            <a:r>
              <a:rPr kumimoji="0" lang="zh-CN" altLang="zh-CN" sz="1600" b="0" i="0" u="none" strike="noStrike" cap="none" normalizeH="0" baseline="0" dirty="0">
                <a:ln>
                  <a:noFill/>
                </a:ln>
                <a:solidFill>
                  <a:srgbClr val="080808"/>
                </a:solidFill>
                <a:effectLst/>
                <a:latin typeface="Consolas" panose="020B0609020204030204" pitchFamily="49" charset="0"/>
                <a:ea typeface="阿里巴巴普惠体" panose="00020600040101010101" pitchFamily="18" charset="-122"/>
                <a:cs typeface="阿里巴巴普惠体" panose="00020600040101010101" pitchFamily="18" charset="-122"/>
              </a:rPr>
              <a:t>+ v);</a:t>
            </a:r>
            <a:br>
              <a:rPr kumimoji="0" lang="zh-CN" altLang="zh-CN" sz="1600" b="0" i="0" u="none" strike="noStrike" cap="none" normalizeH="0" baseline="0" dirty="0">
                <a:ln>
                  <a:noFill/>
                </a:ln>
                <a:solidFill>
                  <a:srgbClr val="080808"/>
                </a:solidFill>
                <a:effectLst/>
                <a:latin typeface="Consolas" panose="020B0609020204030204" pitchFamily="49" charset="0"/>
                <a:ea typeface="阿里巴巴普惠体" panose="00020600040101010101" pitchFamily="18" charset="-122"/>
                <a:cs typeface="阿里巴巴普惠体" panose="00020600040101010101" pitchFamily="18" charset="-122"/>
              </a:rPr>
            </a:br>
            <a:r>
              <a:rPr kumimoji="0" lang="zh-CN" altLang="zh-CN" sz="1600" b="0" i="0" u="none" strike="noStrike" cap="none" normalizeH="0" baseline="0" dirty="0">
                <a:ln>
                  <a:noFill/>
                </a:ln>
                <a:solidFill>
                  <a:srgbClr val="080808"/>
                </a:solidFill>
                <a:effectLst/>
                <a:latin typeface="Consolas" panose="020B0609020204030204" pitchFamily="49" charset="0"/>
                <a:ea typeface="阿里巴巴普惠体" panose="00020600040101010101" pitchFamily="18" charset="-122"/>
                <a:cs typeface="阿里巴巴普惠体" panose="00020600040101010101" pitchFamily="18" charset="-122"/>
              </a:rPr>
              <a:t>});</a:t>
            </a:r>
            <a:endParaRPr kumimoji="0" lang="zh-CN" altLang="zh-CN" sz="1600" b="0" i="0" u="none" strike="noStrike" cap="none" normalizeH="0" baseline="0" dirty="0">
              <a:ln>
                <a:noFill/>
              </a:ln>
              <a:solidFill>
                <a:schemeClr val="tx1"/>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17" name="文本框 16">
            <a:extLst>
              <a:ext uri="{FF2B5EF4-FFF2-40B4-BE49-F238E27FC236}">
                <a16:creationId xmlns:a16="http://schemas.microsoft.com/office/drawing/2014/main" id="{B7D7ACB4-D010-4A7D-A92F-CEA5B31DB57C}"/>
              </a:ext>
            </a:extLst>
          </p:cNvPr>
          <p:cNvSpPr txBox="1"/>
          <p:nvPr/>
        </p:nvSpPr>
        <p:spPr>
          <a:xfrm>
            <a:off x="576196" y="3429000"/>
            <a:ext cx="10111368" cy="646331"/>
          </a:xfrm>
          <a:prstGeom prst="rect">
            <a:avLst/>
          </a:prstGeom>
          <a:noFill/>
        </p:spPr>
        <p:txBody>
          <a:bodyPr wrap="square">
            <a:spAutoFit/>
          </a:bodyPr>
          <a:lstStyle/>
          <a:p>
            <a:r>
              <a:rPr kumimoji="0" lang="zh-CN" altLang="zh-CN" sz="1800" b="1" u="none" strike="noStrike" cap="none" normalizeH="0" baseline="0" dirty="0">
                <a:ln>
                  <a:noFill/>
                </a:ln>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 map = {</a:t>
            </a: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蜘蛛精</a:t>
            </a:r>
            <a:r>
              <a:rPr kumimoji="0" lang="zh-CN" altLang="zh-CN" sz="1800" b="1" u="none" strike="noStrike" cap="none" normalizeH="0" baseline="0" dirty="0">
                <a:ln>
                  <a:noFill/>
                </a:ln>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kumimoji="0" lang="en-US" altLang="zh-CN" sz="1800" b="1" u="none" strike="noStrike" cap="none" normalizeH="0" baseline="0" dirty="0">
                <a:ln>
                  <a:noFill/>
                </a:ln>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169.8</a:t>
            </a:r>
            <a:r>
              <a:rPr kumimoji="0" lang="zh-CN" altLang="zh-CN" sz="1800" b="1" u="none" strike="noStrike" cap="none" normalizeH="0" baseline="0" dirty="0">
                <a:ln>
                  <a:noFill/>
                </a:ln>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kumimoji="0" lang="zh-CN" altLang="en-US" sz="1800" b="1" u="none" strike="noStrike" cap="none" normalizeH="0" baseline="0" dirty="0">
                <a:ln>
                  <a:noFill/>
                </a:ln>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紫霞</a:t>
            </a:r>
            <a:r>
              <a:rPr kumimoji="0" lang="zh-CN" altLang="zh-CN" sz="1800" b="1" u="none" strike="noStrike" cap="none" normalizeH="0" baseline="0" dirty="0">
                <a:ln>
                  <a:noFill/>
                </a:ln>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kumimoji="0" lang="en-US" altLang="zh-CN" sz="1800" b="1" u="none" strike="noStrike" cap="none" normalizeH="0" baseline="0" dirty="0">
                <a:ln>
                  <a:noFill/>
                </a:ln>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65.8</a:t>
            </a:r>
            <a:r>
              <a:rPr kumimoji="0" lang="zh-CN" altLang="zh-CN" sz="1800" b="1" u="none" strike="noStrike" cap="none" normalizeH="0" baseline="0" dirty="0">
                <a:ln>
                  <a:noFill/>
                </a:ln>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至尊宝</a:t>
            </a:r>
            <a:r>
              <a:rPr kumimoji="0" lang="zh-CN" altLang="zh-CN" sz="1800" b="1" u="none" strike="noStrike" cap="none" normalizeH="0" baseline="0" dirty="0">
                <a:ln>
                  <a:noFill/>
                </a:ln>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kumimoji="0" lang="en-US" altLang="zh-CN" sz="1800" b="1" u="none" strike="noStrike" cap="none" normalizeH="0" baseline="0" dirty="0">
                <a:ln>
                  <a:noFill/>
                </a:ln>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69.5</a:t>
            </a:r>
            <a:r>
              <a:rPr kumimoji="0" lang="zh-CN" altLang="zh-CN" sz="1800" b="1" u="none" strike="noStrike" cap="none" normalizeH="0" baseline="0" dirty="0">
                <a:ln>
                  <a:noFill/>
                </a:ln>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kumimoji="0" lang="zh-CN" altLang="en-US" sz="1800" b="1" u="none" strike="noStrike" cap="none" normalizeH="0" baseline="0" dirty="0">
                <a:ln>
                  <a:noFill/>
                </a:ln>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牛魔王</a:t>
            </a:r>
            <a:r>
              <a:rPr kumimoji="0" lang="zh-CN" altLang="zh-CN" sz="1800" b="1" u="none" strike="noStrike" cap="none" normalizeH="0" baseline="0" dirty="0">
                <a:ln>
                  <a:noFill/>
                </a:ln>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kumimoji="0" lang="en-US" altLang="zh-CN" sz="1800" b="1" u="none" strike="noStrike" cap="none" normalizeH="0" baseline="0" dirty="0">
                <a:ln>
                  <a:noFill/>
                </a:ln>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83.6</a:t>
            </a:r>
            <a:r>
              <a:rPr kumimoji="0" lang="zh-CN" altLang="zh-CN" sz="1800" b="1" u="none" strike="noStrike" cap="none" normalizeH="0" baseline="0" dirty="0">
                <a:ln>
                  <a:noFill/>
                </a:ln>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a:t>
            </a:r>
            <a:br>
              <a:rPr kumimoji="0" lang="zh-CN" altLang="zh-CN" sz="1800" b="1" u="none" strike="noStrike" cap="none" normalizeH="0" baseline="0" dirty="0">
                <a:ln>
                  <a:noFill/>
                </a:ln>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br>
            <a:endPar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8" name="文本框 17">
            <a:extLst>
              <a:ext uri="{FF2B5EF4-FFF2-40B4-BE49-F238E27FC236}">
                <a16:creationId xmlns:a16="http://schemas.microsoft.com/office/drawing/2014/main" id="{5E9451ED-D776-4ABE-AD03-FAF2CDED351C}"/>
              </a:ext>
            </a:extLst>
          </p:cNvPr>
          <p:cNvSpPr txBox="1"/>
          <p:nvPr/>
        </p:nvSpPr>
        <p:spPr>
          <a:xfrm>
            <a:off x="498141" y="2970092"/>
            <a:ext cx="4629836" cy="468975"/>
          </a:xfrm>
          <a:prstGeom prst="rect">
            <a:avLst/>
          </a:prstGeom>
          <a:noFill/>
        </p:spPr>
        <p:txBody>
          <a:bodyPr wrap="square">
            <a:spAutoFit/>
          </a:bodyPr>
          <a:lstStyle/>
          <a:p>
            <a:pPr>
              <a:lnSpc>
                <a:spcPct val="150000"/>
              </a:lnSpc>
              <a:defRPr/>
            </a:pP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流程</a:t>
            </a:r>
            <a:endParaRPr lang="en-US" altLang="zh-CN" sz="18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20" name="直接箭头连接符 19">
            <a:extLst>
              <a:ext uri="{FF2B5EF4-FFF2-40B4-BE49-F238E27FC236}">
                <a16:creationId xmlns:a16="http://schemas.microsoft.com/office/drawing/2014/main" id="{B59E865C-C27F-405D-8A5E-3E87FD161485}"/>
              </a:ext>
            </a:extLst>
          </p:cNvPr>
          <p:cNvCxnSpPr>
            <a:cxnSpLocks/>
          </p:cNvCxnSpPr>
          <p:nvPr/>
        </p:nvCxnSpPr>
        <p:spPr>
          <a:xfrm>
            <a:off x="2122963" y="3752165"/>
            <a:ext cx="446046" cy="8058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直接箭头连接符 22">
            <a:extLst>
              <a:ext uri="{FF2B5EF4-FFF2-40B4-BE49-F238E27FC236}">
                <a16:creationId xmlns:a16="http://schemas.microsoft.com/office/drawing/2014/main" id="{ED0B0370-D116-430B-A0E7-ADCC6A577132}"/>
              </a:ext>
            </a:extLst>
          </p:cNvPr>
          <p:cNvCxnSpPr>
            <a:cxnSpLocks/>
          </p:cNvCxnSpPr>
          <p:nvPr/>
        </p:nvCxnSpPr>
        <p:spPr>
          <a:xfrm>
            <a:off x="2881246" y="3752165"/>
            <a:ext cx="78554" cy="8075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直接箭头连接符 26">
            <a:extLst>
              <a:ext uri="{FF2B5EF4-FFF2-40B4-BE49-F238E27FC236}">
                <a16:creationId xmlns:a16="http://schemas.microsoft.com/office/drawing/2014/main" id="{ED788200-2EF1-4689-AAF8-59CB6A8DF597}"/>
              </a:ext>
            </a:extLst>
          </p:cNvPr>
          <p:cNvCxnSpPr>
            <a:cxnSpLocks/>
          </p:cNvCxnSpPr>
          <p:nvPr/>
        </p:nvCxnSpPr>
        <p:spPr>
          <a:xfrm flipH="1">
            <a:off x="2569009" y="3725357"/>
            <a:ext cx="793718" cy="8326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直接箭头连接符 27">
            <a:extLst>
              <a:ext uri="{FF2B5EF4-FFF2-40B4-BE49-F238E27FC236}">
                <a16:creationId xmlns:a16="http://schemas.microsoft.com/office/drawing/2014/main" id="{B1728410-D10D-473C-B9D7-EEC95B89E41E}"/>
              </a:ext>
            </a:extLst>
          </p:cNvPr>
          <p:cNvCxnSpPr>
            <a:cxnSpLocks/>
          </p:cNvCxnSpPr>
          <p:nvPr/>
        </p:nvCxnSpPr>
        <p:spPr>
          <a:xfrm flipH="1">
            <a:off x="2959800" y="3725357"/>
            <a:ext cx="1161209" cy="8343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直接箭头连接符 33">
            <a:extLst>
              <a:ext uri="{FF2B5EF4-FFF2-40B4-BE49-F238E27FC236}">
                <a16:creationId xmlns:a16="http://schemas.microsoft.com/office/drawing/2014/main" id="{B04EDBF2-FC40-4355-87EA-040D0895555E}"/>
              </a:ext>
            </a:extLst>
          </p:cNvPr>
          <p:cNvCxnSpPr>
            <a:cxnSpLocks/>
          </p:cNvCxnSpPr>
          <p:nvPr/>
        </p:nvCxnSpPr>
        <p:spPr>
          <a:xfrm flipH="1">
            <a:off x="2569010" y="3723657"/>
            <a:ext cx="2046870" cy="8105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直接箭头连接符 34">
            <a:extLst>
              <a:ext uri="{FF2B5EF4-FFF2-40B4-BE49-F238E27FC236}">
                <a16:creationId xmlns:a16="http://schemas.microsoft.com/office/drawing/2014/main" id="{AA4122EB-9DA0-47FB-A1E8-4A5505D1BCB0}"/>
              </a:ext>
            </a:extLst>
          </p:cNvPr>
          <p:cNvCxnSpPr>
            <a:cxnSpLocks/>
          </p:cNvCxnSpPr>
          <p:nvPr/>
        </p:nvCxnSpPr>
        <p:spPr>
          <a:xfrm flipH="1">
            <a:off x="2959800" y="3660801"/>
            <a:ext cx="2588938" cy="89725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直接箭头连接符 41">
            <a:extLst>
              <a:ext uri="{FF2B5EF4-FFF2-40B4-BE49-F238E27FC236}">
                <a16:creationId xmlns:a16="http://schemas.microsoft.com/office/drawing/2014/main" id="{97122E66-1537-4979-8933-B95312A69860}"/>
              </a:ext>
            </a:extLst>
          </p:cNvPr>
          <p:cNvCxnSpPr>
            <a:cxnSpLocks/>
          </p:cNvCxnSpPr>
          <p:nvPr/>
        </p:nvCxnSpPr>
        <p:spPr>
          <a:xfrm flipH="1">
            <a:off x="2556248" y="3721429"/>
            <a:ext cx="3527441" cy="85345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直接箭头连接符 42">
            <a:extLst>
              <a:ext uri="{FF2B5EF4-FFF2-40B4-BE49-F238E27FC236}">
                <a16:creationId xmlns:a16="http://schemas.microsoft.com/office/drawing/2014/main" id="{AED5DFEC-1BC5-4A83-A5DC-CD1395777399}"/>
              </a:ext>
            </a:extLst>
          </p:cNvPr>
          <p:cNvCxnSpPr>
            <a:cxnSpLocks/>
          </p:cNvCxnSpPr>
          <p:nvPr/>
        </p:nvCxnSpPr>
        <p:spPr>
          <a:xfrm flipH="1">
            <a:off x="3027696" y="3699213"/>
            <a:ext cx="4009171" cy="9163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aphicFrame>
        <p:nvGraphicFramePr>
          <p:cNvPr id="3" name="表格 2">
            <a:extLst>
              <a:ext uri="{FF2B5EF4-FFF2-40B4-BE49-F238E27FC236}">
                <a16:creationId xmlns:a16="http://schemas.microsoft.com/office/drawing/2014/main" id="{431765CD-C0D4-DD52-7EB4-5779D6E28FEF}"/>
              </a:ext>
            </a:extLst>
          </p:cNvPr>
          <p:cNvGraphicFramePr>
            <a:graphicFrameLocks noGrp="1"/>
          </p:cNvGraphicFramePr>
          <p:nvPr>
            <p:extLst>
              <p:ext uri="{D42A27DB-BD31-4B8C-83A1-F6EECF244321}">
                <p14:modId xmlns:p14="http://schemas.microsoft.com/office/powerpoint/2010/main" val="1872706565"/>
              </p:ext>
            </p:extLst>
          </p:nvPr>
        </p:nvGraphicFramePr>
        <p:xfrm>
          <a:off x="688172" y="1720764"/>
          <a:ext cx="7917579" cy="969695"/>
        </p:xfrm>
        <a:graphic>
          <a:graphicData uri="http://schemas.openxmlformats.org/drawingml/2006/table">
            <a:tbl>
              <a:tblPr>
                <a:effectLst>
                  <a:outerShdw blurRad="63500" sx="102000" sy="102000" algn="ctr" rotWithShape="0">
                    <a:prstClr val="black">
                      <a:alpha val="40000"/>
                    </a:prstClr>
                  </a:outerShdw>
                </a:effectLst>
              </a:tblPr>
              <a:tblGrid>
                <a:gridCol w="5682379">
                  <a:extLst>
                    <a:ext uri="{9D8B030D-6E8A-4147-A177-3AD203B41FA5}">
                      <a16:colId xmlns:a16="http://schemas.microsoft.com/office/drawing/2014/main" val="1138920238"/>
                    </a:ext>
                  </a:extLst>
                </a:gridCol>
                <a:gridCol w="2235200">
                  <a:extLst>
                    <a:ext uri="{9D8B030D-6E8A-4147-A177-3AD203B41FA5}">
                      <a16:colId xmlns:a16="http://schemas.microsoft.com/office/drawing/2014/main" val="432614512"/>
                    </a:ext>
                  </a:extLst>
                </a:gridCol>
              </a:tblGrid>
              <a:tr h="520512">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lang="zh-CN" altLang="en-US" sz="1600" b="1" kern="1200" dirty="0">
                          <a:solidFill>
                            <a:schemeClr val="bg1"/>
                          </a:solidFill>
                          <a:latin typeface="Consolas" panose="020B0609020204030204" pitchFamily="49" charset="0"/>
                          <a:ea typeface="阿里巴巴普惠体" panose="00020600040101010101" pitchFamily="18" charset="-122"/>
                          <a:cs typeface="阿里巴巴普惠体" panose="00020600040101010101" pitchFamily="18" charset="-122"/>
                        </a:rPr>
                        <a:t>方法名称</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lang="zh-CN" altLang="en-US" sz="1600" b="1" kern="1200" dirty="0">
                          <a:solidFill>
                            <a:schemeClr val="bg1"/>
                          </a:solidFill>
                          <a:latin typeface="Consolas" panose="020B0609020204030204" pitchFamily="49" charset="0"/>
                          <a:ea typeface="阿里巴巴普惠体" panose="00020600040101010101" pitchFamily="18" charset="-122"/>
                          <a:cs typeface="阿里巴巴普惠体" panose="00020600040101010101"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44918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kern="1200" dirty="0">
                          <a:solidFill>
                            <a:schemeClr val="tx1"/>
                          </a:solidFill>
                          <a:effectLst/>
                          <a:latin typeface="Consolas" panose="020B0609020204030204" pitchFamily="49" charset="0"/>
                          <a:ea typeface="黑体" panose="02010609060101010101" pitchFamily="49" charset="-122"/>
                          <a:cs typeface="+mn-cs"/>
                        </a:rPr>
                        <a:t>default void </a:t>
                      </a:r>
                      <a:r>
                        <a:rPr lang="en-US" altLang="zh-CN" sz="1200" kern="1200" dirty="0" err="1">
                          <a:solidFill>
                            <a:schemeClr val="tx1"/>
                          </a:solidFill>
                          <a:effectLst/>
                          <a:latin typeface="Consolas" panose="020B0609020204030204" pitchFamily="49" charset="0"/>
                          <a:ea typeface="黑体" panose="02010609060101010101" pitchFamily="49" charset="-122"/>
                          <a:cs typeface="+mn-cs"/>
                        </a:rPr>
                        <a:t>forEach</a:t>
                      </a:r>
                      <a:r>
                        <a:rPr lang="en-US" altLang="zh-CN" sz="1200" kern="1200" dirty="0">
                          <a:solidFill>
                            <a:schemeClr val="tx1"/>
                          </a:solidFill>
                          <a:effectLst/>
                          <a:latin typeface="Consolas" panose="020B0609020204030204" pitchFamily="49" charset="0"/>
                          <a:ea typeface="黑体" panose="02010609060101010101" pitchFamily="49" charset="-122"/>
                          <a:cs typeface="+mn-cs"/>
                        </a:rPr>
                        <a:t>(</a:t>
                      </a:r>
                      <a:r>
                        <a:rPr lang="en-US" altLang="zh-CN" sz="1200" kern="1200" dirty="0" err="1">
                          <a:solidFill>
                            <a:schemeClr val="tx1"/>
                          </a:solidFill>
                          <a:effectLst/>
                          <a:latin typeface="Consolas" panose="020B0609020204030204" pitchFamily="49" charset="0"/>
                          <a:ea typeface="黑体" panose="02010609060101010101" pitchFamily="49" charset="-122"/>
                          <a:cs typeface="+mn-cs"/>
                        </a:rPr>
                        <a:t>BiConsumer</a:t>
                      </a:r>
                      <a:r>
                        <a:rPr lang="en-US" altLang="zh-CN" sz="1200" kern="1200" dirty="0">
                          <a:solidFill>
                            <a:schemeClr val="tx1"/>
                          </a:solidFill>
                          <a:effectLst/>
                          <a:latin typeface="Consolas" panose="020B0609020204030204" pitchFamily="49" charset="0"/>
                          <a:ea typeface="黑体" panose="02010609060101010101" pitchFamily="49" charset="-122"/>
                          <a:cs typeface="+mn-cs"/>
                        </a:rPr>
                        <a:t>&lt;? super K, ? super V&gt; action)</a:t>
                      </a:r>
                      <a:endParaRPr lang="zh-CN" altLang="zh-CN" sz="1200" kern="1200" dirty="0">
                        <a:solidFill>
                          <a:schemeClr val="tx1"/>
                        </a:solidFill>
                        <a:effectLst/>
                        <a:latin typeface="Consolas" panose="020B0609020204030204" pitchFamily="49" charset="0"/>
                        <a:ea typeface="黑体" panose="02010609060101010101" pitchFamily="49" charset="-122"/>
                        <a:cs typeface="+mn-cs"/>
                      </a:endParaRP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1200" kern="1200" dirty="0">
                          <a:solidFill>
                            <a:schemeClr val="tx1"/>
                          </a:solidFill>
                          <a:effectLst/>
                          <a:latin typeface="Consolas" panose="020B0609020204030204" pitchFamily="49" charset="0"/>
                          <a:ea typeface="黑体" panose="02010609060101010101" pitchFamily="49" charset="-122"/>
                          <a:cs typeface="+mn-cs"/>
                        </a:rPr>
                        <a:t>结合</a:t>
                      </a:r>
                      <a:r>
                        <a:rPr lang="en-US" altLang="zh-CN" sz="1200" kern="1200" dirty="0">
                          <a:solidFill>
                            <a:schemeClr val="tx1"/>
                          </a:solidFill>
                          <a:effectLst/>
                          <a:latin typeface="Consolas" panose="020B0609020204030204" pitchFamily="49" charset="0"/>
                          <a:ea typeface="黑体" panose="02010609060101010101" pitchFamily="49" charset="-122"/>
                          <a:cs typeface="+mn-cs"/>
                        </a:rPr>
                        <a:t>lambda</a:t>
                      </a:r>
                      <a:r>
                        <a:rPr lang="zh-CN" altLang="en-US" sz="1200" kern="1200" dirty="0">
                          <a:solidFill>
                            <a:schemeClr val="tx1"/>
                          </a:solidFill>
                          <a:effectLst/>
                          <a:latin typeface="Consolas" panose="020B0609020204030204" pitchFamily="49" charset="0"/>
                          <a:ea typeface="黑体" panose="02010609060101010101" pitchFamily="49" charset="-122"/>
                          <a:cs typeface="+mn-cs"/>
                        </a:rPr>
                        <a:t>遍历</a:t>
                      </a:r>
                      <a:r>
                        <a:rPr lang="en-US" altLang="zh-CN" sz="1200" kern="1200" dirty="0">
                          <a:solidFill>
                            <a:schemeClr val="tx1"/>
                          </a:solidFill>
                          <a:effectLst/>
                          <a:latin typeface="Consolas" panose="020B0609020204030204" pitchFamily="49" charset="0"/>
                          <a:ea typeface="黑体" panose="02010609060101010101" pitchFamily="49" charset="-122"/>
                          <a:cs typeface="+mn-cs"/>
                        </a:rPr>
                        <a:t>Map</a:t>
                      </a:r>
                      <a:r>
                        <a:rPr lang="zh-CN" altLang="en-US" sz="1200" kern="1200" dirty="0">
                          <a:solidFill>
                            <a:schemeClr val="tx1"/>
                          </a:solidFill>
                          <a:effectLst/>
                          <a:latin typeface="Consolas" panose="020B0609020204030204" pitchFamily="49" charset="0"/>
                          <a:ea typeface="黑体" panose="02010609060101010101" pitchFamily="49" charset="-122"/>
                          <a:cs typeface="+mn-cs"/>
                        </a:rPr>
                        <a:t>集合</a:t>
                      </a:r>
                    </a:p>
                  </a:txBody>
                  <a:tcPr marL="121905" marR="121905"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bl>
          </a:graphicData>
        </a:graphic>
      </p:graphicFrame>
      <p:sp>
        <p:nvSpPr>
          <p:cNvPr id="4" name="标题 3">
            <a:extLst>
              <a:ext uri="{FF2B5EF4-FFF2-40B4-BE49-F238E27FC236}">
                <a16:creationId xmlns:a16="http://schemas.microsoft.com/office/drawing/2014/main" id="{DD61846D-B189-909E-2EAE-FB82FC3DECD9}"/>
              </a:ext>
            </a:extLst>
          </p:cNvPr>
          <p:cNvSpPr>
            <a:spLocks noGrp="1"/>
          </p:cNvSpPr>
          <p:nvPr>
            <p:ph type="title"/>
          </p:nvPr>
        </p:nvSpPr>
        <p:spPr/>
        <p:txBody>
          <a:bodyPr/>
          <a:lstStyle/>
          <a:p>
            <a:r>
              <a:rPr lang="en-US" altLang="zh-CN" dirty="0"/>
              <a:t>Map</a:t>
            </a:r>
            <a:r>
              <a:rPr lang="zh-CN" altLang="en-US" dirty="0"/>
              <a:t>集合的遍历方式三：</a:t>
            </a:r>
            <a:r>
              <a:rPr lang="en-US" altLang="zh-CN" dirty="0"/>
              <a:t>Lambda</a:t>
            </a:r>
            <a:r>
              <a:rPr lang="zh-CN" altLang="en-US" dirty="0"/>
              <a:t>表达式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up)">
                                      <p:cBhvr>
                                        <p:cTn id="30" dur="500"/>
                                        <p:tgtEl>
                                          <p:spTgt spid="20"/>
                                        </p:tgtEl>
                                      </p:cBhvr>
                                    </p:animEffect>
                                  </p:childTnLst>
                                </p:cTn>
                              </p:par>
                              <p:par>
                                <p:cTn id="31" presetID="22" presetClass="entr" presetSubtype="1"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20"/>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2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up)">
                                      <p:cBhvr>
                                        <p:cTn id="44" dur="500"/>
                                        <p:tgtEl>
                                          <p:spTgt spid="27"/>
                                        </p:tgtEl>
                                      </p:cBhvr>
                                    </p:animEffect>
                                  </p:childTnLst>
                                </p:cTn>
                              </p:par>
                              <p:par>
                                <p:cTn id="45" presetID="22" presetClass="entr" presetSubtype="1"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up)">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27"/>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up)">
                                      <p:cBhvr>
                                        <p:cTn id="58" dur="500"/>
                                        <p:tgtEl>
                                          <p:spTgt spid="34"/>
                                        </p:tgtEl>
                                      </p:cBhvr>
                                    </p:animEffect>
                                  </p:childTnLst>
                                </p:cTn>
                              </p:par>
                              <p:par>
                                <p:cTn id="59" presetID="22" presetClass="entr" presetSubtype="1"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ipe(up)">
                                      <p:cBhvr>
                                        <p:cTn id="61" dur="50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34"/>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35"/>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wipe(up)">
                                      <p:cBhvr>
                                        <p:cTn id="72" dur="500"/>
                                        <p:tgtEl>
                                          <p:spTgt spid="42"/>
                                        </p:tgtEl>
                                      </p:cBhvr>
                                    </p:animEffect>
                                  </p:childTnLst>
                                </p:cTn>
                              </p:par>
                              <p:par>
                                <p:cTn id="73" presetID="22" presetClass="entr" presetSubtype="1" fill="hold"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up)">
                                      <p:cBhvr>
                                        <p:cTn id="75" dur="500"/>
                                        <p:tgtEl>
                                          <p:spTgt spid="43"/>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42"/>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43"/>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3427"/>
                                        </p:tgtEl>
                                        <p:attrNameLst>
                                          <p:attrName>style.visibility</p:attrName>
                                        </p:attrNameLst>
                                      </p:cBhvr>
                                      <p:to>
                                        <p:strVal val="visible"/>
                                      </p:to>
                                    </p:set>
                                    <p:animEffect transition="in" filter="fade">
                                      <p:cBhvr>
                                        <p:cTn id="86" dur="500"/>
                                        <p:tgtEl>
                                          <p:spTgt spid="103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animBg="1"/>
      <p:bldP spid="17" grpId="0"/>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B388DBA-6C70-FDC5-9051-EC351AFCA35C}"/>
              </a:ext>
            </a:extLst>
          </p:cNvPr>
          <p:cNvSpPr>
            <a:spLocks noGrp="1"/>
          </p:cNvSpPr>
          <p:nvPr>
            <p:ph type="title"/>
          </p:nvPr>
        </p:nvSpPr>
        <p:spPr/>
        <p:txBody>
          <a:bodyPr/>
          <a:lstStyle/>
          <a:p>
            <a:r>
              <a:rPr lang="en-US" altLang="zh-CN" dirty="0"/>
              <a:t>Map</a:t>
            </a:r>
            <a:r>
              <a:rPr lang="zh-CN" altLang="en-US" dirty="0"/>
              <a:t>集合的案例</a:t>
            </a:r>
            <a:r>
              <a:rPr lang="en-US" altLang="zh-CN" dirty="0"/>
              <a:t>-</a:t>
            </a:r>
            <a:r>
              <a:rPr lang="zh-CN" altLang="en-US" dirty="0"/>
              <a:t>统计投票信息</a:t>
            </a:r>
          </a:p>
        </p:txBody>
      </p:sp>
      <p:sp>
        <p:nvSpPr>
          <p:cNvPr id="6" name="文本占位符 5">
            <a:extLst>
              <a:ext uri="{FF2B5EF4-FFF2-40B4-BE49-F238E27FC236}">
                <a16:creationId xmlns:a16="http://schemas.microsoft.com/office/drawing/2014/main" id="{CB18EA58-3B8D-4588-B342-A1922769F6E3}"/>
              </a:ext>
            </a:extLst>
          </p:cNvPr>
          <p:cNvSpPr>
            <a:spLocks noGrp="1"/>
          </p:cNvSpPr>
          <p:nvPr>
            <p:ph type="body" sz="quarter" idx="4294967295"/>
          </p:nvPr>
        </p:nvSpPr>
        <p:spPr>
          <a:xfrm>
            <a:off x="1753098" y="2586745"/>
            <a:ext cx="9213850" cy="3762375"/>
          </a:xfrm>
          <a:prstGeom prst="rect">
            <a:avLst/>
          </a:prstGeom>
        </p:spPr>
        <p:txBody>
          <a:bodyPr/>
          <a:lstStyle/>
          <a:p>
            <a:pPr marL="0" indent="0">
              <a:buNone/>
            </a:pPr>
            <a:r>
              <a:rPr lang="zh-CN" altLang="en-US" sz="1800" b="1" dirty="0"/>
              <a:t>分析</a:t>
            </a:r>
            <a:endParaRPr lang="en-US" altLang="zh-CN" sz="1800" b="1" dirty="0"/>
          </a:p>
          <a:p>
            <a:pPr marL="285750" indent="-285750">
              <a:lnSpc>
                <a:spcPct val="200000"/>
              </a:lnSpc>
              <a:buFont typeface="Wingdings" panose="05000000000000000000" pitchFamily="2" charset="2"/>
              <a:buChar char="l"/>
            </a:pPr>
            <a:r>
              <a:rPr lang="zh-CN" altLang="en-US" sz="1500" dirty="0"/>
              <a:t>将</a:t>
            </a:r>
            <a:r>
              <a:rPr lang="en-US" altLang="zh-CN" sz="1500" dirty="0"/>
              <a:t>80</a:t>
            </a:r>
            <a:r>
              <a:rPr lang="zh-CN" altLang="en-US" sz="1500" dirty="0"/>
              <a:t>个学生选择的数据拿到程序中去，</a:t>
            </a:r>
            <a:r>
              <a:rPr lang="en-US" altLang="zh-CN" sz="1500" dirty="0">
                <a:solidFill>
                  <a:srgbClr val="C00000"/>
                </a:solidFill>
              </a:rPr>
              <a:t>[A, A, B , A, B,  C, D, ...]</a:t>
            </a:r>
          </a:p>
          <a:p>
            <a:pPr marL="285750" indent="-285750">
              <a:lnSpc>
                <a:spcPct val="200000"/>
              </a:lnSpc>
              <a:buFont typeface="Wingdings" panose="05000000000000000000" pitchFamily="2" charset="2"/>
              <a:buChar char="l"/>
            </a:pPr>
            <a:r>
              <a:rPr lang="zh-CN" altLang="en-US" sz="1500" dirty="0"/>
              <a:t>准备一个</a:t>
            </a:r>
            <a:r>
              <a:rPr lang="en-US" altLang="zh-CN" sz="1500" dirty="0"/>
              <a:t>Map</a:t>
            </a:r>
            <a:r>
              <a:rPr lang="zh-CN" altLang="en-US" sz="1500" dirty="0"/>
              <a:t>集合用于存储统计的结果，</a:t>
            </a:r>
            <a:r>
              <a:rPr lang="en-US" altLang="zh-CN" sz="1500" dirty="0">
                <a:solidFill>
                  <a:srgbClr val="C00000"/>
                </a:solidFill>
              </a:rPr>
              <a:t>Map&lt;String</a:t>
            </a:r>
            <a:r>
              <a:rPr lang="zh-CN" altLang="en-US" sz="1500" dirty="0">
                <a:solidFill>
                  <a:srgbClr val="C00000"/>
                </a:solidFill>
              </a:rPr>
              <a:t>，</a:t>
            </a:r>
            <a:r>
              <a:rPr lang="en-US" altLang="zh-CN" sz="1500" dirty="0">
                <a:solidFill>
                  <a:srgbClr val="C00000"/>
                </a:solidFill>
              </a:rPr>
              <a:t>Integer&gt;</a:t>
            </a:r>
            <a:r>
              <a:rPr lang="zh-CN" altLang="en-US" sz="1500" dirty="0">
                <a:solidFill>
                  <a:srgbClr val="C00000"/>
                </a:solidFill>
              </a:rPr>
              <a:t>，键是景点，值代表投票数量。</a:t>
            </a:r>
            <a:endParaRPr lang="en-US" altLang="zh-CN" sz="1500" dirty="0">
              <a:solidFill>
                <a:srgbClr val="C00000"/>
              </a:solidFill>
            </a:endParaRPr>
          </a:p>
          <a:p>
            <a:pPr marL="285750" indent="-285750">
              <a:lnSpc>
                <a:spcPct val="200000"/>
              </a:lnSpc>
              <a:buFont typeface="Wingdings" panose="05000000000000000000" pitchFamily="2" charset="2"/>
              <a:buChar char="l"/>
            </a:pPr>
            <a:r>
              <a:rPr lang="zh-CN" altLang="en-US" sz="1500" dirty="0"/>
              <a:t>遍历</a:t>
            </a:r>
            <a:r>
              <a:rPr lang="en-US" altLang="zh-CN" sz="1500" dirty="0"/>
              <a:t>80</a:t>
            </a:r>
            <a:r>
              <a:rPr lang="zh-CN" altLang="en-US" sz="1500" dirty="0"/>
              <a:t>个学生选择的景点，每遍历一个景点，就看</a:t>
            </a:r>
            <a:r>
              <a:rPr lang="en-US" altLang="zh-CN" sz="1500" dirty="0"/>
              <a:t>Map</a:t>
            </a:r>
            <a:r>
              <a:rPr lang="zh-CN" altLang="en-US" sz="1500" dirty="0"/>
              <a:t>集合中是否存在该景点，不存在存入“</a:t>
            </a:r>
            <a:r>
              <a:rPr lang="zh-CN" altLang="en-US" sz="1500" dirty="0">
                <a:solidFill>
                  <a:srgbClr val="C00000"/>
                </a:solidFill>
              </a:rPr>
              <a:t>景点</a:t>
            </a:r>
            <a:r>
              <a:rPr lang="en-US" altLang="zh-CN" sz="1500" dirty="0">
                <a:solidFill>
                  <a:srgbClr val="C00000"/>
                </a:solidFill>
              </a:rPr>
              <a:t>=1</a:t>
            </a:r>
            <a:r>
              <a:rPr lang="zh-CN" altLang="en-US" sz="1500" dirty="0"/>
              <a:t>“，存在则其对应值</a:t>
            </a:r>
            <a:r>
              <a:rPr lang="en-US" altLang="zh-CN" sz="1500" dirty="0"/>
              <a:t>+1 </a:t>
            </a:r>
          </a:p>
          <a:p>
            <a:endParaRPr lang="zh-CN" altLang="en-US" dirty="0"/>
          </a:p>
        </p:txBody>
      </p:sp>
      <p:grpSp>
        <p:nvGrpSpPr>
          <p:cNvPr id="17" name="组合 16">
            <a:extLst>
              <a:ext uri="{FF2B5EF4-FFF2-40B4-BE49-F238E27FC236}">
                <a16:creationId xmlns:a16="http://schemas.microsoft.com/office/drawing/2014/main" id="{A6874E94-2E0B-2A20-7E1A-034B050BBAF6}"/>
              </a:ext>
            </a:extLst>
          </p:cNvPr>
          <p:cNvGrpSpPr/>
          <p:nvPr/>
        </p:nvGrpSpPr>
        <p:grpSpPr>
          <a:xfrm>
            <a:off x="1854355" y="5415462"/>
            <a:ext cx="5906090" cy="594560"/>
            <a:chOff x="3353164" y="5731266"/>
            <a:chExt cx="7235017" cy="594560"/>
          </a:xfrm>
        </p:grpSpPr>
        <p:grpSp>
          <p:nvGrpSpPr>
            <p:cNvPr id="18" name="组合 17">
              <a:extLst>
                <a:ext uri="{FF2B5EF4-FFF2-40B4-BE49-F238E27FC236}">
                  <a16:creationId xmlns:a16="http://schemas.microsoft.com/office/drawing/2014/main" id="{510F26A6-A8BD-9AC9-C80A-ECFC2717024B}"/>
                </a:ext>
              </a:extLst>
            </p:cNvPr>
            <p:cNvGrpSpPr/>
            <p:nvPr/>
          </p:nvGrpSpPr>
          <p:grpSpPr>
            <a:xfrm>
              <a:off x="3353164" y="5731266"/>
              <a:ext cx="7235017" cy="594560"/>
              <a:chOff x="4304043" y="1286668"/>
              <a:chExt cx="10573363" cy="2757793"/>
            </a:xfrm>
            <a:effectLst>
              <a:outerShdw blurRad="381000" dist="254000" dir="8100000" algn="tr" rotWithShape="0">
                <a:prstClr val="black">
                  <a:alpha val="40000"/>
                </a:prstClr>
              </a:outerShdw>
            </a:effectLst>
          </p:grpSpPr>
          <p:sp>
            <p:nvSpPr>
              <p:cNvPr id="20" name="圆角矩形 70">
                <a:extLst>
                  <a:ext uri="{FF2B5EF4-FFF2-40B4-BE49-F238E27FC236}">
                    <a16:creationId xmlns:a16="http://schemas.microsoft.com/office/drawing/2014/main" id="{BDDBF337-7DE3-B4FC-6C96-784D2DB623E8}"/>
                  </a:ext>
                </a:extLst>
              </p:cNvPr>
              <p:cNvSpPr/>
              <p:nvPr/>
            </p:nvSpPr>
            <p:spPr>
              <a:xfrm>
                <a:off x="4304043" y="1286668"/>
                <a:ext cx="3978026"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sp>
            <p:nvSpPr>
              <p:cNvPr id="21" name="圆角矩形 71">
                <a:extLst>
                  <a:ext uri="{FF2B5EF4-FFF2-40B4-BE49-F238E27FC236}">
                    <a16:creationId xmlns:a16="http://schemas.microsoft.com/office/drawing/2014/main" id="{21CB1E4E-943F-0C03-0FBC-DDBC2B86C32C}"/>
                  </a:ext>
                </a:extLst>
              </p:cNvPr>
              <p:cNvSpPr/>
              <p:nvPr/>
            </p:nvSpPr>
            <p:spPr>
              <a:xfrm>
                <a:off x="4304043" y="1286668"/>
                <a:ext cx="10573363" cy="2757793"/>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grpSp>
        <p:sp>
          <p:nvSpPr>
            <p:cNvPr id="19" name="TextBox 69">
              <a:extLst>
                <a:ext uri="{FF2B5EF4-FFF2-40B4-BE49-F238E27FC236}">
                  <a16:creationId xmlns:a16="http://schemas.microsoft.com/office/drawing/2014/main" id="{77F217C1-332D-58E6-75D3-8BCF588736B4}"/>
                </a:ext>
              </a:extLst>
            </p:cNvPr>
            <p:cNvSpPr txBox="1"/>
            <p:nvPr/>
          </p:nvSpPr>
          <p:spPr>
            <a:xfrm>
              <a:off x="3576285" y="5778222"/>
              <a:ext cx="6753257" cy="427105"/>
            </a:xfrm>
            <a:prstGeom prst="rect">
              <a:avLst/>
            </a:prstGeom>
            <a:noFill/>
          </p:spPr>
          <p:txBody>
            <a:bodyPr wrap="square" rtlCol="0">
              <a:spAutoFit/>
            </a:bodyPr>
            <a:lstStyle/>
            <a:p>
              <a:pPr>
                <a:lnSpc>
                  <a:spcPct val="150000"/>
                </a:lnSpc>
                <a:defRPr/>
              </a:pP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需要存储一一对应的数据时</a:t>
              </a: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，就可以考虑使用</a:t>
              </a:r>
              <a:r>
                <a:rPr lang="en-US" altLang="zh-CN"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集合来做</a:t>
              </a:r>
            </a:p>
          </p:txBody>
        </p:sp>
      </p:grpSp>
      <p:sp>
        <p:nvSpPr>
          <p:cNvPr id="23" name="！！aaa">
            <a:extLst>
              <a:ext uri="{FF2B5EF4-FFF2-40B4-BE49-F238E27FC236}">
                <a16:creationId xmlns:a16="http://schemas.microsoft.com/office/drawing/2014/main" id="{2B949B06-47ED-DCE9-FA45-671349974885}"/>
              </a:ext>
            </a:extLst>
          </p:cNvPr>
          <p:cNvSpPr txBox="1"/>
          <p:nvPr/>
        </p:nvSpPr>
        <p:spPr>
          <a:xfrm>
            <a:off x="1753098" y="847978"/>
            <a:ext cx="8685910" cy="1565878"/>
          </a:xfrm>
          <a:prstGeom prst="rect">
            <a:avLst/>
          </a:prstGeom>
          <a:noFill/>
        </p:spPr>
        <p:txBody>
          <a:bodyPr wrap="square">
            <a:spAutoFit/>
          </a:bodyPr>
          <a:lstStyle/>
          <a:p>
            <a:pPr>
              <a:lnSpc>
                <a:spcPct val="200000"/>
              </a:lnSpc>
            </a:pPr>
            <a:r>
              <a:rPr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需求</a:t>
            </a:r>
            <a:endParaRPr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nSpc>
                <a:spcPct val="200000"/>
              </a:lnSpc>
              <a:buFont typeface="Wingdings" panose="05000000000000000000" pitchFamily="2" charset="2"/>
              <a:buChar char="l"/>
            </a:pPr>
            <a:r>
              <a:rPr lang="zh-CN" altLang="en-US" sz="1500" dirty="0">
                <a:latin typeface="阿里巴巴普惠体" panose="00020600040101010101" pitchFamily="18" charset="-122"/>
                <a:ea typeface="阿里巴巴普惠体" panose="00020600040101010101" pitchFamily="18" charset="-122"/>
                <a:cs typeface="阿里巴巴普惠体" panose="00020600040101010101" pitchFamily="18" charset="-122"/>
              </a:rPr>
              <a:t>某个班级</a:t>
            </a:r>
            <a:r>
              <a:rPr lang="en-US" altLang="zh-CN" sz="1500" dirty="0">
                <a:latin typeface="阿里巴巴普惠体" panose="00020600040101010101" pitchFamily="18" charset="-122"/>
                <a:ea typeface="阿里巴巴普惠体" panose="00020600040101010101" pitchFamily="18" charset="-122"/>
                <a:cs typeface="阿里巴巴普惠体" panose="00020600040101010101" pitchFamily="18" charset="-122"/>
              </a:rPr>
              <a:t>80</a:t>
            </a:r>
            <a:r>
              <a:rPr lang="zh-CN" altLang="en-US" sz="1500" dirty="0">
                <a:latin typeface="阿里巴巴普惠体" panose="00020600040101010101" pitchFamily="18" charset="-122"/>
                <a:ea typeface="阿里巴巴普惠体" panose="00020600040101010101" pitchFamily="18" charset="-122"/>
                <a:cs typeface="阿里巴巴普惠体" panose="00020600040101010101" pitchFamily="18" charset="-122"/>
              </a:rPr>
              <a:t>名学生，现在需要组织秋游活动，班长提供了四个景点依次是（</a:t>
            </a:r>
            <a:r>
              <a:rPr lang="en-US" altLang="zh-CN" sz="1500" dirty="0">
                <a:latin typeface="阿里巴巴普惠体" panose="00020600040101010101" pitchFamily="18" charset="-122"/>
                <a:ea typeface="阿里巴巴普惠体" panose="00020600040101010101" pitchFamily="18" charset="-122"/>
                <a:cs typeface="阿里巴巴普惠体" panose="00020600040101010101" pitchFamily="18" charset="-122"/>
              </a:rPr>
              <a:t>A</a:t>
            </a:r>
            <a:r>
              <a:rPr lang="zh-CN" altLang="en-US" sz="150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500" dirty="0">
                <a:latin typeface="阿里巴巴普惠体" panose="00020600040101010101" pitchFamily="18" charset="-122"/>
                <a:ea typeface="阿里巴巴普惠体" panose="00020600040101010101" pitchFamily="18" charset="-122"/>
                <a:cs typeface="阿里巴巴普惠体" panose="00020600040101010101" pitchFamily="18" charset="-122"/>
              </a:rPr>
              <a:t>B</a:t>
            </a:r>
            <a:r>
              <a:rPr lang="zh-CN" altLang="en-US" sz="150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500" dirty="0">
                <a:latin typeface="阿里巴巴普惠体" panose="00020600040101010101" pitchFamily="18" charset="-122"/>
                <a:ea typeface="阿里巴巴普惠体" panose="00020600040101010101" pitchFamily="18" charset="-122"/>
                <a:cs typeface="阿里巴巴普惠体" panose="00020600040101010101" pitchFamily="18" charset="-122"/>
              </a:rPr>
              <a:t>C</a:t>
            </a:r>
            <a:r>
              <a:rPr lang="zh-CN" altLang="en-US" sz="150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500" dirty="0">
                <a:latin typeface="阿里巴巴普惠体" panose="00020600040101010101" pitchFamily="18" charset="-122"/>
                <a:ea typeface="阿里巴巴普惠体" panose="00020600040101010101" pitchFamily="18" charset="-122"/>
                <a:cs typeface="阿里巴巴普惠体" panose="00020600040101010101" pitchFamily="18" charset="-122"/>
              </a:rPr>
              <a:t>D</a:t>
            </a:r>
            <a:r>
              <a:rPr lang="zh-CN" altLang="en-US" sz="150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50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500" dirty="0">
                <a:latin typeface="阿里巴巴普惠体" panose="00020600040101010101" pitchFamily="18" charset="-122"/>
                <a:ea typeface="阿里巴巴普惠体" panose="00020600040101010101" pitchFamily="18" charset="-122"/>
                <a:cs typeface="阿里巴巴普惠体" panose="00020600040101010101" pitchFamily="18" charset="-122"/>
              </a:rPr>
              <a:t>每个学生只能选择一个景点，请统计出最终哪个景点想去的人数最多。</a:t>
            </a:r>
            <a:endParaRPr lang="en-US" altLang="zh-CN" sz="15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0513595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7"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900" decel="100000" fill="hold"/>
                                        <p:tgtEl>
                                          <p:spTgt spid="17"/>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925670" y="1438963"/>
            <a:ext cx="3764243" cy="5074243"/>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Set</a:t>
            </a: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Stream</a:t>
            </a: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0B63E558-4FC8-AAA2-F781-F6EB60890E03}"/>
              </a:ext>
            </a:extLst>
          </p:cNvPr>
          <p:cNvSpPr/>
          <p:nvPr/>
        </p:nvSpPr>
        <p:spPr>
          <a:xfrm>
            <a:off x="7447667" y="1763233"/>
            <a:ext cx="1196905" cy="2303670"/>
          </a:xfrm>
          <a:prstGeom prst="leftBrace">
            <a:avLst>
              <a:gd name="adj1" fmla="val 28201"/>
              <a:gd name="adj2" fmla="val 49977"/>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6A6FD29-A2B4-23DB-8CA2-738681FB4E1D}"/>
              </a:ext>
            </a:extLst>
          </p:cNvPr>
          <p:cNvSpPr txBox="1"/>
          <p:nvPr/>
        </p:nvSpPr>
        <p:spPr>
          <a:xfrm>
            <a:off x="7576873" y="1679697"/>
            <a:ext cx="3635037" cy="2161682"/>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kumimoji="1" lang="en-US" altLang="zh-CN"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Map</a:t>
            </a:r>
            <a:r>
              <a:rPr kumimoji="1" lang="zh-CN" altLang="en-US"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集合概述</a:t>
            </a:r>
            <a:endParaRPr kumimoji="1" lang="en-US" altLang="zh-CN"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Map</a:t>
            </a:r>
            <a:r>
              <a:rPr kumimoji="1" lang="zh-CN" altLang="en-US" sz="14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集合的常用方法</a:t>
            </a:r>
            <a:endParaRPr kumimoji="1" lang="en-US" altLang="zh-CN" sz="14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Map</a:t>
            </a:r>
            <a:r>
              <a:rPr kumimoji="1" lang="zh-CN" altLang="en-US" sz="14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集合的遍历方式</a:t>
            </a:r>
            <a:endParaRPr kumimoji="1" lang="en-US" altLang="zh-CN" sz="14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Map</a:t>
            </a:r>
            <a:r>
              <a:rPr kumimoji="1" lang="zh-CN" altLang="en-US" sz="14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集合的实现类</a:t>
            </a:r>
            <a:endParaRPr kumimoji="1" lang="en-US" altLang="zh-CN" sz="1400" b="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3792325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99B9FF-A65C-4E9E-834E-828473CC5EE3}"/>
              </a:ext>
            </a:extLst>
          </p:cNvPr>
          <p:cNvSpPr txBox="1"/>
          <p:nvPr/>
        </p:nvSpPr>
        <p:spPr>
          <a:xfrm>
            <a:off x="1027135" y="1199818"/>
            <a:ext cx="2181601" cy="468975"/>
          </a:xfrm>
          <a:prstGeom prst="rect">
            <a:avLst/>
          </a:prstGeom>
          <a:noFill/>
        </p:spPr>
        <p:txBody>
          <a:bodyPr wrap="square">
            <a:spAutoFit/>
          </a:bodyPr>
          <a:lstStyle/>
          <a:p>
            <a:pPr>
              <a:lnSpc>
                <a:spcPct val="150000"/>
              </a:lnSpc>
              <a:defRPr/>
            </a:pPr>
            <a:r>
              <a:rPr lang="en-US" altLang="zh-CN"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集合体系</a:t>
            </a:r>
          </a:p>
        </p:txBody>
      </p:sp>
      <p:sp>
        <p:nvSpPr>
          <p:cNvPr id="57" name="圆角矩形 56">
            <a:extLst>
              <a:ext uri="{FF2B5EF4-FFF2-40B4-BE49-F238E27FC236}">
                <a16:creationId xmlns:a16="http://schemas.microsoft.com/office/drawing/2014/main" id="{36878D7E-948A-41F0-8ECF-8C12C276A9BA}"/>
              </a:ext>
            </a:extLst>
          </p:cNvPr>
          <p:cNvSpPr/>
          <p:nvPr/>
        </p:nvSpPr>
        <p:spPr>
          <a:xfrm>
            <a:off x="1573577" y="2532043"/>
            <a:ext cx="1989058"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HashMap&lt;K , V&gt;</a:t>
            </a:r>
            <a:endParaRPr lang="zh-CN" altLang="en-US"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8" name="圆角矩形 97">
            <a:extLst>
              <a:ext uri="{FF2B5EF4-FFF2-40B4-BE49-F238E27FC236}">
                <a16:creationId xmlns:a16="http://schemas.microsoft.com/office/drawing/2014/main" id="{4B0B2496-7657-4277-BD00-5316A4627481}"/>
              </a:ext>
            </a:extLst>
          </p:cNvPr>
          <p:cNvSpPr/>
          <p:nvPr/>
        </p:nvSpPr>
        <p:spPr>
          <a:xfrm>
            <a:off x="5945198" y="2531815"/>
            <a:ext cx="1621667"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400" dirty="0" err="1">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TreeMap</a:t>
            </a:r>
            <a:r>
              <a:rPr lang="en-US" altLang="zh-CN"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&lt;K , V&gt;</a:t>
            </a:r>
            <a:endParaRPr lang="zh-CN" altLang="en-US"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0" name="圆角矩形 99">
            <a:extLst>
              <a:ext uri="{FF2B5EF4-FFF2-40B4-BE49-F238E27FC236}">
                <a16:creationId xmlns:a16="http://schemas.microsoft.com/office/drawing/2014/main" id="{6E59902F-4B99-49C7-B54A-91478752DED2}"/>
              </a:ext>
            </a:extLst>
          </p:cNvPr>
          <p:cNvSpPr/>
          <p:nvPr/>
        </p:nvSpPr>
        <p:spPr>
          <a:xfrm>
            <a:off x="3835891" y="1668793"/>
            <a:ext cx="1511304" cy="480483"/>
          </a:xfrm>
          <a:prstGeom prst="roundRect">
            <a:avLst/>
          </a:prstGeom>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altLang="zh-CN"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Map&lt;K , V&gt;</a:t>
            </a:r>
            <a:endParaRPr lang="zh-CN" altLang="en-US"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7190" name="曲线连接符 7189">
            <a:extLst>
              <a:ext uri="{FF2B5EF4-FFF2-40B4-BE49-F238E27FC236}">
                <a16:creationId xmlns:a16="http://schemas.microsoft.com/office/drawing/2014/main" id="{5AFF71E5-8FD0-4218-9D19-8BBDF3EC8A7D}"/>
              </a:ext>
            </a:extLst>
          </p:cNvPr>
          <p:cNvCxnSpPr>
            <a:cxnSpLocks/>
            <a:stCxn id="100" idx="2"/>
            <a:endCxn id="57" idx="0"/>
          </p:cNvCxnSpPr>
          <p:nvPr/>
        </p:nvCxnSpPr>
        <p:spPr>
          <a:xfrm rot="5400000">
            <a:off x="3388442" y="1328941"/>
            <a:ext cx="382767" cy="2023437"/>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93" name="曲线连接符 7192">
            <a:extLst>
              <a:ext uri="{FF2B5EF4-FFF2-40B4-BE49-F238E27FC236}">
                <a16:creationId xmlns:a16="http://schemas.microsoft.com/office/drawing/2014/main" id="{C65634EB-BDC9-4E44-809B-3954DA2A786C}"/>
              </a:ext>
            </a:extLst>
          </p:cNvPr>
          <p:cNvCxnSpPr>
            <a:cxnSpLocks/>
            <a:stCxn id="100" idx="2"/>
            <a:endCxn id="98" idx="0"/>
          </p:cNvCxnSpPr>
          <p:nvPr/>
        </p:nvCxnSpPr>
        <p:spPr>
          <a:xfrm rot="16200000" flipH="1">
            <a:off x="5482518" y="1258300"/>
            <a:ext cx="382539" cy="2164489"/>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8C08343F-3C18-43CF-A662-E4BD877CE8A0}"/>
              </a:ext>
            </a:extLst>
          </p:cNvPr>
          <p:cNvSpPr txBox="1"/>
          <p:nvPr/>
        </p:nvSpPr>
        <p:spPr>
          <a:xfrm>
            <a:off x="1027135" y="4377157"/>
            <a:ext cx="7839376" cy="1624099"/>
          </a:xfrm>
          <a:prstGeom prst="rect">
            <a:avLst/>
          </a:prstGeom>
          <a:noFill/>
        </p:spPr>
        <p:txBody>
          <a:bodyPr wrap="square">
            <a:spAutoFit/>
          </a:bodyPr>
          <a:lstStyle/>
          <a:p>
            <a:pPr marL="285750" indent="-285750">
              <a:lnSpc>
                <a:spcPct val="250000"/>
              </a:lnSpc>
              <a:buFont typeface="Wingdings" panose="05000000000000000000" pitchFamily="2" charset="2"/>
              <a:buChar char="l"/>
            </a:pP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Hash</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（由键决定特点）: 无序、不重复、无索引；  </a:t>
            </a:r>
            <a:r>
              <a:rPr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（用的最多）</a:t>
            </a:r>
            <a:endParaRPr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nSpc>
                <a:spcPct val="250000"/>
              </a:lnSpc>
              <a:buFont typeface="Wingdings" panose="05000000000000000000" pitchFamily="2" charset="2"/>
              <a:buChar char="l"/>
            </a:pP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LinkedHash</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（由键决定特点）:由键决定的特点：</a:t>
            </a:r>
            <a:r>
              <a:rPr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有序</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、不重复、无索引。</a:t>
            </a:r>
          </a:p>
          <a:p>
            <a:pPr marL="285750" indent="-285750">
              <a:lnSpc>
                <a:spcPct val="250000"/>
              </a:lnSpc>
              <a:buFont typeface="Wingdings" panose="05000000000000000000" pitchFamily="2" charset="2"/>
              <a:buChar char="l"/>
            </a:pP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Tree</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（由键决定特点）:</a:t>
            </a:r>
            <a:r>
              <a:rPr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按照大小默认升序排序</a:t>
            </a:r>
            <a:r>
              <a:rPr lang="zh-CN" altLang="en-US" sz="14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不重复、无索引。</a:t>
            </a:r>
          </a:p>
        </p:txBody>
      </p:sp>
      <p:sp>
        <p:nvSpPr>
          <p:cNvPr id="38" name="TextBox 2">
            <a:extLst>
              <a:ext uri="{FF2B5EF4-FFF2-40B4-BE49-F238E27FC236}">
                <a16:creationId xmlns:a16="http://schemas.microsoft.com/office/drawing/2014/main" id="{87C1EEA1-8AA6-48DA-ABEF-DC7DA6D225D3}"/>
              </a:ext>
            </a:extLst>
          </p:cNvPr>
          <p:cNvSpPr txBox="1"/>
          <p:nvPr/>
        </p:nvSpPr>
        <p:spPr>
          <a:xfrm>
            <a:off x="1027135" y="4020034"/>
            <a:ext cx="2418490" cy="468975"/>
          </a:xfrm>
          <a:prstGeom prst="rect">
            <a:avLst/>
          </a:prstGeom>
          <a:noFill/>
        </p:spPr>
        <p:txBody>
          <a:bodyPr wrap="square">
            <a:spAutoFit/>
          </a:bodyPr>
          <a:lstStyle/>
          <a:p>
            <a:pPr>
              <a:lnSpc>
                <a:spcPct val="150000"/>
              </a:lnSpc>
              <a:defRPr/>
            </a:pPr>
            <a:r>
              <a:rPr lang="en-US" altLang="zh-CN"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集合体系的特点</a:t>
            </a:r>
          </a:p>
        </p:txBody>
      </p:sp>
      <p:sp>
        <p:nvSpPr>
          <p:cNvPr id="21" name="圆角矩形 56">
            <a:extLst>
              <a:ext uri="{FF2B5EF4-FFF2-40B4-BE49-F238E27FC236}">
                <a16:creationId xmlns:a16="http://schemas.microsoft.com/office/drawing/2014/main" id="{B1A277A1-85B4-42B7-9B03-47D5D720197C}"/>
              </a:ext>
            </a:extLst>
          </p:cNvPr>
          <p:cNvSpPr/>
          <p:nvPr/>
        </p:nvSpPr>
        <p:spPr>
          <a:xfrm>
            <a:off x="1512244" y="3322602"/>
            <a:ext cx="2111723"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400" dirty="0" err="1">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LinkedHashSet</a:t>
            </a:r>
            <a:r>
              <a:rPr lang="en-US" altLang="zh-CN"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&lt;K , V&gt;</a:t>
            </a:r>
            <a:endParaRPr lang="zh-CN" altLang="en-US"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22" name="曲线连接符 7185">
            <a:extLst>
              <a:ext uri="{FF2B5EF4-FFF2-40B4-BE49-F238E27FC236}">
                <a16:creationId xmlns:a16="http://schemas.microsoft.com/office/drawing/2014/main" id="{A2726508-29B4-43EF-9739-8E6852F1E72C}"/>
              </a:ext>
            </a:extLst>
          </p:cNvPr>
          <p:cNvCxnSpPr>
            <a:cxnSpLocks/>
            <a:stCxn id="57" idx="2"/>
            <a:endCxn id="21" idx="0"/>
          </p:cNvCxnSpPr>
          <p:nvPr/>
        </p:nvCxnSpPr>
        <p:spPr>
          <a:xfrm rot="5400000">
            <a:off x="2413068" y="3167564"/>
            <a:ext cx="310076" cy="12700"/>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圆角矩形 99">
            <a:extLst>
              <a:ext uri="{FF2B5EF4-FFF2-40B4-BE49-F238E27FC236}">
                <a16:creationId xmlns:a16="http://schemas.microsoft.com/office/drawing/2014/main" id="{F14900C7-5665-8251-840D-320D22A24A85}"/>
              </a:ext>
            </a:extLst>
          </p:cNvPr>
          <p:cNvSpPr/>
          <p:nvPr/>
        </p:nvSpPr>
        <p:spPr>
          <a:xfrm>
            <a:off x="3928110" y="2535048"/>
            <a:ext cx="1524306" cy="480483"/>
          </a:xfrm>
          <a:prstGeom prst="round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altLang="zh-CN"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Alibaba PuHuiTi R"/>
              </a:rPr>
              <a:t>...</a:t>
            </a:r>
            <a:endParaRPr lang="zh-CN" altLang="en-US"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Alibaba PuHuiTi R"/>
            </a:endParaRPr>
          </a:p>
        </p:txBody>
      </p:sp>
      <p:cxnSp>
        <p:nvCxnSpPr>
          <p:cNvPr id="20" name="直接箭头连接符 19">
            <a:extLst>
              <a:ext uri="{FF2B5EF4-FFF2-40B4-BE49-F238E27FC236}">
                <a16:creationId xmlns:a16="http://schemas.microsoft.com/office/drawing/2014/main" id="{370F89AE-A245-3073-D8B2-47E8C7560D0B}"/>
              </a:ext>
            </a:extLst>
          </p:cNvPr>
          <p:cNvCxnSpPr>
            <a:cxnSpLocks/>
            <a:endCxn id="19" idx="0"/>
          </p:cNvCxnSpPr>
          <p:nvPr/>
        </p:nvCxnSpPr>
        <p:spPr>
          <a:xfrm>
            <a:off x="4606219" y="2187960"/>
            <a:ext cx="84044" cy="347088"/>
          </a:xfrm>
          <a:prstGeom prst="straightConnector1">
            <a:avLst/>
          </a:prstGeom>
          <a:ln w="2794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圆角矩形 106">
            <a:extLst>
              <a:ext uri="{FF2B5EF4-FFF2-40B4-BE49-F238E27FC236}">
                <a16:creationId xmlns:a16="http://schemas.microsoft.com/office/drawing/2014/main" id="{6B60D047-4274-4952-B693-603F3F44DE44}"/>
              </a:ext>
            </a:extLst>
          </p:cNvPr>
          <p:cNvSpPr/>
          <p:nvPr/>
        </p:nvSpPr>
        <p:spPr>
          <a:xfrm>
            <a:off x="8821800" y="1765404"/>
            <a:ext cx="890511" cy="480484"/>
          </a:xfrm>
          <a:prstGeom prst="roundRect">
            <a:avLst/>
          </a:prstGeom>
          <a:ln/>
        </p:spPr>
        <p:style>
          <a:lnRef idx="2">
            <a:schemeClr val="accent5"/>
          </a:lnRef>
          <a:fillRef idx="1">
            <a:schemeClr val="lt1"/>
          </a:fillRef>
          <a:effectRef idx="0">
            <a:schemeClr val="accent5"/>
          </a:effectRef>
          <a:fontRef idx="minor">
            <a:schemeClr val="dk1"/>
          </a:fontRef>
        </p:style>
        <p:txBody>
          <a:bodyPr anchor="ctr"/>
          <a:lstStyle/>
          <a:p>
            <a:pPr algn="ctr">
              <a:defRPr/>
            </a:pPr>
            <a:r>
              <a:rPr lang="zh-CN" altLang="en-US"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接口</a:t>
            </a:r>
          </a:p>
        </p:txBody>
      </p:sp>
      <p:sp>
        <p:nvSpPr>
          <p:cNvPr id="49" name="圆角矩形 107">
            <a:extLst>
              <a:ext uri="{FF2B5EF4-FFF2-40B4-BE49-F238E27FC236}">
                <a16:creationId xmlns:a16="http://schemas.microsoft.com/office/drawing/2014/main" id="{0BC5BC9F-EA8A-7485-0676-26F64799C95E}"/>
              </a:ext>
            </a:extLst>
          </p:cNvPr>
          <p:cNvSpPr/>
          <p:nvPr/>
        </p:nvSpPr>
        <p:spPr>
          <a:xfrm>
            <a:off x="8821800" y="2540509"/>
            <a:ext cx="890511" cy="478367"/>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1400" dirty="0">
                <a:ln w="0"/>
                <a:solidFill>
                  <a:schemeClr val="tx1">
                    <a:lumMod val="75000"/>
                    <a:lumOff val="25000"/>
                  </a:schemeClr>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实现类</a:t>
            </a:r>
          </a:p>
        </p:txBody>
      </p:sp>
      <p:sp>
        <p:nvSpPr>
          <p:cNvPr id="2" name="矩形: 圆角 1">
            <a:extLst>
              <a:ext uri="{FF2B5EF4-FFF2-40B4-BE49-F238E27FC236}">
                <a16:creationId xmlns:a16="http://schemas.microsoft.com/office/drawing/2014/main" id="{A42E3A5A-BA6E-8502-4C98-227AA77CA7EF}"/>
              </a:ext>
            </a:extLst>
          </p:cNvPr>
          <p:cNvSpPr/>
          <p:nvPr/>
        </p:nvSpPr>
        <p:spPr>
          <a:xfrm>
            <a:off x="993503" y="4489009"/>
            <a:ext cx="6016898" cy="468975"/>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 name="内容占位符 4">
            <a:extLst>
              <a:ext uri="{FF2B5EF4-FFF2-40B4-BE49-F238E27FC236}">
                <a16:creationId xmlns:a16="http://schemas.microsoft.com/office/drawing/2014/main" id="{FD6778CE-2D26-BE99-7936-15089B0AD2AB}"/>
              </a:ext>
            </a:extLst>
          </p:cNvPr>
          <p:cNvSpPr>
            <a:spLocks noGrp="1"/>
          </p:cNvSpPr>
          <p:nvPr>
            <p:ph idx="1"/>
          </p:nvPr>
        </p:nvSpPr>
        <p:spPr/>
        <p:txBody>
          <a:bodyPr/>
          <a:lstStyle/>
          <a:p>
            <a:endParaRPr lang="zh-CN" altLang="en-US"/>
          </a:p>
        </p:txBody>
      </p:sp>
      <p:sp>
        <p:nvSpPr>
          <p:cNvPr id="4" name="标题 3">
            <a:extLst>
              <a:ext uri="{FF2B5EF4-FFF2-40B4-BE49-F238E27FC236}">
                <a16:creationId xmlns:a16="http://schemas.microsoft.com/office/drawing/2014/main" id="{BA5A48A0-CAA5-4EDE-D2BD-3FF24B898E12}"/>
              </a:ext>
            </a:extLst>
          </p:cNvPr>
          <p:cNvSpPr>
            <a:spLocks noGrp="1"/>
          </p:cNvSpPr>
          <p:nvPr>
            <p:ph type="title"/>
          </p:nvPr>
        </p:nvSpPr>
        <p:spPr/>
        <p:txBody>
          <a:bodyPr/>
          <a:lstStyle/>
          <a:p>
            <a:r>
              <a:rPr lang="en-US" altLang="zh-CN" dirty="0"/>
              <a:t>Map</a:t>
            </a:r>
            <a:r>
              <a:rPr lang="zh-CN" altLang="en-US" dirty="0"/>
              <a:t>集合的实现类</a:t>
            </a:r>
          </a:p>
        </p:txBody>
      </p:sp>
    </p:spTree>
    <p:extLst>
      <p:ext uri="{BB962C8B-B14F-4D97-AF65-F5344CB8AC3E}">
        <p14:creationId xmlns:p14="http://schemas.microsoft.com/office/powerpoint/2010/main" val="195116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fade">
                                      <p:cBhvr>
                                        <p:cTn id="10" dur="500"/>
                                        <p:tgtEl>
                                          <p:spTgt spid="35">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xEl>
                                              <p:pRg st="1" end="1"/>
                                            </p:txEl>
                                          </p:spTgt>
                                        </p:tgtEl>
                                        <p:attrNameLst>
                                          <p:attrName>style.visibility</p:attrName>
                                        </p:attrNameLst>
                                      </p:cBhvr>
                                      <p:to>
                                        <p:strVal val="visible"/>
                                      </p:to>
                                    </p:set>
                                    <p:animEffect transition="in" filter="fade">
                                      <p:cBhvr>
                                        <p:cTn id="13" dur="500"/>
                                        <p:tgtEl>
                                          <p:spTgt spid="35">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xEl>
                                              <p:pRg st="2" end="2"/>
                                            </p:txEl>
                                          </p:spTgt>
                                        </p:tgtEl>
                                        <p:attrNameLst>
                                          <p:attrName>style.visibility</p:attrName>
                                        </p:attrNameLst>
                                      </p:cBhvr>
                                      <p:to>
                                        <p:strVal val="visible"/>
                                      </p:to>
                                    </p:set>
                                    <p:animEffect transition="in" filter="fade">
                                      <p:cBhvr>
                                        <p:cTn id="16" dur="500"/>
                                        <p:tgtEl>
                                          <p:spTgt spid="3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800" decel="100000"/>
                                        <p:tgtEl>
                                          <p:spTgt spid="2"/>
                                        </p:tgtEl>
                                      </p:cBhvr>
                                    </p:animEffect>
                                    <p:anim calcmode="lin" valueType="num">
                                      <p:cBhvr>
                                        <p:cTn id="22" dur="800" decel="100000" fill="hold"/>
                                        <p:tgtEl>
                                          <p:spTgt spid="2"/>
                                        </p:tgtEl>
                                        <p:attrNameLst>
                                          <p:attrName>style.rotation</p:attrName>
                                        </p:attrNameLst>
                                      </p:cBhvr>
                                      <p:tavLst>
                                        <p:tav tm="0">
                                          <p:val>
                                            <p:fltVal val="-90"/>
                                          </p:val>
                                        </p:tav>
                                        <p:tav tm="100000">
                                          <p:val>
                                            <p:fltVal val="0"/>
                                          </p:val>
                                        </p:tav>
                                      </p:tavLst>
                                    </p:anim>
                                    <p:anim calcmode="lin" valueType="num">
                                      <p:cBhvr>
                                        <p:cTn id="23" dur="800" decel="100000" fill="hold"/>
                                        <p:tgtEl>
                                          <p:spTgt spid="2"/>
                                        </p:tgtEl>
                                        <p:attrNameLst>
                                          <p:attrName>ppt_x</p:attrName>
                                        </p:attrNameLst>
                                      </p:cBhvr>
                                      <p:tavLst>
                                        <p:tav tm="0">
                                          <p:val>
                                            <p:strVal val="#ppt_x+0.4"/>
                                          </p:val>
                                        </p:tav>
                                        <p:tav tm="100000">
                                          <p:val>
                                            <p:strVal val="#ppt_x-0.05"/>
                                          </p:val>
                                        </p:tav>
                                      </p:tavLst>
                                    </p:anim>
                                    <p:anim calcmode="lin" valueType="num">
                                      <p:cBhvr>
                                        <p:cTn id="24" dur="800" decel="100000" fill="hold"/>
                                        <p:tgtEl>
                                          <p:spTgt spid="2"/>
                                        </p:tgtEl>
                                        <p:attrNameLst>
                                          <p:attrName>ppt_y</p:attrName>
                                        </p:attrNameLst>
                                      </p:cBhvr>
                                      <p:tavLst>
                                        <p:tav tm="0">
                                          <p:val>
                                            <p:strVal val="#ppt_y-0.4"/>
                                          </p:val>
                                        </p:tav>
                                        <p:tav tm="100000">
                                          <p:val>
                                            <p:strVal val="#ppt_y+0.1"/>
                                          </p:val>
                                        </p:tav>
                                      </p:tavLst>
                                    </p:anim>
                                    <p:anim calcmode="lin" valueType="num">
                                      <p:cBhvr>
                                        <p:cTn id="25"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26"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5FDE98B-555A-40A8-94C4-5CB6869180E1}"/>
              </a:ext>
            </a:extLst>
          </p:cNvPr>
          <p:cNvSpPr/>
          <p:nvPr/>
        </p:nvSpPr>
        <p:spPr>
          <a:xfrm>
            <a:off x="576196" y="949854"/>
            <a:ext cx="7058343" cy="519438"/>
          </a:xfrm>
          <a:prstGeom prst="rect">
            <a:avLst/>
          </a:prstGeom>
        </p:spPr>
        <p:txBody>
          <a:bodyPr wrap="none">
            <a:spAutoFit/>
          </a:bodyPr>
          <a:lstStyle/>
          <a:p>
            <a:pPr marL="304792" indent="-304792">
              <a:lnSpc>
                <a:spcPct val="200000"/>
              </a:lnSpc>
              <a:buFont typeface="Wingdings" panose="05000000000000000000" pitchFamily="2" charset="2"/>
              <a:buChar char="l"/>
              <a:defRPr/>
            </a:pP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HashMap</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跟</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HashSet</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的底层原理是一模一样的，都是基于哈希表实现的。</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框 3">
            <a:extLst>
              <a:ext uri="{FF2B5EF4-FFF2-40B4-BE49-F238E27FC236}">
                <a16:creationId xmlns:a16="http://schemas.microsoft.com/office/drawing/2014/main" id="{6371BEAB-1A16-49CF-ACB3-818D9925EE13}"/>
              </a:ext>
            </a:extLst>
          </p:cNvPr>
          <p:cNvSpPr txBox="1"/>
          <p:nvPr/>
        </p:nvSpPr>
        <p:spPr>
          <a:xfrm>
            <a:off x="576196" y="1538361"/>
            <a:ext cx="10427758" cy="519438"/>
          </a:xfrm>
          <a:prstGeom prst="rect">
            <a:avLst/>
          </a:prstGeom>
          <a:noFill/>
        </p:spPr>
        <p:txBody>
          <a:bodyPr wrap="square" rtlCol="0">
            <a:spAutoFit/>
          </a:bodyPr>
          <a:lstStyle/>
          <a:p>
            <a:pPr fontAlgn="auto">
              <a:lnSpc>
                <a:spcPct val="200000"/>
              </a:lnSpc>
              <a:spcBef>
                <a:spcPts val="0"/>
              </a:spcBef>
              <a:spcAft>
                <a:spcPts val="0"/>
              </a:spcAft>
            </a:pP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实际上：原来学的</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Set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系列集合的底层就是基于</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实现的，只是</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Set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集合中的元素只要键数据，不要值数据而已。</a:t>
            </a:r>
          </a:p>
        </p:txBody>
      </p:sp>
      <p:sp>
        <p:nvSpPr>
          <p:cNvPr id="7" name="Rectangle 1">
            <a:extLst>
              <a:ext uri="{FF2B5EF4-FFF2-40B4-BE49-F238E27FC236}">
                <a16:creationId xmlns:a16="http://schemas.microsoft.com/office/drawing/2014/main" id="{181F83AA-8AC6-4600-B963-517AA92A2B15}"/>
              </a:ext>
            </a:extLst>
          </p:cNvPr>
          <p:cNvSpPr>
            <a:spLocks noChangeArrowheads="1"/>
          </p:cNvSpPr>
          <p:nvPr/>
        </p:nvSpPr>
        <p:spPr bwMode="auto">
          <a:xfrm>
            <a:off x="657477" y="2342945"/>
            <a:ext cx="2472478" cy="897425"/>
          </a:xfrm>
          <a:prstGeom prst="rect">
            <a:avLst/>
          </a:prstGeom>
          <a:solidFill>
            <a:srgbClr val="F9FBF9"/>
          </a:solidFill>
          <a:ln w="9525" cap="flat" cmpd="sng" algn="ctr">
            <a:solidFill>
              <a:srgbClr val="F9FBF9"/>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200" b="0" i="0" u="none" strike="noStrike" cap="none" normalizeH="0" baseline="0" dirty="0">
                <a:ln>
                  <a:noFill/>
                </a:ln>
                <a:solidFill>
                  <a:srgbClr val="0033B3"/>
                </a:solidFill>
                <a:effectLst/>
                <a:latin typeface="Consolas" panose="020B0609020204030204" pitchFamily="49" charset="0"/>
                <a:ea typeface="阿里巴巴普惠体" panose="00020600040101010101" pitchFamily="18" charset="-122"/>
                <a:cs typeface="阿里巴巴普惠体" panose="00020600040101010101" pitchFamily="18" charset="-122"/>
              </a:rPr>
              <a:t>public </a:t>
            </a:r>
            <a:r>
              <a:rPr kumimoji="0" lang="zh-CN" altLang="zh-CN" sz="1200" b="0" i="0" u="none" strike="noStrike" cap="none" normalizeH="0" baseline="0" dirty="0">
                <a:ln>
                  <a:noFill/>
                </a:ln>
                <a:solidFill>
                  <a:srgbClr val="00627A"/>
                </a:solidFill>
                <a:effectLst/>
                <a:latin typeface="Consolas" panose="020B0609020204030204" pitchFamily="49" charset="0"/>
                <a:ea typeface="阿里巴巴普惠体" panose="00020600040101010101" pitchFamily="18" charset="-122"/>
                <a:cs typeface="阿里巴巴普惠体" panose="00020600040101010101" pitchFamily="18" charset="-122"/>
              </a:rPr>
              <a:t>HashSet</a:t>
            </a:r>
            <a:r>
              <a:rPr kumimoji="0" lang="zh-CN" altLang="zh-CN" sz="1200" b="0" i="0" u="none" strike="noStrike" cap="none" normalizeH="0" baseline="0" dirty="0">
                <a:ln>
                  <a:noFill/>
                </a:ln>
                <a:solidFill>
                  <a:srgbClr val="080808"/>
                </a:solidFill>
                <a:effectLst/>
                <a:latin typeface="Consolas" panose="020B0609020204030204" pitchFamily="49" charset="0"/>
                <a:ea typeface="阿里巴巴普惠体" panose="00020600040101010101" pitchFamily="18" charset="-122"/>
                <a:cs typeface="阿里巴巴普惠体" panose="00020600040101010101" pitchFamily="18" charset="-122"/>
              </a:rPr>
              <a:t>() {</a:t>
            </a:r>
            <a:br>
              <a:rPr kumimoji="0" lang="zh-CN" altLang="zh-CN" sz="1200" b="0" i="0" u="none" strike="noStrike" cap="none" normalizeH="0" baseline="0" dirty="0">
                <a:ln>
                  <a:noFill/>
                </a:ln>
                <a:solidFill>
                  <a:srgbClr val="080808"/>
                </a:solidFill>
                <a:effectLst/>
                <a:latin typeface="Consolas" panose="020B0609020204030204" pitchFamily="49" charset="0"/>
                <a:ea typeface="阿里巴巴普惠体" panose="00020600040101010101" pitchFamily="18" charset="-122"/>
                <a:cs typeface="阿里巴巴普惠体" panose="00020600040101010101" pitchFamily="18" charset="-122"/>
              </a:rPr>
            </a:br>
            <a:r>
              <a:rPr kumimoji="0" lang="zh-CN" altLang="zh-CN" sz="1200" b="0" i="0" u="none" strike="noStrike" cap="none" normalizeH="0" baseline="0" dirty="0">
                <a:ln>
                  <a:noFill/>
                </a:ln>
                <a:solidFill>
                  <a:srgbClr val="080808"/>
                </a:solidFill>
                <a:effectLst/>
                <a:latin typeface="Consolas" panose="020B0609020204030204" pitchFamily="49" charset="0"/>
                <a:ea typeface="阿里巴巴普惠体" panose="00020600040101010101" pitchFamily="18" charset="-122"/>
                <a:cs typeface="阿里巴巴普惠体" panose="00020600040101010101" pitchFamily="18" charset="-122"/>
              </a:rPr>
              <a:t>    </a:t>
            </a:r>
            <a:r>
              <a:rPr kumimoji="0" lang="zh-CN" altLang="zh-CN" sz="1200" b="0" i="0" u="none" strike="noStrike" cap="none" normalizeH="0" baseline="0" dirty="0">
                <a:ln>
                  <a:noFill/>
                </a:ln>
                <a:solidFill>
                  <a:srgbClr val="871094"/>
                </a:solidFill>
                <a:effectLst/>
                <a:latin typeface="Consolas" panose="020B0609020204030204" pitchFamily="49" charset="0"/>
                <a:ea typeface="阿里巴巴普惠体" panose="00020600040101010101" pitchFamily="18" charset="-122"/>
                <a:cs typeface="阿里巴巴普惠体" panose="00020600040101010101" pitchFamily="18" charset="-122"/>
              </a:rPr>
              <a:t>map </a:t>
            </a:r>
            <a:r>
              <a:rPr kumimoji="0" lang="zh-CN" altLang="zh-CN" sz="1200" b="0" i="0" u="none" strike="noStrike" cap="none" normalizeH="0" baseline="0" dirty="0">
                <a:ln>
                  <a:noFill/>
                </a:ln>
                <a:solidFill>
                  <a:srgbClr val="080808"/>
                </a:solidFill>
                <a:effectLst/>
                <a:latin typeface="Consolas" panose="020B0609020204030204" pitchFamily="49" charset="0"/>
                <a:ea typeface="阿里巴巴普惠体" panose="00020600040101010101" pitchFamily="18" charset="-122"/>
                <a:cs typeface="阿里巴巴普惠体" panose="00020600040101010101" pitchFamily="18" charset="-122"/>
              </a:rPr>
              <a:t>= </a:t>
            </a:r>
            <a:r>
              <a:rPr kumimoji="0" lang="zh-CN" altLang="zh-CN" sz="1200" b="0" i="0" u="none" strike="noStrike" cap="none" normalizeH="0" baseline="0" dirty="0">
                <a:ln>
                  <a:noFill/>
                </a:ln>
                <a:solidFill>
                  <a:srgbClr val="0033B3"/>
                </a:solidFill>
                <a:effectLst/>
                <a:latin typeface="Consolas" panose="020B0609020204030204" pitchFamily="49" charset="0"/>
                <a:ea typeface="阿里巴巴普惠体" panose="00020600040101010101" pitchFamily="18" charset="-122"/>
                <a:cs typeface="阿里巴巴普惠体" panose="00020600040101010101" pitchFamily="18" charset="-122"/>
              </a:rPr>
              <a:t>new </a:t>
            </a:r>
            <a:r>
              <a:rPr kumimoji="0" lang="zh-CN" altLang="zh-CN" sz="1200" b="0" i="0" u="none" strike="noStrike" cap="none" normalizeH="0" baseline="0" dirty="0">
                <a:ln>
                  <a:noFill/>
                </a:ln>
                <a:solidFill>
                  <a:srgbClr val="080808"/>
                </a:solidFill>
                <a:effectLst/>
                <a:latin typeface="Consolas" panose="020B0609020204030204" pitchFamily="49" charset="0"/>
                <a:ea typeface="阿里巴巴普惠体" panose="00020600040101010101" pitchFamily="18" charset="-122"/>
                <a:cs typeface="阿里巴巴普惠体" panose="00020600040101010101" pitchFamily="18" charset="-122"/>
              </a:rPr>
              <a:t>HashMap&lt;&gt;();</a:t>
            </a:r>
            <a:br>
              <a:rPr kumimoji="0" lang="zh-CN" altLang="zh-CN" sz="1200" b="0" i="0" u="none" strike="noStrike" cap="none" normalizeH="0" baseline="0" dirty="0">
                <a:ln>
                  <a:noFill/>
                </a:ln>
                <a:solidFill>
                  <a:srgbClr val="080808"/>
                </a:solidFill>
                <a:effectLst/>
                <a:latin typeface="Consolas" panose="020B0609020204030204" pitchFamily="49" charset="0"/>
                <a:ea typeface="阿里巴巴普惠体" panose="00020600040101010101" pitchFamily="18" charset="-122"/>
                <a:cs typeface="阿里巴巴普惠体" panose="00020600040101010101" pitchFamily="18" charset="-122"/>
              </a:rPr>
            </a:br>
            <a:r>
              <a:rPr kumimoji="0" lang="zh-CN" altLang="zh-CN" sz="1200" b="0" i="0" u="none" strike="noStrike" cap="none" normalizeH="0" baseline="0" dirty="0">
                <a:ln>
                  <a:noFill/>
                </a:ln>
                <a:solidFill>
                  <a:srgbClr val="080808"/>
                </a:solidFill>
                <a:effectLst/>
                <a:latin typeface="Consolas" panose="020B0609020204030204" pitchFamily="49" charset="0"/>
                <a:ea typeface="阿里巴巴普惠体" panose="00020600040101010101" pitchFamily="18" charset="-122"/>
                <a:cs typeface="阿里巴巴普惠体" panose="00020600040101010101" pitchFamily="18" charset="-122"/>
              </a:rPr>
              <a:t>}</a:t>
            </a:r>
            <a:endParaRPr kumimoji="0" lang="zh-CN" altLang="zh-CN" sz="1200" b="0" i="0" u="none" strike="noStrike" cap="none" normalizeH="0" baseline="0" dirty="0">
              <a:ln>
                <a:noFill/>
              </a:ln>
              <a:solidFill>
                <a:schemeClr val="tx1"/>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5" name="TextBox 22">
            <a:extLst>
              <a:ext uri="{FF2B5EF4-FFF2-40B4-BE49-F238E27FC236}">
                <a16:creationId xmlns:a16="http://schemas.microsoft.com/office/drawing/2014/main" id="{E90BA8E5-5829-197C-B397-50E0D73787A6}"/>
              </a:ext>
            </a:extLst>
          </p:cNvPr>
          <p:cNvSpPr txBox="1"/>
          <p:nvPr/>
        </p:nvSpPr>
        <p:spPr>
          <a:xfrm>
            <a:off x="576196" y="3429000"/>
            <a:ext cx="6810798" cy="2535374"/>
          </a:xfrm>
          <a:prstGeom prst="rect">
            <a:avLst/>
          </a:prstGeom>
          <a:noFill/>
        </p:spPr>
        <p:txBody>
          <a:bodyPr wrap="square">
            <a:spAutoFit/>
          </a:bodyPr>
          <a:lstStyle/>
          <a:p>
            <a:pPr>
              <a:lnSpc>
                <a:spcPct val="250000"/>
              </a:lnSpc>
              <a:defRPr/>
            </a:pPr>
            <a:r>
              <a:rPr lang="zh-CN" altLang="en-US"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哈希表</a:t>
            </a:r>
            <a:endParaRPr lang="en-US" altLang="zh-CN"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57708" indent="-357708">
              <a:lnSpc>
                <a:spcPct val="250000"/>
              </a:lnSpc>
              <a:buFont typeface="Wingdings" pitchFamily="2" charset="2"/>
              <a:buChar char="l"/>
              <a:defRPr/>
            </a:pP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JDK8</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之前，哈希表 </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6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a:t>
            </a:r>
            <a:r>
              <a:rPr lang="en-US" altLang="zh-CN" sz="16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链表</a:t>
            </a:r>
            <a:endParaRPr lang="en-US" altLang="zh-CN" sz="1600"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57708" indent="-357708">
              <a:lnSpc>
                <a:spcPct val="250000"/>
              </a:lnSpc>
              <a:buFont typeface="Wingdings" pitchFamily="2" charset="2"/>
              <a:buChar char="l"/>
              <a:defRPr/>
            </a:pP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JDK8</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开始，哈希表 </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6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a:t>
            </a:r>
            <a:r>
              <a:rPr lang="en-US" altLang="zh-CN" sz="16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链表</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红黑树</a:t>
            </a:r>
            <a:endPar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57708" indent="-357708">
              <a:lnSpc>
                <a:spcPct val="250000"/>
              </a:lnSpc>
              <a:buFont typeface="Wingdings" pitchFamily="2" charset="2"/>
              <a:buChar char="l"/>
              <a:defRPr/>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哈希表是一种增删改查数据，性能都较好的数据结构。</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 name="标题 5">
            <a:extLst>
              <a:ext uri="{FF2B5EF4-FFF2-40B4-BE49-F238E27FC236}">
                <a16:creationId xmlns:a16="http://schemas.microsoft.com/office/drawing/2014/main" id="{4FBB32FC-2560-9F10-B943-B27A0F765471}"/>
              </a:ext>
            </a:extLst>
          </p:cNvPr>
          <p:cNvSpPr>
            <a:spLocks noGrp="1"/>
          </p:cNvSpPr>
          <p:nvPr>
            <p:ph type="title"/>
          </p:nvPr>
        </p:nvSpPr>
        <p:spPr/>
        <p:txBody>
          <a:bodyPr/>
          <a:lstStyle/>
          <a:p>
            <a:r>
              <a:rPr lang="en-US" altLang="zh-CN" dirty="0"/>
              <a:t>HashMap</a:t>
            </a:r>
            <a:r>
              <a:rPr lang="zh-CN" altLang="en-US" dirty="0"/>
              <a:t>集合的底层原理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500"/>
                                        <p:tgtEl>
                                          <p:spTgt spid="5">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8D2CDB-C9D2-496D-81C4-7B615A0601A1}"/>
              </a:ext>
            </a:extLst>
          </p:cNvPr>
          <p:cNvSpPr txBox="1"/>
          <p:nvPr/>
        </p:nvSpPr>
        <p:spPr>
          <a:xfrm>
            <a:off x="838201" y="902794"/>
            <a:ext cx="4686300" cy="466666"/>
          </a:xfrm>
          <a:prstGeom prst="rect">
            <a:avLst/>
          </a:prstGeom>
          <a:noFill/>
        </p:spPr>
        <p:txBody>
          <a:bodyPr>
            <a:spAutoFit/>
          </a:bodyPr>
          <a:lstStyle/>
          <a:p>
            <a:pPr>
              <a:lnSpc>
                <a:spcPct val="150000"/>
              </a:lnSpc>
              <a:defRPr/>
            </a:pPr>
            <a:r>
              <a:rPr lang="en-US" altLang="zh-CN" b="1" dirty="0" err="1">
                <a:solidFill>
                  <a:schemeClr val="tx1">
                    <a:lumMod val="75000"/>
                    <a:lumOff val="25000"/>
                  </a:schemeClr>
                </a:solidFill>
                <a:latin typeface="阿里巴巴普惠体" panose="00020600040101010101" pitchFamily="18" charset="-122"/>
                <a:ea typeface="Alibaba PuHuiTi B"/>
                <a:cs typeface="阿里巴巴普惠体" panose="00020600040101010101" pitchFamily="18" charset="-122"/>
              </a:rPr>
              <a:t>LinkedHashMap</a:t>
            </a:r>
            <a:r>
              <a:rPr lang="zh-CN" altLang="en-US" b="1" dirty="0">
                <a:solidFill>
                  <a:schemeClr val="tx1">
                    <a:lumMod val="75000"/>
                    <a:lumOff val="25000"/>
                  </a:schemeClr>
                </a:solidFill>
                <a:latin typeface="阿里巴巴普惠体" panose="00020600040101010101" pitchFamily="18" charset="-122"/>
                <a:ea typeface="Alibaba PuHuiTi B"/>
                <a:cs typeface="阿里巴巴普惠体" panose="00020600040101010101" pitchFamily="18" charset="-122"/>
              </a:rPr>
              <a:t>集合的原理</a:t>
            </a:r>
          </a:p>
        </p:txBody>
      </p:sp>
      <p:sp>
        <p:nvSpPr>
          <p:cNvPr id="2" name="矩形 1">
            <a:extLst>
              <a:ext uri="{FF2B5EF4-FFF2-40B4-BE49-F238E27FC236}">
                <a16:creationId xmlns:a16="http://schemas.microsoft.com/office/drawing/2014/main" id="{85FDE98B-555A-40A8-94C4-5CB6869180E1}"/>
              </a:ext>
            </a:extLst>
          </p:cNvPr>
          <p:cNvSpPr/>
          <p:nvPr/>
        </p:nvSpPr>
        <p:spPr>
          <a:xfrm>
            <a:off x="838201" y="1420385"/>
            <a:ext cx="11096307" cy="427105"/>
          </a:xfrm>
          <a:prstGeom prst="rect">
            <a:avLst/>
          </a:prstGeom>
        </p:spPr>
        <p:txBody>
          <a:bodyPr wrap="none">
            <a:spAutoFit/>
          </a:bodyPr>
          <a:lstStyle/>
          <a:p>
            <a:pPr marL="285750" indent="-285750">
              <a:lnSpc>
                <a:spcPct val="150000"/>
              </a:lnSpc>
              <a:buFont typeface="Wingdings" panose="05000000000000000000" pitchFamily="2" charset="2"/>
              <a:buChar char="l"/>
              <a:defRPr/>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底层数据结构依然是基于哈希表实现的，只是每个键值对元素又额外的多了一个双链表的机制记录元素顺序</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保证有序</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框 3">
            <a:extLst>
              <a:ext uri="{FF2B5EF4-FFF2-40B4-BE49-F238E27FC236}">
                <a16:creationId xmlns:a16="http://schemas.microsoft.com/office/drawing/2014/main" id="{6371BEAB-1A16-49CF-ACB3-818D9925EE13}"/>
              </a:ext>
            </a:extLst>
          </p:cNvPr>
          <p:cNvSpPr txBox="1"/>
          <p:nvPr/>
        </p:nvSpPr>
        <p:spPr>
          <a:xfrm>
            <a:off x="991071" y="1817482"/>
            <a:ext cx="7490721" cy="519438"/>
          </a:xfrm>
          <a:prstGeom prst="rect">
            <a:avLst/>
          </a:prstGeom>
          <a:noFill/>
        </p:spPr>
        <p:txBody>
          <a:bodyPr wrap="square" rtlCol="0">
            <a:spAutoFit/>
          </a:bodyPr>
          <a:lstStyle/>
          <a:p>
            <a:pPr fontAlgn="auto">
              <a:lnSpc>
                <a:spcPct val="200000"/>
              </a:lnSpc>
              <a:spcBef>
                <a:spcPts val="0"/>
              </a:spcBef>
              <a:spcAft>
                <a:spcPts val="0"/>
              </a:spcAft>
            </a:pP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实际上：原来学习的</a:t>
            </a:r>
            <a:r>
              <a:rPr lang="en-US" altLang="zh-CN" sz="1600" b="1" dirty="0" err="1">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LinkedHashSet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集合的底层原理就是</a:t>
            </a:r>
            <a:r>
              <a:rPr lang="en-US" altLang="zh-CN" sz="1600" b="1" dirty="0" err="1">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LinkedHashMap</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p:txBody>
      </p:sp>
      <p:sp>
        <p:nvSpPr>
          <p:cNvPr id="7" name="矩形 6">
            <a:extLst>
              <a:ext uri="{FF2B5EF4-FFF2-40B4-BE49-F238E27FC236}">
                <a16:creationId xmlns:a16="http://schemas.microsoft.com/office/drawing/2014/main" id="{9E2FE806-E7C7-85DF-CFEF-0934CB7BF2C2}"/>
              </a:ext>
            </a:extLst>
          </p:cNvPr>
          <p:cNvSpPr/>
          <p:nvPr/>
        </p:nvSpPr>
        <p:spPr>
          <a:xfrm>
            <a:off x="879469" y="2726509"/>
            <a:ext cx="1149674" cy="425950"/>
          </a:xfrm>
          <a:prstGeom prst="rect">
            <a:avLst/>
          </a:prstGeom>
        </p:spPr>
        <p:txBody>
          <a:bodyPr wrap="none">
            <a:spAutoFit/>
          </a:bodyPr>
          <a:lstStyle/>
          <a:p>
            <a:pPr>
              <a:lnSpc>
                <a:spcPct val="150000"/>
              </a:lnSpc>
              <a:defRPr/>
            </a:pPr>
            <a:r>
              <a:rPr lang="en-US" altLang="zh-CN" sz="1600" dirty="0">
                <a:solidFill>
                  <a:srgbClr val="333333"/>
                </a:solidFill>
                <a:latin typeface="Consolas" panose="020B0609020204030204" pitchFamily="49" charset="0"/>
                <a:ea typeface="微软雅黑" pitchFamily="34" charset="-122"/>
              </a:rPr>
              <a:t>Entry</a:t>
            </a:r>
            <a:r>
              <a:rPr lang="zh-CN" altLang="en-US"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对象</a:t>
            </a:r>
            <a:endParaRPr lang="en-US" altLang="zh-CN"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71" name="Rectangle 1">
            <a:extLst>
              <a:ext uri="{FF2B5EF4-FFF2-40B4-BE49-F238E27FC236}">
                <a16:creationId xmlns:a16="http://schemas.microsoft.com/office/drawing/2014/main" id="{6B7F6753-00E9-CAD2-DE5B-62796FC2048F}"/>
              </a:ext>
            </a:extLst>
          </p:cNvPr>
          <p:cNvSpPr>
            <a:spLocks noChangeArrowheads="1"/>
          </p:cNvSpPr>
          <p:nvPr/>
        </p:nvSpPr>
        <p:spPr bwMode="auto">
          <a:xfrm>
            <a:off x="2201947" y="2576598"/>
            <a:ext cx="2711450" cy="3590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1733" dirty="0">
                <a:solidFill>
                  <a:srgbClr val="000000"/>
                </a:solidFill>
                <a:latin typeface="Consolas" panose="020B0609020204030204" pitchFamily="49" charset="0"/>
              </a:rPr>
              <a:t>map.put(</a:t>
            </a:r>
            <a:r>
              <a:rPr lang="zh-CN" altLang="zh-CN" sz="1733" b="1" dirty="0">
                <a:solidFill>
                  <a:srgbClr val="008000"/>
                </a:solidFill>
                <a:latin typeface="Consolas" panose="020B0609020204030204" pitchFamily="49" charset="0"/>
              </a:rPr>
              <a:t>"</a:t>
            </a:r>
            <a:r>
              <a:rPr lang="en-US" altLang="zh-CN" sz="1733" b="1" dirty="0">
                <a:solidFill>
                  <a:srgbClr val="008000"/>
                </a:solidFill>
                <a:latin typeface="Consolas" panose="020B0609020204030204" pitchFamily="49" charset="0"/>
              </a:rPr>
              <a:t>   </a:t>
            </a:r>
            <a:r>
              <a:rPr lang="zh-CN" altLang="zh-CN" sz="1733" b="1" dirty="0">
                <a:solidFill>
                  <a:srgbClr val="008000"/>
                </a:solidFill>
                <a:latin typeface="Consolas" panose="020B0609020204030204" pitchFamily="49" charset="0"/>
              </a:rPr>
              <a:t>"</a:t>
            </a:r>
            <a:r>
              <a:rPr lang="zh-CN" altLang="zh-CN" sz="1733" dirty="0">
                <a:solidFill>
                  <a:srgbClr val="000000"/>
                </a:solidFill>
                <a:latin typeface="Consolas" panose="020B0609020204030204" pitchFamily="49" charset="0"/>
              </a:rPr>
              <a:t>,</a:t>
            </a:r>
            <a:r>
              <a:rPr lang="zh-CN" altLang="zh-CN" sz="1733" b="1" dirty="0">
                <a:solidFill>
                  <a:srgbClr val="008000"/>
                </a:solidFill>
                <a:latin typeface="Consolas" panose="020B0609020204030204" pitchFamily="49" charset="0"/>
              </a:rPr>
              <a:t>"</a:t>
            </a:r>
            <a:r>
              <a:rPr lang="en-US" altLang="zh-CN" sz="1733" b="1" dirty="0">
                <a:solidFill>
                  <a:srgbClr val="008000"/>
                </a:solidFill>
                <a:latin typeface="Consolas" panose="020B0609020204030204" pitchFamily="49" charset="0"/>
              </a:rPr>
              <a:t>  </a:t>
            </a:r>
            <a:r>
              <a:rPr lang="zh-CN" altLang="zh-CN" sz="1733" b="1" dirty="0">
                <a:solidFill>
                  <a:srgbClr val="008000"/>
                </a:solidFill>
                <a:latin typeface="Consolas" panose="020B0609020204030204" pitchFamily="49" charset="0"/>
              </a:rPr>
              <a:t>"</a:t>
            </a:r>
            <a:r>
              <a:rPr lang="zh-CN" altLang="zh-CN" sz="1733" dirty="0">
                <a:solidFill>
                  <a:srgbClr val="000000"/>
                </a:solidFill>
                <a:latin typeface="Consolas" panose="020B0609020204030204" pitchFamily="49" charset="0"/>
              </a:rPr>
              <a:t>);</a:t>
            </a:r>
            <a:endParaRPr lang="zh-CN" altLang="zh-CN" sz="2400" dirty="0"/>
          </a:p>
        </p:txBody>
      </p:sp>
      <p:sp>
        <p:nvSpPr>
          <p:cNvPr id="72" name="Rectangle 1">
            <a:extLst>
              <a:ext uri="{FF2B5EF4-FFF2-40B4-BE49-F238E27FC236}">
                <a16:creationId xmlns:a16="http://schemas.microsoft.com/office/drawing/2014/main" id="{BB953237-E450-D897-AAEA-D3005F452F3C}"/>
              </a:ext>
            </a:extLst>
          </p:cNvPr>
          <p:cNvSpPr>
            <a:spLocks noChangeArrowheads="1"/>
          </p:cNvSpPr>
          <p:nvPr/>
        </p:nvSpPr>
        <p:spPr bwMode="auto">
          <a:xfrm>
            <a:off x="4064614" y="2575539"/>
            <a:ext cx="495300" cy="35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733" b="1">
                <a:solidFill>
                  <a:srgbClr val="008000"/>
                </a:solidFill>
                <a:latin typeface="Consolas" panose="020B0609020204030204" pitchFamily="49" charset="0"/>
              </a:rPr>
              <a:t>值</a:t>
            </a:r>
            <a:endParaRPr lang="zh-CN" altLang="zh-CN" sz="2400"/>
          </a:p>
        </p:txBody>
      </p:sp>
      <p:sp>
        <p:nvSpPr>
          <p:cNvPr id="73" name="Rectangle 1">
            <a:extLst>
              <a:ext uri="{FF2B5EF4-FFF2-40B4-BE49-F238E27FC236}">
                <a16:creationId xmlns:a16="http://schemas.microsoft.com/office/drawing/2014/main" id="{E5213A8C-AEBC-7ED6-9A8F-CBCBEB853CC9}"/>
              </a:ext>
            </a:extLst>
          </p:cNvPr>
          <p:cNvSpPr>
            <a:spLocks noChangeArrowheads="1"/>
          </p:cNvSpPr>
          <p:nvPr/>
        </p:nvSpPr>
        <p:spPr bwMode="auto">
          <a:xfrm>
            <a:off x="3353414" y="2575539"/>
            <a:ext cx="529167" cy="35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733" b="1">
                <a:solidFill>
                  <a:srgbClr val="008000"/>
                </a:solidFill>
                <a:latin typeface="Consolas" panose="020B0609020204030204" pitchFamily="49" charset="0"/>
              </a:rPr>
              <a:t>键</a:t>
            </a:r>
            <a:endParaRPr lang="zh-CN" altLang="zh-CN" sz="2400"/>
          </a:p>
        </p:txBody>
      </p:sp>
      <p:cxnSp>
        <p:nvCxnSpPr>
          <p:cNvPr id="74" name="直接箭头连接符 73">
            <a:extLst>
              <a:ext uri="{FF2B5EF4-FFF2-40B4-BE49-F238E27FC236}">
                <a16:creationId xmlns:a16="http://schemas.microsoft.com/office/drawing/2014/main" id="{97F8B634-B22C-B1D7-A1BF-E59B6B00DC66}"/>
              </a:ext>
            </a:extLst>
          </p:cNvPr>
          <p:cNvCxnSpPr/>
          <p:nvPr/>
        </p:nvCxnSpPr>
        <p:spPr>
          <a:xfrm>
            <a:off x="3491146" y="5225503"/>
            <a:ext cx="0" cy="9749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5" name="直接箭头连接符 74">
            <a:extLst>
              <a:ext uri="{FF2B5EF4-FFF2-40B4-BE49-F238E27FC236}">
                <a16:creationId xmlns:a16="http://schemas.microsoft.com/office/drawing/2014/main" id="{05B3ABF0-9D6E-0C36-AB4B-77B1B311F8F2}"/>
              </a:ext>
            </a:extLst>
          </p:cNvPr>
          <p:cNvCxnSpPr>
            <a:cxnSpLocks/>
          </p:cNvCxnSpPr>
          <p:nvPr/>
        </p:nvCxnSpPr>
        <p:spPr>
          <a:xfrm flipH="1" flipV="1">
            <a:off x="3776327" y="4757416"/>
            <a:ext cx="2898108" cy="1385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6" name="直接箭头连接符 75">
            <a:extLst>
              <a:ext uri="{FF2B5EF4-FFF2-40B4-BE49-F238E27FC236}">
                <a16:creationId xmlns:a16="http://schemas.microsoft.com/office/drawing/2014/main" id="{2D9E6089-64EA-AE31-EDC4-196E8B3DE8C6}"/>
              </a:ext>
            </a:extLst>
          </p:cNvPr>
          <p:cNvCxnSpPr>
            <a:cxnSpLocks/>
          </p:cNvCxnSpPr>
          <p:nvPr/>
        </p:nvCxnSpPr>
        <p:spPr>
          <a:xfrm>
            <a:off x="3822399" y="5026321"/>
            <a:ext cx="2824240" cy="931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77" name="矩形 76">
            <a:extLst>
              <a:ext uri="{FF2B5EF4-FFF2-40B4-BE49-F238E27FC236}">
                <a16:creationId xmlns:a16="http://schemas.microsoft.com/office/drawing/2014/main" id="{BB941549-BDBE-A5A8-8BD6-862DAABCA876}"/>
              </a:ext>
            </a:extLst>
          </p:cNvPr>
          <p:cNvSpPr/>
          <p:nvPr/>
        </p:nvSpPr>
        <p:spPr>
          <a:xfrm>
            <a:off x="3343794" y="5221270"/>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3</a:t>
            </a:r>
            <a:endParaRPr lang="zh-CN" altLang="en-US" sz="1600" dirty="0">
              <a:ea typeface="Alibaba PuHuiTi R"/>
            </a:endParaRPr>
          </a:p>
        </p:txBody>
      </p:sp>
      <p:cxnSp>
        <p:nvCxnSpPr>
          <p:cNvPr id="78" name="直接箭头连接符 77">
            <a:extLst>
              <a:ext uri="{FF2B5EF4-FFF2-40B4-BE49-F238E27FC236}">
                <a16:creationId xmlns:a16="http://schemas.microsoft.com/office/drawing/2014/main" id="{236B1223-11CE-DCDC-095E-8EA83E74B710}"/>
              </a:ext>
            </a:extLst>
          </p:cNvPr>
          <p:cNvCxnSpPr>
            <a:cxnSpLocks/>
          </p:cNvCxnSpPr>
          <p:nvPr/>
        </p:nvCxnSpPr>
        <p:spPr>
          <a:xfrm>
            <a:off x="6901956" y="3736298"/>
            <a:ext cx="0" cy="81187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9" name="直接箭头连接符 78">
            <a:extLst>
              <a:ext uri="{FF2B5EF4-FFF2-40B4-BE49-F238E27FC236}">
                <a16:creationId xmlns:a16="http://schemas.microsoft.com/office/drawing/2014/main" id="{BD9D75E9-2A36-0BDD-89D6-7222E5D03656}"/>
              </a:ext>
            </a:extLst>
          </p:cNvPr>
          <p:cNvCxnSpPr>
            <a:cxnSpLocks/>
          </p:cNvCxnSpPr>
          <p:nvPr/>
        </p:nvCxnSpPr>
        <p:spPr>
          <a:xfrm>
            <a:off x="3306825" y="4902968"/>
            <a:ext cx="0" cy="129746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80" name="直接箭头连接符 79">
            <a:extLst>
              <a:ext uri="{FF2B5EF4-FFF2-40B4-BE49-F238E27FC236}">
                <a16:creationId xmlns:a16="http://schemas.microsoft.com/office/drawing/2014/main" id="{B75A8EEB-97EF-6AAC-7DB7-79A7F76DD097}"/>
              </a:ext>
            </a:extLst>
          </p:cNvPr>
          <p:cNvCxnSpPr>
            <a:cxnSpLocks/>
          </p:cNvCxnSpPr>
          <p:nvPr/>
        </p:nvCxnSpPr>
        <p:spPr>
          <a:xfrm flipH="1" flipV="1">
            <a:off x="1620919" y="5131736"/>
            <a:ext cx="1632354" cy="108377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81" name="直接箭头连接符 80">
            <a:extLst>
              <a:ext uri="{FF2B5EF4-FFF2-40B4-BE49-F238E27FC236}">
                <a16:creationId xmlns:a16="http://schemas.microsoft.com/office/drawing/2014/main" id="{E5063522-118C-4CE0-0B58-72746AB4013A}"/>
              </a:ext>
            </a:extLst>
          </p:cNvPr>
          <p:cNvCxnSpPr>
            <a:cxnSpLocks/>
          </p:cNvCxnSpPr>
          <p:nvPr/>
        </p:nvCxnSpPr>
        <p:spPr>
          <a:xfrm flipH="1" flipV="1">
            <a:off x="3692489" y="4968282"/>
            <a:ext cx="3010" cy="116683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82" name="直接箭头连接符 81">
            <a:extLst>
              <a:ext uri="{FF2B5EF4-FFF2-40B4-BE49-F238E27FC236}">
                <a16:creationId xmlns:a16="http://schemas.microsoft.com/office/drawing/2014/main" id="{5F9D1A3E-92A5-206F-AAAE-EE08B52ACBA2}"/>
              </a:ext>
            </a:extLst>
          </p:cNvPr>
          <p:cNvCxnSpPr>
            <a:cxnSpLocks/>
          </p:cNvCxnSpPr>
          <p:nvPr/>
        </p:nvCxnSpPr>
        <p:spPr>
          <a:xfrm>
            <a:off x="1516049" y="5476406"/>
            <a:ext cx="1495411" cy="93230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83" name="矩形 82">
            <a:extLst>
              <a:ext uri="{FF2B5EF4-FFF2-40B4-BE49-F238E27FC236}">
                <a16:creationId xmlns:a16="http://schemas.microsoft.com/office/drawing/2014/main" id="{F3617C7F-AE2A-CF9B-18EE-94065B618823}"/>
              </a:ext>
            </a:extLst>
          </p:cNvPr>
          <p:cNvSpPr/>
          <p:nvPr/>
        </p:nvSpPr>
        <p:spPr>
          <a:xfrm>
            <a:off x="3217674" y="4705766"/>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cxnSp>
        <p:nvCxnSpPr>
          <p:cNvPr id="84" name="直接连接符 83">
            <a:extLst>
              <a:ext uri="{FF2B5EF4-FFF2-40B4-BE49-F238E27FC236}">
                <a16:creationId xmlns:a16="http://schemas.microsoft.com/office/drawing/2014/main" id="{B0B2C13E-EB2A-10A9-C6DF-FB002942EB92}"/>
              </a:ext>
            </a:extLst>
          </p:cNvPr>
          <p:cNvCxnSpPr>
            <a:cxnSpLocks/>
          </p:cNvCxnSpPr>
          <p:nvPr/>
        </p:nvCxnSpPr>
        <p:spPr>
          <a:xfrm>
            <a:off x="1142461" y="4548169"/>
            <a:ext cx="10805583"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36DA6519-1C30-288A-3691-18AC26EC4EC9}"/>
              </a:ext>
            </a:extLst>
          </p:cNvPr>
          <p:cNvCxnSpPr>
            <a:cxnSpLocks/>
          </p:cNvCxnSpPr>
          <p:nvPr/>
        </p:nvCxnSpPr>
        <p:spPr>
          <a:xfrm>
            <a:off x="1142461" y="5219153"/>
            <a:ext cx="10805583" cy="6349"/>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426A621C-7423-E07D-5B9F-7FA66617AAD3}"/>
              </a:ext>
            </a:extLst>
          </p:cNvPr>
          <p:cNvSpPr/>
          <p:nvPr/>
        </p:nvSpPr>
        <p:spPr>
          <a:xfrm>
            <a:off x="1227127" y="4719621"/>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cxnSp>
        <p:nvCxnSpPr>
          <p:cNvPr id="87" name="直接连接符 86">
            <a:extLst>
              <a:ext uri="{FF2B5EF4-FFF2-40B4-BE49-F238E27FC236}">
                <a16:creationId xmlns:a16="http://schemas.microsoft.com/office/drawing/2014/main" id="{666876A7-E07C-2B8B-FD4C-EE18B745D6A0}"/>
              </a:ext>
            </a:extLst>
          </p:cNvPr>
          <p:cNvCxnSpPr>
            <a:cxnSpLocks/>
          </p:cNvCxnSpPr>
          <p:nvPr/>
        </p:nvCxnSpPr>
        <p:spPr>
          <a:xfrm>
            <a:off x="2492893" y="4554520"/>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6D418608-76CD-B9EF-0F28-9641E12B7FFA}"/>
              </a:ext>
            </a:extLst>
          </p:cNvPr>
          <p:cNvSpPr/>
          <p:nvPr/>
        </p:nvSpPr>
        <p:spPr>
          <a:xfrm>
            <a:off x="1893877" y="4719621"/>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cxnSp>
        <p:nvCxnSpPr>
          <p:cNvPr id="89" name="直接连接符 88">
            <a:extLst>
              <a:ext uri="{FF2B5EF4-FFF2-40B4-BE49-F238E27FC236}">
                <a16:creationId xmlns:a16="http://schemas.microsoft.com/office/drawing/2014/main" id="{6C5060DF-7469-1FBE-F468-09D2518F135E}"/>
              </a:ext>
            </a:extLst>
          </p:cNvPr>
          <p:cNvCxnSpPr>
            <a:cxnSpLocks/>
          </p:cNvCxnSpPr>
          <p:nvPr/>
        </p:nvCxnSpPr>
        <p:spPr>
          <a:xfrm>
            <a:off x="3163876" y="4554520"/>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8C36C955-30B7-7486-9B77-22F9080EBE14}"/>
              </a:ext>
            </a:extLst>
          </p:cNvPr>
          <p:cNvCxnSpPr>
            <a:cxnSpLocks/>
          </p:cNvCxnSpPr>
          <p:nvPr/>
        </p:nvCxnSpPr>
        <p:spPr>
          <a:xfrm>
            <a:off x="5178943" y="4554520"/>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542ED2A5-4CA9-E2A3-3C8C-C2A5B7B629D1}"/>
              </a:ext>
            </a:extLst>
          </p:cNvPr>
          <p:cNvCxnSpPr>
            <a:cxnSpLocks/>
          </p:cNvCxnSpPr>
          <p:nvPr/>
        </p:nvCxnSpPr>
        <p:spPr>
          <a:xfrm>
            <a:off x="5852043" y="4554520"/>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BB4C73E-6526-D5A1-9D18-C583F4E36B77}"/>
              </a:ext>
            </a:extLst>
          </p:cNvPr>
          <p:cNvCxnSpPr>
            <a:cxnSpLocks/>
          </p:cNvCxnSpPr>
          <p:nvPr/>
        </p:nvCxnSpPr>
        <p:spPr>
          <a:xfrm>
            <a:off x="6571709" y="4554520"/>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86D97AEE-38AC-E271-E9EE-DB9D7944ADB5}"/>
              </a:ext>
            </a:extLst>
          </p:cNvPr>
          <p:cNvCxnSpPr>
            <a:cxnSpLocks/>
          </p:cNvCxnSpPr>
          <p:nvPr/>
        </p:nvCxnSpPr>
        <p:spPr>
          <a:xfrm>
            <a:off x="7244809" y="4554520"/>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BEDA1895-73EF-7C32-2D50-7A5EE5DA3B10}"/>
              </a:ext>
            </a:extLst>
          </p:cNvPr>
          <p:cNvCxnSpPr>
            <a:cxnSpLocks/>
          </p:cNvCxnSpPr>
          <p:nvPr/>
        </p:nvCxnSpPr>
        <p:spPr>
          <a:xfrm>
            <a:off x="7915793" y="4554520"/>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C843A4D-78AE-1B8E-749B-0E3979EB7A76}"/>
              </a:ext>
            </a:extLst>
          </p:cNvPr>
          <p:cNvCxnSpPr>
            <a:cxnSpLocks/>
          </p:cNvCxnSpPr>
          <p:nvPr/>
        </p:nvCxnSpPr>
        <p:spPr>
          <a:xfrm>
            <a:off x="8588893" y="4554520"/>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84A41458-82B7-0A80-A130-97E176F90C05}"/>
              </a:ext>
            </a:extLst>
          </p:cNvPr>
          <p:cNvCxnSpPr>
            <a:cxnSpLocks/>
          </p:cNvCxnSpPr>
          <p:nvPr/>
        </p:nvCxnSpPr>
        <p:spPr>
          <a:xfrm>
            <a:off x="9259876" y="4554520"/>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51818B60-DB41-BF58-0CA3-1CC2B7154274}"/>
              </a:ext>
            </a:extLst>
          </p:cNvPr>
          <p:cNvCxnSpPr>
            <a:cxnSpLocks/>
          </p:cNvCxnSpPr>
          <p:nvPr/>
        </p:nvCxnSpPr>
        <p:spPr>
          <a:xfrm>
            <a:off x="9930860" y="4554520"/>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815E7CA7-4085-634B-3CA2-2AC7CFDD3965}"/>
              </a:ext>
            </a:extLst>
          </p:cNvPr>
          <p:cNvCxnSpPr>
            <a:cxnSpLocks/>
          </p:cNvCxnSpPr>
          <p:nvPr/>
        </p:nvCxnSpPr>
        <p:spPr>
          <a:xfrm>
            <a:off x="10603960" y="4554520"/>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0909F943-99D4-3947-B4E8-2187DC9CC302}"/>
              </a:ext>
            </a:extLst>
          </p:cNvPr>
          <p:cNvCxnSpPr>
            <a:cxnSpLocks/>
          </p:cNvCxnSpPr>
          <p:nvPr/>
        </p:nvCxnSpPr>
        <p:spPr>
          <a:xfrm>
            <a:off x="11274943" y="4554520"/>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56FB7204-CBB0-9122-43E9-B8E89DF64A2B}"/>
              </a:ext>
            </a:extLst>
          </p:cNvPr>
          <p:cNvCxnSpPr>
            <a:cxnSpLocks/>
          </p:cNvCxnSpPr>
          <p:nvPr/>
        </p:nvCxnSpPr>
        <p:spPr>
          <a:xfrm>
            <a:off x="11948043" y="4554520"/>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矩形 100">
            <a:extLst>
              <a:ext uri="{FF2B5EF4-FFF2-40B4-BE49-F238E27FC236}">
                <a16:creationId xmlns:a16="http://schemas.microsoft.com/office/drawing/2014/main" id="{575E530C-62CA-A61D-2615-706746977B7D}"/>
              </a:ext>
            </a:extLst>
          </p:cNvPr>
          <p:cNvSpPr/>
          <p:nvPr/>
        </p:nvSpPr>
        <p:spPr>
          <a:xfrm>
            <a:off x="2590261" y="4719621"/>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02" name="矩形 101">
            <a:extLst>
              <a:ext uri="{FF2B5EF4-FFF2-40B4-BE49-F238E27FC236}">
                <a16:creationId xmlns:a16="http://schemas.microsoft.com/office/drawing/2014/main" id="{EF6437F3-5A3B-8156-3C68-D23270537546}"/>
              </a:ext>
            </a:extLst>
          </p:cNvPr>
          <p:cNvSpPr/>
          <p:nvPr/>
        </p:nvSpPr>
        <p:spPr>
          <a:xfrm>
            <a:off x="3896243" y="4719621"/>
            <a:ext cx="546945" cy="338554"/>
          </a:xfrm>
          <a:prstGeom prst="rect">
            <a:avLst/>
          </a:prstGeom>
        </p:spPr>
        <p:txBody>
          <a:bodyPr wrap="square">
            <a:spAutoFit/>
          </a:bodyPr>
          <a:lstStyle/>
          <a:p>
            <a:pPr>
              <a:defRPr/>
            </a:pPr>
            <a:r>
              <a:rPr lang="en-US" altLang="zh-CN" sz="1600" dirty="0">
                <a:latin typeface="微软雅黑" panose="020B0503020204020204" pitchFamily="34" charset="-122"/>
                <a:ea typeface="Alibaba PuHuiTi R"/>
              </a:rPr>
              <a:t>null</a:t>
            </a:r>
            <a:endParaRPr lang="zh-CN" altLang="en-US" sz="1600" dirty="0">
              <a:latin typeface="微软雅黑" panose="020B0503020204020204" pitchFamily="34" charset="-122"/>
              <a:ea typeface="Alibaba PuHuiTi R"/>
            </a:endParaRPr>
          </a:p>
        </p:txBody>
      </p:sp>
      <p:sp>
        <p:nvSpPr>
          <p:cNvPr id="103" name="矩形 102">
            <a:extLst>
              <a:ext uri="{FF2B5EF4-FFF2-40B4-BE49-F238E27FC236}">
                <a16:creationId xmlns:a16="http://schemas.microsoft.com/office/drawing/2014/main" id="{9814A44D-5175-6562-2452-A5EAC2E39448}"/>
              </a:ext>
            </a:extLst>
          </p:cNvPr>
          <p:cNvSpPr/>
          <p:nvPr/>
        </p:nvSpPr>
        <p:spPr>
          <a:xfrm>
            <a:off x="4579927" y="4719621"/>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04" name="矩形 103">
            <a:extLst>
              <a:ext uri="{FF2B5EF4-FFF2-40B4-BE49-F238E27FC236}">
                <a16:creationId xmlns:a16="http://schemas.microsoft.com/office/drawing/2014/main" id="{35C11D71-CB21-A953-2F0E-2E0EEEF39F26}"/>
              </a:ext>
            </a:extLst>
          </p:cNvPr>
          <p:cNvSpPr/>
          <p:nvPr/>
        </p:nvSpPr>
        <p:spPr>
          <a:xfrm>
            <a:off x="5276310" y="4719621"/>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05" name="矩形 104">
            <a:extLst>
              <a:ext uri="{FF2B5EF4-FFF2-40B4-BE49-F238E27FC236}">
                <a16:creationId xmlns:a16="http://schemas.microsoft.com/office/drawing/2014/main" id="{23C514F6-0DB1-BBF5-3A9E-2863DE6BBBA4}"/>
              </a:ext>
            </a:extLst>
          </p:cNvPr>
          <p:cNvSpPr/>
          <p:nvPr/>
        </p:nvSpPr>
        <p:spPr>
          <a:xfrm>
            <a:off x="5943061" y="4719621"/>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06" name="矩形 105">
            <a:extLst>
              <a:ext uri="{FF2B5EF4-FFF2-40B4-BE49-F238E27FC236}">
                <a16:creationId xmlns:a16="http://schemas.microsoft.com/office/drawing/2014/main" id="{FC1A1888-A2E5-74A4-4A6C-C01C3D3A1CCF}"/>
              </a:ext>
            </a:extLst>
          </p:cNvPr>
          <p:cNvSpPr/>
          <p:nvPr/>
        </p:nvSpPr>
        <p:spPr>
          <a:xfrm>
            <a:off x="6662727" y="4719621"/>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07" name="矩形 106">
            <a:extLst>
              <a:ext uri="{FF2B5EF4-FFF2-40B4-BE49-F238E27FC236}">
                <a16:creationId xmlns:a16="http://schemas.microsoft.com/office/drawing/2014/main" id="{F3DD3633-46D1-7FA4-AA48-4495D06E895B}"/>
              </a:ext>
            </a:extLst>
          </p:cNvPr>
          <p:cNvSpPr/>
          <p:nvPr/>
        </p:nvSpPr>
        <p:spPr>
          <a:xfrm>
            <a:off x="7327361" y="4719621"/>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08" name="矩形 107">
            <a:extLst>
              <a:ext uri="{FF2B5EF4-FFF2-40B4-BE49-F238E27FC236}">
                <a16:creationId xmlns:a16="http://schemas.microsoft.com/office/drawing/2014/main" id="{3D82E87D-D242-8193-E269-A3A4501C42B1}"/>
              </a:ext>
            </a:extLst>
          </p:cNvPr>
          <p:cNvSpPr/>
          <p:nvPr/>
        </p:nvSpPr>
        <p:spPr>
          <a:xfrm>
            <a:off x="8025861" y="4719621"/>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09" name="矩形 108">
            <a:extLst>
              <a:ext uri="{FF2B5EF4-FFF2-40B4-BE49-F238E27FC236}">
                <a16:creationId xmlns:a16="http://schemas.microsoft.com/office/drawing/2014/main" id="{CE50B5B5-EF1C-594B-D989-66218C44BBF8}"/>
              </a:ext>
            </a:extLst>
          </p:cNvPr>
          <p:cNvSpPr/>
          <p:nvPr/>
        </p:nvSpPr>
        <p:spPr>
          <a:xfrm>
            <a:off x="8690494" y="4719621"/>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10" name="矩形 109">
            <a:extLst>
              <a:ext uri="{FF2B5EF4-FFF2-40B4-BE49-F238E27FC236}">
                <a16:creationId xmlns:a16="http://schemas.microsoft.com/office/drawing/2014/main" id="{6E065393-D59E-046A-66D2-8C54C6BFE5E6}"/>
              </a:ext>
            </a:extLst>
          </p:cNvPr>
          <p:cNvSpPr/>
          <p:nvPr/>
        </p:nvSpPr>
        <p:spPr>
          <a:xfrm>
            <a:off x="9348777" y="4719621"/>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11" name="矩形 110">
            <a:extLst>
              <a:ext uri="{FF2B5EF4-FFF2-40B4-BE49-F238E27FC236}">
                <a16:creationId xmlns:a16="http://schemas.microsoft.com/office/drawing/2014/main" id="{2891AE1E-A863-59A3-ED91-25C00DDC2BFC}"/>
              </a:ext>
            </a:extLst>
          </p:cNvPr>
          <p:cNvSpPr/>
          <p:nvPr/>
        </p:nvSpPr>
        <p:spPr>
          <a:xfrm>
            <a:off x="10013410" y="4719621"/>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12" name="矩形 111">
            <a:extLst>
              <a:ext uri="{FF2B5EF4-FFF2-40B4-BE49-F238E27FC236}">
                <a16:creationId xmlns:a16="http://schemas.microsoft.com/office/drawing/2014/main" id="{211CEABE-DA57-D3F3-0529-05CAD4B77F86}"/>
              </a:ext>
            </a:extLst>
          </p:cNvPr>
          <p:cNvSpPr/>
          <p:nvPr/>
        </p:nvSpPr>
        <p:spPr>
          <a:xfrm>
            <a:off x="10711910" y="4719621"/>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13" name="矩形 112">
            <a:extLst>
              <a:ext uri="{FF2B5EF4-FFF2-40B4-BE49-F238E27FC236}">
                <a16:creationId xmlns:a16="http://schemas.microsoft.com/office/drawing/2014/main" id="{1E5245FC-5EB6-3C74-3496-466F1B1E6EE5}"/>
              </a:ext>
            </a:extLst>
          </p:cNvPr>
          <p:cNvSpPr/>
          <p:nvPr/>
        </p:nvSpPr>
        <p:spPr>
          <a:xfrm>
            <a:off x="11376543" y="4719621"/>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114" name="矩形 113">
            <a:extLst>
              <a:ext uri="{FF2B5EF4-FFF2-40B4-BE49-F238E27FC236}">
                <a16:creationId xmlns:a16="http://schemas.microsoft.com/office/drawing/2014/main" id="{803851F1-7199-ABF4-BF52-FFF9B724AF5C}"/>
              </a:ext>
            </a:extLst>
          </p:cNvPr>
          <p:cNvSpPr/>
          <p:nvPr/>
        </p:nvSpPr>
        <p:spPr>
          <a:xfrm>
            <a:off x="1316027" y="5221270"/>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0</a:t>
            </a:r>
            <a:endParaRPr lang="zh-CN" altLang="en-US" sz="1600" dirty="0">
              <a:ea typeface="Alibaba PuHuiTi R"/>
            </a:endParaRPr>
          </a:p>
        </p:txBody>
      </p:sp>
      <p:sp>
        <p:nvSpPr>
          <p:cNvPr id="115" name="矩形 114">
            <a:extLst>
              <a:ext uri="{FF2B5EF4-FFF2-40B4-BE49-F238E27FC236}">
                <a16:creationId xmlns:a16="http://schemas.microsoft.com/office/drawing/2014/main" id="{236E6FC2-7164-FA8C-512C-0927DBF4DD9E}"/>
              </a:ext>
            </a:extLst>
          </p:cNvPr>
          <p:cNvSpPr/>
          <p:nvPr/>
        </p:nvSpPr>
        <p:spPr>
          <a:xfrm>
            <a:off x="1980660" y="5221270"/>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a:t>
            </a:r>
            <a:endParaRPr lang="zh-CN" altLang="en-US" sz="1600" dirty="0">
              <a:ea typeface="Alibaba PuHuiTi R"/>
            </a:endParaRPr>
          </a:p>
        </p:txBody>
      </p:sp>
      <p:sp>
        <p:nvSpPr>
          <p:cNvPr id="116" name="矩形 115">
            <a:extLst>
              <a:ext uri="{FF2B5EF4-FFF2-40B4-BE49-F238E27FC236}">
                <a16:creationId xmlns:a16="http://schemas.microsoft.com/office/drawing/2014/main" id="{8A7D1B39-493F-ED97-A5AF-12E1ED7EE0B1}"/>
              </a:ext>
            </a:extLst>
          </p:cNvPr>
          <p:cNvSpPr/>
          <p:nvPr/>
        </p:nvSpPr>
        <p:spPr>
          <a:xfrm>
            <a:off x="2679160" y="5221270"/>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2</a:t>
            </a:r>
            <a:endParaRPr lang="zh-CN" altLang="en-US" sz="1600" dirty="0">
              <a:ea typeface="Alibaba PuHuiTi R"/>
            </a:endParaRPr>
          </a:p>
        </p:txBody>
      </p:sp>
      <p:sp>
        <p:nvSpPr>
          <p:cNvPr id="117" name="矩形 116">
            <a:extLst>
              <a:ext uri="{FF2B5EF4-FFF2-40B4-BE49-F238E27FC236}">
                <a16:creationId xmlns:a16="http://schemas.microsoft.com/office/drawing/2014/main" id="{300A97DA-3E66-748D-D314-65AB8C02AFF9}"/>
              </a:ext>
            </a:extLst>
          </p:cNvPr>
          <p:cNvSpPr/>
          <p:nvPr/>
        </p:nvSpPr>
        <p:spPr>
          <a:xfrm>
            <a:off x="4002076" y="5221270"/>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4</a:t>
            </a:r>
            <a:endParaRPr lang="zh-CN" altLang="en-US" sz="1600" dirty="0">
              <a:ea typeface="Alibaba PuHuiTi R"/>
            </a:endParaRPr>
          </a:p>
        </p:txBody>
      </p:sp>
      <p:sp>
        <p:nvSpPr>
          <p:cNvPr id="118" name="矩形 117">
            <a:extLst>
              <a:ext uri="{FF2B5EF4-FFF2-40B4-BE49-F238E27FC236}">
                <a16:creationId xmlns:a16="http://schemas.microsoft.com/office/drawing/2014/main" id="{26D25EF9-354C-02C5-9C02-D788AA78391C}"/>
              </a:ext>
            </a:extLst>
          </p:cNvPr>
          <p:cNvSpPr/>
          <p:nvPr/>
        </p:nvSpPr>
        <p:spPr>
          <a:xfrm>
            <a:off x="4666710" y="5221270"/>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5</a:t>
            </a:r>
            <a:endParaRPr lang="zh-CN" altLang="en-US" sz="1600" dirty="0">
              <a:ea typeface="Alibaba PuHuiTi R"/>
            </a:endParaRPr>
          </a:p>
        </p:txBody>
      </p:sp>
      <p:sp>
        <p:nvSpPr>
          <p:cNvPr id="119" name="矩形 118">
            <a:extLst>
              <a:ext uri="{FF2B5EF4-FFF2-40B4-BE49-F238E27FC236}">
                <a16:creationId xmlns:a16="http://schemas.microsoft.com/office/drawing/2014/main" id="{1C076639-B13C-E5B8-F78D-001B8938A7CF}"/>
              </a:ext>
            </a:extLst>
          </p:cNvPr>
          <p:cNvSpPr/>
          <p:nvPr/>
        </p:nvSpPr>
        <p:spPr>
          <a:xfrm>
            <a:off x="5365210" y="5221270"/>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6</a:t>
            </a:r>
            <a:endParaRPr lang="zh-CN" altLang="en-US" sz="1600" dirty="0">
              <a:ea typeface="Alibaba PuHuiTi R"/>
            </a:endParaRPr>
          </a:p>
        </p:txBody>
      </p:sp>
      <p:sp>
        <p:nvSpPr>
          <p:cNvPr id="120" name="矩形 119">
            <a:extLst>
              <a:ext uri="{FF2B5EF4-FFF2-40B4-BE49-F238E27FC236}">
                <a16:creationId xmlns:a16="http://schemas.microsoft.com/office/drawing/2014/main" id="{74708D6C-2876-F348-08AE-3E4324EE436A}"/>
              </a:ext>
            </a:extLst>
          </p:cNvPr>
          <p:cNvSpPr/>
          <p:nvPr/>
        </p:nvSpPr>
        <p:spPr>
          <a:xfrm>
            <a:off x="6029843" y="5221270"/>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7</a:t>
            </a:r>
            <a:endParaRPr lang="zh-CN" altLang="en-US" sz="1600" dirty="0">
              <a:ea typeface="Alibaba PuHuiTi R"/>
            </a:endParaRPr>
          </a:p>
        </p:txBody>
      </p:sp>
      <p:sp>
        <p:nvSpPr>
          <p:cNvPr id="121" name="矩形 120">
            <a:extLst>
              <a:ext uri="{FF2B5EF4-FFF2-40B4-BE49-F238E27FC236}">
                <a16:creationId xmlns:a16="http://schemas.microsoft.com/office/drawing/2014/main" id="{CAC2DCB0-0DC0-45A2-A430-5BD3F4222153}"/>
              </a:ext>
            </a:extLst>
          </p:cNvPr>
          <p:cNvSpPr/>
          <p:nvPr/>
        </p:nvSpPr>
        <p:spPr>
          <a:xfrm>
            <a:off x="6749510" y="5221270"/>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8</a:t>
            </a:r>
            <a:endParaRPr lang="zh-CN" altLang="en-US" sz="1600" dirty="0">
              <a:ea typeface="Alibaba PuHuiTi R"/>
            </a:endParaRPr>
          </a:p>
        </p:txBody>
      </p:sp>
      <p:sp>
        <p:nvSpPr>
          <p:cNvPr id="122" name="矩形 121">
            <a:extLst>
              <a:ext uri="{FF2B5EF4-FFF2-40B4-BE49-F238E27FC236}">
                <a16:creationId xmlns:a16="http://schemas.microsoft.com/office/drawing/2014/main" id="{0CFC93DC-1DD8-A468-8FCD-EAD9982104A6}"/>
              </a:ext>
            </a:extLst>
          </p:cNvPr>
          <p:cNvSpPr/>
          <p:nvPr/>
        </p:nvSpPr>
        <p:spPr>
          <a:xfrm>
            <a:off x="7416260" y="5221270"/>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9</a:t>
            </a:r>
            <a:endParaRPr lang="zh-CN" altLang="en-US" sz="1600" dirty="0">
              <a:ea typeface="Alibaba PuHuiTi R"/>
            </a:endParaRPr>
          </a:p>
        </p:txBody>
      </p:sp>
      <p:sp>
        <p:nvSpPr>
          <p:cNvPr id="123" name="矩形 122">
            <a:extLst>
              <a:ext uri="{FF2B5EF4-FFF2-40B4-BE49-F238E27FC236}">
                <a16:creationId xmlns:a16="http://schemas.microsoft.com/office/drawing/2014/main" id="{D58B27B3-DCDD-EE18-4806-FD7B8280C903}"/>
              </a:ext>
            </a:extLst>
          </p:cNvPr>
          <p:cNvSpPr/>
          <p:nvPr/>
        </p:nvSpPr>
        <p:spPr>
          <a:xfrm>
            <a:off x="8034327" y="5221270"/>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10</a:t>
            </a:r>
            <a:endParaRPr lang="zh-CN" altLang="en-US" sz="1600" dirty="0">
              <a:ea typeface="Alibaba PuHuiTi R"/>
            </a:endParaRPr>
          </a:p>
        </p:txBody>
      </p:sp>
      <p:sp>
        <p:nvSpPr>
          <p:cNvPr id="124" name="矩形 123">
            <a:extLst>
              <a:ext uri="{FF2B5EF4-FFF2-40B4-BE49-F238E27FC236}">
                <a16:creationId xmlns:a16="http://schemas.microsoft.com/office/drawing/2014/main" id="{9F6FA3B9-B58D-53FB-3F66-C50D18D349FF}"/>
              </a:ext>
            </a:extLst>
          </p:cNvPr>
          <p:cNvSpPr/>
          <p:nvPr/>
        </p:nvSpPr>
        <p:spPr>
          <a:xfrm>
            <a:off x="8701076" y="5221270"/>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11</a:t>
            </a:r>
            <a:endParaRPr lang="zh-CN" altLang="en-US" sz="1600" dirty="0">
              <a:ea typeface="Alibaba PuHuiTi R"/>
            </a:endParaRPr>
          </a:p>
        </p:txBody>
      </p:sp>
      <p:sp>
        <p:nvSpPr>
          <p:cNvPr id="125" name="矩形 124">
            <a:extLst>
              <a:ext uri="{FF2B5EF4-FFF2-40B4-BE49-F238E27FC236}">
                <a16:creationId xmlns:a16="http://schemas.microsoft.com/office/drawing/2014/main" id="{B8C68D0C-2140-68D4-3BE7-39048C6CC68C}"/>
              </a:ext>
            </a:extLst>
          </p:cNvPr>
          <p:cNvSpPr/>
          <p:nvPr/>
        </p:nvSpPr>
        <p:spPr>
          <a:xfrm>
            <a:off x="9359360" y="5221270"/>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12</a:t>
            </a:r>
            <a:endParaRPr lang="zh-CN" altLang="en-US" sz="1600" dirty="0">
              <a:ea typeface="Alibaba PuHuiTi R"/>
            </a:endParaRPr>
          </a:p>
        </p:txBody>
      </p:sp>
      <p:sp>
        <p:nvSpPr>
          <p:cNvPr id="126" name="矩形 125">
            <a:extLst>
              <a:ext uri="{FF2B5EF4-FFF2-40B4-BE49-F238E27FC236}">
                <a16:creationId xmlns:a16="http://schemas.microsoft.com/office/drawing/2014/main" id="{6857E4C6-C7CB-6BD8-3B7E-72EE060578C6}"/>
              </a:ext>
            </a:extLst>
          </p:cNvPr>
          <p:cNvSpPr/>
          <p:nvPr/>
        </p:nvSpPr>
        <p:spPr>
          <a:xfrm>
            <a:off x="10023994" y="5221270"/>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13</a:t>
            </a:r>
            <a:endParaRPr lang="zh-CN" altLang="en-US" sz="1600" dirty="0">
              <a:ea typeface="Alibaba PuHuiTi R"/>
            </a:endParaRPr>
          </a:p>
        </p:txBody>
      </p:sp>
      <p:sp>
        <p:nvSpPr>
          <p:cNvPr id="127" name="矩形 126">
            <a:extLst>
              <a:ext uri="{FF2B5EF4-FFF2-40B4-BE49-F238E27FC236}">
                <a16:creationId xmlns:a16="http://schemas.microsoft.com/office/drawing/2014/main" id="{955C9610-CA83-A95B-A392-4A0CA1E5FB3B}"/>
              </a:ext>
            </a:extLst>
          </p:cNvPr>
          <p:cNvSpPr/>
          <p:nvPr/>
        </p:nvSpPr>
        <p:spPr>
          <a:xfrm>
            <a:off x="10722494" y="5221270"/>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14</a:t>
            </a:r>
            <a:endParaRPr lang="zh-CN" altLang="en-US" sz="1600" dirty="0">
              <a:ea typeface="Alibaba PuHuiTi R"/>
            </a:endParaRPr>
          </a:p>
        </p:txBody>
      </p:sp>
      <p:sp>
        <p:nvSpPr>
          <p:cNvPr id="128" name="矩形 127">
            <a:extLst>
              <a:ext uri="{FF2B5EF4-FFF2-40B4-BE49-F238E27FC236}">
                <a16:creationId xmlns:a16="http://schemas.microsoft.com/office/drawing/2014/main" id="{6EBF54CD-13BF-594D-A99B-1191E8160093}"/>
              </a:ext>
            </a:extLst>
          </p:cNvPr>
          <p:cNvSpPr/>
          <p:nvPr/>
        </p:nvSpPr>
        <p:spPr>
          <a:xfrm>
            <a:off x="11387127" y="5221270"/>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15</a:t>
            </a:r>
            <a:endParaRPr lang="zh-CN" altLang="en-US" sz="1600" dirty="0">
              <a:ea typeface="Alibaba PuHuiTi R"/>
            </a:endParaRPr>
          </a:p>
        </p:txBody>
      </p:sp>
      <p:cxnSp>
        <p:nvCxnSpPr>
          <p:cNvPr id="129" name="直接连接符 128">
            <a:extLst>
              <a:ext uri="{FF2B5EF4-FFF2-40B4-BE49-F238E27FC236}">
                <a16:creationId xmlns:a16="http://schemas.microsoft.com/office/drawing/2014/main" id="{77CF217D-4AA2-B120-20D4-0128D5F57E29}"/>
              </a:ext>
            </a:extLst>
          </p:cNvPr>
          <p:cNvCxnSpPr>
            <a:cxnSpLocks/>
          </p:cNvCxnSpPr>
          <p:nvPr/>
        </p:nvCxnSpPr>
        <p:spPr>
          <a:xfrm>
            <a:off x="4507960" y="4554520"/>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8F366590-259B-F75D-69D0-D63CA7E55CA6}"/>
              </a:ext>
            </a:extLst>
          </p:cNvPr>
          <p:cNvCxnSpPr>
            <a:cxnSpLocks/>
          </p:cNvCxnSpPr>
          <p:nvPr/>
        </p:nvCxnSpPr>
        <p:spPr>
          <a:xfrm>
            <a:off x="3834860" y="4554520"/>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84EC56FB-195A-BD08-08C6-BD9A8A7C6D78}"/>
              </a:ext>
            </a:extLst>
          </p:cNvPr>
          <p:cNvCxnSpPr>
            <a:cxnSpLocks/>
          </p:cNvCxnSpPr>
          <p:nvPr/>
        </p:nvCxnSpPr>
        <p:spPr>
          <a:xfrm>
            <a:off x="1142460" y="4554520"/>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0C9A44AB-2A1B-DC37-CDE9-F0CDC4FA3723}"/>
              </a:ext>
            </a:extLst>
          </p:cNvPr>
          <p:cNvCxnSpPr>
            <a:cxnSpLocks/>
          </p:cNvCxnSpPr>
          <p:nvPr/>
        </p:nvCxnSpPr>
        <p:spPr>
          <a:xfrm>
            <a:off x="1819793" y="4554520"/>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3" name="椭圆 132">
            <a:extLst>
              <a:ext uri="{FF2B5EF4-FFF2-40B4-BE49-F238E27FC236}">
                <a16:creationId xmlns:a16="http://schemas.microsoft.com/office/drawing/2014/main" id="{44C55990-EF8D-0F05-4A14-C4755A129882}"/>
              </a:ext>
            </a:extLst>
          </p:cNvPr>
          <p:cNvSpPr/>
          <p:nvPr/>
        </p:nvSpPr>
        <p:spPr>
          <a:xfrm>
            <a:off x="3188835" y="3173167"/>
            <a:ext cx="478367" cy="480484"/>
          </a:xfrm>
          <a:prstGeom prst="ellipse">
            <a:avLst/>
          </a:prstGeom>
          <a:solidFill>
            <a:srgbClr val="79A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0000"/>
              </a:solidFill>
            </a:endParaRPr>
          </a:p>
        </p:txBody>
      </p:sp>
      <p:sp>
        <p:nvSpPr>
          <p:cNvPr id="134" name="椭圆 133">
            <a:extLst>
              <a:ext uri="{FF2B5EF4-FFF2-40B4-BE49-F238E27FC236}">
                <a16:creationId xmlns:a16="http://schemas.microsoft.com/office/drawing/2014/main" id="{E2974CA0-5767-6186-4520-DC97F6563164}"/>
              </a:ext>
            </a:extLst>
          </p:cNvPr>
          <p:cNvSpPr/>
          <p:nvPr/>
        </p:nvSpPr>
        <p:spPr>
          <a:xfrm>
            <a:off x="1142461" y="3173169"/>
            <a:ext cx="480483" cy="480483"/>
          </a:xfrm>
          <a:prstGeom prst="ellipse">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rgbClr val="FF0000"/>
              </a:solidFill>
            </a:endParaRPr>
          </a:p>
        </p:txBody>
      </p:sp>
      <p:sp>
        <p:nvSpPr>
          <p:cNvPr id="135" name="椭圆 134">
            <a:extLst>
              <a:ext uri="{FF2B5EF4-FFF2-40B4-BE49-F238E27FC236}">
                <a16:creationId xmlns:a16="http://schemas.microsoft.com/office/drawing/2014/main" id="{5E4DDE90-4943-599F-5100-A0358C9183DE}"/>
              </a:ext>
            </a:extLst>
          </p:cNvPr>
          <p:cNvSpPr/>
          <p:nvPr/>
        </p:nvSpPr>
        <p:spPr>
          <a:xfrm>
            <a:off x="4260153" y="3179579"/>
            <a:ext cx="480483" cy="480484"/>
          </a:xfrm>
          <a:prstGeom prst="ellipse">
            <a:avLst/>
          </a:prstGeom>
          <a:solidFill>
            <a:srgbClr val="0000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rgbClr val="FF0000"/>
              </a:solidFill>
            </a:endParaRPr>
          </a:p>
        </p:txBody>
      </p:sp>
      <p:sp>
        <p:nvSpPr>
          <p:cNvPr id="136" name="椭圆 135">
            <a:extLst>
              <a:ext uri="{FF2B5EF4-FFF2-40B4-BE49-F238E27FC236}">
                <a16:creationId xmlns:a16="http://schemas.microsoft.com/office/drawing/2014/main" id="{FF060D66-7998-C896-C635-B435D926D30B}"/>
              </a:ext>
            </a:extLst>
          </p:cNvPr>
          <p:cNvSpPr/>
          <p:nvPr/>
        </p:nvSpPr>
        <p:spPr>
          <a:xfrm>
            <a:off x="2120157" y="3173168"/>
            <a:ext cx="480483" cy="480483"/>
          </a:xfrm>
          <a:prstGeom prst="ellips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rgbClr val="FF0000"/>
              </a:solidFill>
            </a:endParaRPr>
          </a:p>
        </p:txBody>
      </p:sp>
      <p:cxnSp>
        <p:nvCxnSpPr>
          <p:cNvPr id="137" name="直接箭头连接符 136">
            <a:extLst>
              <a:ext uri="{FF2B5EF4-FFF2-40B4-BE49-F238E27FC236}">
                <a16:creationId xmlns:a16="http://schemas.microsoft.com/office/drawing/2014/main" id="{D1F52D3E-A5BD-63A0-E687-7AF1387AF7E9}"/>
              </a:ext>
            </a:extLst>
          </p:cNvPr>
          <p:cNvCxnSpPr>
            <a:cxnSpLocks/>
          </p:cNvCxnSpPr>
          <p:nvPr/>
        </p:nvCxnSpPr>
        <p:spPr>
          <a:xfrm>
            <a:off x="6749510" y="3742649"/>
            <a:ext cx="0" cy="81187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8" name="直接箭头连接符 137">
            <a:extLst>
              <a:ext uri="{FF2B5EF4-FFF2-40B4-BE49-F238E27FC236}">
                <a16:creationId xmlns:a16="http://schemas.microsoft.com/office/drawing/2014/main" id="{D393CFDF-5A43-4814-16FF-58EE3AA6F4A9}"/>
              </a:ext>
            </a:extLst>
          </p:cNvPr>
          <p:cNvCxnSpPr>
            <a:cxnSpLocks/>
          </p:cNvCxnSpPr>
          <p:nvPr/>
        </p:nvCxnSpPr>
        <p:spPr>
          <a:xfrm flipH="1">
            <a:off x="3428018" y="3988321"/>
            <a:ext cx="1683" cy="5426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9" name="直接箭头连接符 138">
            <a:extLst>
              <a:ext uri="{FF2B5EF4-FFF2-40B4-BE49-F238E27FC236}">
                <a16:creationId xmlns:a16="http://schemas.microsoft.com/office/drawing/2014/main" id="{26C27E8A-6CC4-0FF0-F50E-613F93D6922D}"/>
              </a:ext>
            </a:extLst>
          </p:cNvPr>
          <p:cNvCxnSpPr>
            <a:cxnSpLocks/>
          </p:cNvCxnSpPr>
          <p:nvPr/>
        </p:nvCxnSpPr>
        <p:spPr>
          <a:xfrm flipH="1">
            <a:off x="3945562" y="6238889"/>
            <a:ext cx="11247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0" name="直接箭头连接符 139">
            <a:extLst>
              <a:ext uri="{FF2B5EF4-FFF2-40B4-BE49-F238E27FC236}">
                <a16:creationId xmlns:a16="http://schemas.microsoft.com/office/drawing/2014/main" id="{4B36C783-8351-844C-BDD3-F33808407044}"/>
              </a:ext>
            </a:extLst>
          </p:cNvPr>
          <p:cNvCxnSpPr>
            <a:cxnSpLocks/>
          </p:cNvCxnSpPr>
          <p:nvPr/>
        </p:nvCxnSpPr>
        <p:spPr>
          <a:xfrm flipH="1">
            <a:off x="1450686" y="3729617"/>
            <a:ext cx="17787" cy="72955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5" name="标题 4">
            <a:extLst>
              <a:ext uri="{FF2B5EF4-FFF2-40B4-BE49-F238E27FC236}">
                <a16:creationId xmlns:a16="http://schemas.microsoft.com/office/drawing/2014/main" id="{3383B495-A209-63D0-E3A4-A9043DD7A765}"/>
              </a:ext>
            </a:extLst>
          </p:cNvPr>
          <p:cNvSpPr>
            <a:spLocks noGrp="1"/>
          </p:cNvSpPr>
          <p:nvPr>
            <p:ph type="title"/>
          </p:nvPr>
        </p:nvSpPr>
        <p:spPr/>
        <p:txBody>
          <a:bodyPr/>
          <a:lstStyle/>
          <a:p>
            <a:r>
              <a:rPr lang="en-US" altLang="zh-CN" dirty="0" err="1"/>
              <a:t>LinkedHashMapde</a:t>
            </a:r>
            <a:r>
              <a:rPr lang="en-US" altLang="zh-CN" dirty="0"/>
              <a:t> </a:t>
            </a:r>
            <a:endParaRPr lang="zh-CN" altLang="en-US" dirty="0"/>
          </a:p>
        </p:txBody>
      </p:sp>
    </p:spTree>
    <p:extLst>
      <p:ext uri="{BB962C8B-B14F-4D97-AF65-F5344CB8AC3E}">
        <p14:creationId xmlns:p14="http://schemas.microsoft.com/office/powerpoint/2010/main" val="290583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3"/>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500"/>
                                        <p:tgtEl>
                                          <p:spTgt spid="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par>
                                <p:cTn id="25" presetID="10" presetClass="entr" presetSubtype="0" fill="hold" grpId="2" nodeType="with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500"/>
                                        <p:tgtEl>
                                          <p:spTgt spid="73"/>
                                        </p:tgtEl>
                                      </p:cBhvr>
                                    </p:animEffect>
                                  </p:childTnLst>
                                </p:cTn>
                              </p:par>
                              <p:par>
                                <p:cTn id="28" presetID="10" presetClass="entr" presetSubtype="0" fill="hold" grpId="2"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1" nodeType="clickEffect">
                                  <p:stCondLst>
                                    <p:cond delay="0"/>
                                  </p:stCondLst>
                                  <p:childTnLst>
                                    <p:set>
                                      <p:cBhvr>
                                        <p:cTn id="34" dur="1" fill="hold">
                                          <p:stCondLst>
                                            <p:cond delay="0"/>
                                          </p:stCondLst>
                                        </p:cTn>
                                        <p:tgtEl>
                                          <p:spTgt spid="134"/>
                                        </p:tgtEl>
                                        <p:attrNameLst>
                                          <p:attrName>style.visibility</p:attrName>
                                        </p:attrNameLst>
                                      </p:cBhvr>
                                      <p:to>
                                        <p:strVal val="visible"/>
                                      </p:to>
                                    </p:set>
                                    <p:animEffect transition="in" filter="wipe(left)">
                                      <p:cBhvr>
                                        <p:cTn id="35" dur="500"/>
                                        <p:tgtEl>
                                          <p:spTgt spid="134"/>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path" presetSubtype="0" fill="hold" grpId="0" nodeType="clickEffect">
                                  <p:stCondLst>
                                    <p:cond delay="0"/>
                                  </p:stCondLst>
                                  <p:childTnLst>
                                    <p:animMotion origin="layout" path="M -4.79167E-6 -3.7037E-7 L -0.19089 0.0963 " pathEditMode="relative" rAng="0" ptsTypes="AA">
                                      <p:cBhvr>
                                        <p:cTn id="39" dur="1000" fill="hold"/>
                                        <p:tgtEl>
                                          <p:spTgt spid="73"/>
                                        </p:tgtEl>
                                        <p:attrNameLst>
                                          <p:attrName>ppt_x</p:attrName>
                                          <p:attrName>ppt_y</p:attrName>
                                        </p:attrNameLst>
                                      </p:cBhvr>
                                      <p:rCtr x="-9544" y="4653"/>
                                    </p:animMotion>
                                  </p:childTnLst>
                                </p:cTn>
                              </p:par>
                              <p:par>
                                <p:cTn id="40" presetID="42" presetClass="path" presetSubtype="0" fill="hold" grpId="0" nodeType="withEffect">
                                  <p:stCondLst>
                                    <p:cond delay="0"/>
                                  </p:stCondLst>
                                  <p:childTnLst>
                                    <p:animMotion origin="layout" path="M 4.16667E-6 -3.7037E-7 L -0.24779 0.0963 " pathEditMode="relative" rAng="0" ptsTypes="AA">
                                      <p:cBhvr>
                                        <p:cTn id="41" dur="1000" fill="hold"/>
                                        <p:tgtEl>
                                          <p:spTgt spid="72"/>
                                        </p:tgtEl>
                                        <p:attrNameLst>
                                          <p:attrName>ppt_x</p:attrName>
                                          <p:attrName>ppt_y</p:attrName>
                                        </p:attrNameLst>
                                      </p:cBhvr>
                                      <p:rCtr x="-12383" y="4583"/>
                                    </p:animMotion>
                                  </p:childTnLst>
                                </p:cTn>
                              </p:par>
                            </p:childTnLst>
                          </p:cTn>
                        </p:par>
                        <p:par>
                          <p:cTn id="42" fill="hold">
                            <p:stCondLst>
                              <p:cond delay="1000"/>
                            </p:stCondLst>
                            <p:childTnLst>
                              <p:par>
                                <p:cTn id="43" presetID="22" presetClass="entr" presetSubtype="2"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right)">
                                      <p:cBhvr>
                                        <p:cTn id="45" dur="500"/>
                                        <p:tgtEl>
                                          <p:spTgt spid="7"/>
                                        </p:tgtEl>
                                      </p:cBhvr>
                                    </p:animEffect>
                                  </p:childTnLst>
                                </p:cTn>
                              </p:par>
                            </p:childTnLst>
                          </p:cTn>
                        </p:par>
                        <p:par>
                          <p:cTn id="46" fill="hold">
                            <p:stCondLst>
                              <p:cond delay="1500"/>
                            </p:stCondLst>
                            <p:childTnLst>
                              <p:par>
                                <p:cTn id="47" presetID="1" presetClass="exit" presetSubtype="0" fill="hold" grpId="1" nodeType="afterEffect">
                                  <p:stCondLst>
                                    <p:cond delay="0"/>
                                  </p:stCondLst>
                                  <p:childTnLst>
                                    <p:set>
                                      <p:cBhvr>
                                        <p:cTn id="48" dur="1" fill="hold">
                                          <p:stCondLst>
                                            <p:cond delay="0"/>
                                          </p:stCondLst>
                                        </p:cTn>
                                        <p:tgtEl>
                                          <p:spTgt spid="73"/>
                                        </p:tgtEl>
                                        <p:attrNameLst>
                                          <p:attrName>style.visibility</p:attrName>
                                        </p:attrNameLst>
                                      </p:cBhvr>
                                      <p:to>
                                        <p:strVal val="hidden"/>
                                      </p:to>
                                    </p:set>
                                  </p:childTnLst>
                                </p:cTn>
                              </p:par>
                            </p:childTnLst>
                          </p:cTn>
                        </p:par>
                        <p:par>
                          <p:cTn id="49" fill="hold">
                            <p:stCondLst>
                              <p:cond delay="1500"/>
                            </p:stCondLst>
                            <p:childTnLst>
                              <p:par>
                                <p:cTn id="50" presetID="1" presetClass="exit" presetSubtype="0" fill="hold" grpId="1" nodeType="afterEffect">
                                  <p:stCondLst>
                                    <p:cond delay="0"/>
                                  </p:stCondLst>
                                  <p:childTnLst>
                                    <p:set>
                                      <p:cBhvr>
                                        <p:cTn id="51" dur="1" fill="hold">
                                          <p:stCondLst>
                                            <p:cond delay="0"/>
                                          </p:stCondLst>
                                        </p:cTn>
                                        <p:tgtEl>
                                          <p:spTgt spid="72"/>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7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3"/>
                                        </p:tgtEl>
                                        <p:attrNameLst>
                                          <p:attrName>style.visibility</p:attrName>
                                        </p:attrNameLst>
                                      </p:cBhvr>
                                      <p:to>
                                        <p:strVal val="visible"/>
                                      </p:to>
                                    </p:set>
                                    <p:animEffect transition="in" filter="wipe(down)">
                                      <p:cBhvr>
                                        <p:cTn id="58" dur="500"/>
                                        <p:tgtEl>
                                          <p:spTgt spid="83"/>
                                        </p:tgtEl>
                                      </p:cBhvr>
                                    </p:animEffect>
                                  </p:childTnLst>
                                </p:cTn>
                              </p:par>
                              <p:par>
                                <p:cTn id="59" presetID="22" presetClass="entr" presetSubtype="4" fill="hold" nodeType="withEffect">
                                  <p:stCondLst>
                                    <p:cond delay="0"/>
                                  </p:stCondLst>
                                  <p:childTnLst>
                                    <p:set>
                                      <p:cBhvr>
                                        <p:cTn id="60" dur="1" fill="hold">
                                          <p:stCondLst>
                                            <p:cond delay="0"/>
                                          </p:stCondLst>
                                        </p:cTn>
                                        <p:tgtEl>
                                          <p:spTgt spid="84"/>
                                        </p:tgtEl>
                                        <p:attrNameLst>
                                          <p:attrName>style.visibility</p:attrName>
                                        </p:attrNameLst>
                                      </p:cBhvr>
                                      <p:to>
                                        <p:strVal val="visible"/>
                                      </p:to>
                                    </p:set>
                                    <p:animEffect transition="in" filter="wipe(down)">
                                      <p:cBhvr>
                                        <p:cTn id="61" dur="500"/>
                                        <p:tgtEl>
                                          <p:spTgt spid="84"/>
                                        </p:tgtEl>
                                      </p:cBhvr>
                                    </p:animEffect>
                                  </p:childTnLst>
                                </p:cTn>
                              </p:par>
                              <p:par>
                                <p:cTn id="62" presetID="22" presetClass="entr" presetSubtype="4" fill="hold" nodeType="withEffect">
                                  <p:stCondLst>
                                    <p:cond delay="0"/>
                                  </p:stCondLst>
                                  <p:childTnLst>
                                    <p:set>
                                      <p:cBhvr>
                                        <p:cTn id="63" dur="1" fill="hold">
                                          <p:stCondLst>
                                            <p:cond delay="0"/>
                                          </p:stCondLst>
                                        </p:cTn>
                                        <p:tgtEl>
                                          <p:spTgt spid="85"/>
                                        </p:tgtEl>
                                        <p:attrNameLst>
                                          <p:attrName>style.visibility</p:attrName>
                                        </p:attrNameLst>
                                      </p:cBhvr>
                                      <p:to>
                                        <p:strVal val="visible"/>
                                      </p:to>
                                    </p:set>
                                    <p:animEffect transition="in" filter="wipe(down)">
                                      <p:cBhvr>
                                        <p:cTn id="64" dur="500"/>
                                        <p:tgtEl>
                                          <p:spTgt spid="85"/>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86"/>
                                        </p:tgtEl>
                                        <p:attrNameLst>
                                          <p:attrName>style.visibility</p:attrName>
                                        </p:attrNameLst>
                                      </p:cBhvr>
                                      <p:to>
                                        <p:strVal val="visible"/>
                                      </p:to>
                                    </p:set>
                                    <p:animEffect transition="in" filter="wipe(down)">
                                      <p:cBhvr>
                                        <p:cTn id="67" dur="500"/>
                                        <p:tgtEl>
                                          <p:spTgt spid="86"/>
                                        </p:tgtEl>
                                      </p:cBhvr>
                                    </p:animEffect>
                                  </p:childTnLst>
                                </p:cTn>
                              </p:par>
                              <p:par>
                                <p:cTn id="68" presetID="22" presetClass="entr" presetSubtype="4" fill="hold" nodeType="with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wipe(down)">
                                      <p:cBhvr>
                                        <p:cTn id="70" dur="500"/>
                                        <p:tgtEl>
                                          <p:spTgt spid="87"/>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88"/>
                                        </p:tgtEl>
                                        <p:attrNameLst>
                                          <p:attrName>style.visibility</p:attrName>
                                        </p:attrNameLst>
                                      </p:cBhvr>
                                      <p:to>
                                        <p:strVal val="visible"/>
                                      </p:to>
                                    </p:set>
                                    <p:animEffect transition="in" filter="wipe(down)">
                                      <p:cBhvr>
                                        <p:cTn id="73" dur="500"/>
                                        <p:tgtEl>
                                          <p:spTgt spid="88"/>
                                        </p:tgtEl>
                                      </p:cBhvr>
                                    </p:animEffect>
                                  </p:childTnLst>
                                </p:cTn>
                              </p:par>
                              <p:par>
                                <p:cTn id="74" presetID="22" presetClass="entr" presetSubtype="4" fill="hold" nodeType="withEffect">
                                  <p:stCondLst>
                                    <p:cond delay="0"/>
                                  </p:stCondLst>
                                  <p:childTnLst>
                                    <p:set>
                                      <p:cBhvr>
                                        <p:cTn id="75" dur="1" fill="hold">
                                          <p:stCondLst>
                                            <p:cond delay="0"/>
                                          </p:stCondLst>
                                        </p:cTn>
                                        <p:tgtEl>
                                          <p:spTgt spid="89"/>
                                        </p:tgtEl>
                                        <p:attrNameLst>
                                          <p:attrName>style.visibility</p:attrName>
                                        </p:attrNameLst>
                                      </p:cBhvr>
                                      <p:to>
                                        <p:strVal val="visible"/>
                                      </p:to>
                                    </p:set>
                                    <p:animEffect transition="in" filter="wipe(down)">
                                      <p:cBhvr>
                                        <p:cTn id="76" dur="500"/>
                                        <p:tgtEl>
                                          <p:spTgt spid="89"/>
                                        </p:tgtEl>
                                      </p:cBhvr>
                                    </p:animEffect>
                                  </p:childTnLst>
                                </p:cTn>
                              </p:par>
                              <p:par>
                                <p:cTn id="77" presetID="22" presetClass="entr" presetSubtype="4" fill="hold" nodeType="withEffect">
                                  <p:stCondLst>
                                    <p:cond delay="0"/>
                                  </p:stCondLst>
                                  <p:childTnLst>
                                    <p:set>
                                      <p:cBhvr>
                                        <p:cTn id="78" dur="1" fill="hold">
                                          <p:stCondLst>
                                            <p:cond delay="0"/>
                                          </p:stCondLst>
                                        </p:cTn>
                                        <p:tgtEl>
                                          <p:spTgt spid="90"/>
                                        </p:tgtEl>
                                        <p:attrNameLst>
                                          <p:attrName>style.visibility</p:attrName>
                                        </p:attrNameLst>
                                      </p:cBhvr>
                                      <p:to>
                                        <p:strVal val="visible"/>
                                      </p:to>
                                    </p:set>
                                    <p:animEffect transition="in" filter="wipe(down)">
                                      <p:cBhvr>
                                        <p:cTn id="79" dur="500"/>
                                        <p:tgtEl>
                                          <p:spTgt spid="90"/>
                                        </p:tgtEl>
                                      </p:cBhvr>
                                    </p:animEffect>
                                  </p:childTnLst>
                                </p:cTn>
                              </p:par>
                              <p:par>
                                <p:cTn id="80" presetID="22" presetClass="entr" presetSubtype="4" fill="hold" nodeType="withEffect">
                                  <p:stCondLst>
                                    <p:cond delay="0"/>
                                  </p:stCondLst>
                                  <p:childTnLst>
                                    <p:set>
                                      <p:cBhvr>
                                        <p:cTn id="81" dur="1" fill="hold">
                                          <p:stCondLst>
                                            <p:cond delay="0"/>
                                          </p:stCondLst>
                                        </p:cTn>
                                        <p:tgtEl>
                                          <p:spTgt spid="91"/>
                                        </p:tgtEl>
                                        <p:attrNameLst>
                                          <p:attrName>style.visibility</p:attrName>
                                        </p:attrNameLst>
                                      </p:cBhvr>
                                      <p:to>
                                        <p:strVal val="visible"/>
                                      </p:to>
                                    </p:set>
                                    <p:animEffect transition="in" filter="wipe(down)">
                                      <p:cBhvr>
                                        <p:cTn id="82" dur="500"/>
                                        <p:tgtEl>
                                          <p:spTgt spid="91"/>
                                        </p:tgtEl>
                                      </p:cBhvr>
                                    </p:animEffect>
                                  </p:childTnLst>
                                </p:cTn>
                              </p:par>
                              <p:par>
                                <p:cTn id="83" presetID="22" presetClass="entr" presetSubtype="4" fill="hold" nodeType="withEffect">
                                  <p:stCondLst>
                                    <p:cond delay="0"/>
                                  </p:stCondLst>
                                  <p:childTnLst>
                                    <p:set>
                                      <p:cBhvr>
                                        <p:cTn id="84" dur="1" fill="hold">
                                          <p:stCondLst>
                                            <p:cond delay="0"/>
                                          </p:stCondLst>
                                        </p:cTn>
                                        <p:tgtEl>
                                          <p:spTgt spid="92"/>
                                        </p:tgtEl>
                                        <p:attrNameLst>
                                          <p:attrName>style.visibility</p:attrName>
                                        </p:attrNameLst>
                                      </p:cBhvr>
                                      <p:to>
                                        <p:strVal val="visible"/>
                                      </p:to>
                                    </p:set>
                                    <p:animEffect transition="in" filter="wipe(down)">
                                      <p:cBhvr>
                                        <p:cTn id="85" dur="500"/>
                                        <p:tgtEl>
                                          <p:spTgt spid="92"/>
                                        </p:tgtEl>
                                      </p:cBhvr>
                                    </p:animEffect>
                                  </p:childTnLst>
                                </p:cTn>
                              </p:par>
                              <p:par>
                                <p:cTn id="86" presetID="22" presetClass="entr" presetSubtype="4" fill="hold" nodeType="withEffect">
                                  <p:stCondLst>
                                    <p:cond delay="0"/>
                                  </p:stCondLst>
                                  <p:childTnLst>
                                    <p:set>
                                      <p:cBhvr>
                                        <p:cTn id="87" dur="1" fill="hold">
                                          <p:stCondLst>
                                            <p:cond delay="0"/>
                                          </p:stCondLst>
                                        </p:cTn>
                                        <p:tgtEl>
                                          <p:spTgt spid="93"/>
                                        </p:tgtEl>
                                        <p:attrNameLst>
                                          <p:attrName>style.visibility</p:attrName>
                                        </p:attrNameLst>
                                      </p:cBhvr>
                                      <p:to>
                                        <p:strVal val="visible"/>
                                      </p:to>
                                    </p:set>
                                    <p:animEffect transition="in" filter="wipe(down)">
                                      <p:cBhvr>
                                        <p:cTn id="88" dur="500"/>
                                        <p:tgtEl>
                                          <p:spTgt spid="93"/>
                                        </p:tgtEl>
                                      </p:cBhvr>
                                    </p:animEffect>
                                  </p:childTnLst>
                                </p:cTn>
                              </p:par>
                              <p:par>
                                <p:cTn id="89" presetID="22" presetClass="entr" presetSubtype="4" fill="hold" nodeType="withEffect">
                                  <p:stCondLst>
                                    <p:cond delay="0"/>
                                  </p:stCondLst>
                                  <p:childTnLst>
                                    <p:set>
                                      <p:cBhvr>
                                        <p:cTn id="90" dur="1" fill="hold">
                                          <p:stCondLst>
                                            <p:cond delay="0"/>
                                          </p:stCondLst>
                                        </p:cTn>
                                        <p:tgtEl>
                                          <p:spTgt spid="94"/>
                                        </p:tgtEl>
                                        <p:attrNameLst>
                                          <p:attrName>style.visibility</p:attrName>
                                        </p:attrNameLst>
                                      </p:cBhvr>
                                      <p:to>
                                        <p:strVal val="visible"/>
                                      </p:to>
                                    </p:set>
                                    <p:animEffect transition="in" filter="wipe(down)">
                                      <p:cBhvr>
                                        <p:cTn id="91" dur="500"/>
                                        <p:tgtEl>
                                          <p:spTgt spid="94"/>
                                        </p:tgtEl>
                                      </p:cBhvr>
                                    </p:animEffect>
                                  </p:childTnLst>
                                </p:cTn>
                              </p:par>
                              <p:par>
                                <p:cTn id="92" presetID="22" presetClass="entr" presetSubtype="4" fill="hold" nodeType="withEffect">
                                  <p:stCondLst>
                                    <p:cond delay="0"/>
                                  </p:stCondLst>
                                  <p:childTnLst>
                                    <p:set>
                                      <p:cBhvr>
                                        <p:cTn id="93" dur="1" fill="hold">
                                          <p:stCondLst>
                                            <p:cond delay="0"/>
                                          </p:stCondLst>
                                        </p:cTn>
                                        <p:tgtEl>
                                          <p:spTgt spid="95"/>
                                        </p:tgtEl>
                                        <p:attrNameLst>
                                          <p:attrName>style.visibility</p:attrName>
                                        </p:attrNameLst>
                                      </p:cBhvr>
                                      <p:to>
                                        <p:strVal val="visible"/>
                                      </p:to>
                                    </p:set>
                                    <p:animEffect transition="in" filter="wipe(down)">
                                      <p:cBhvr>
                                        <p:cTn id="94" dur="500"/>
                                        <p:tgtEl>
                                          <p:spTgt spid="95"/>
                                        </p:tgtEl>
                                      </p:cBhvr>
                                    </p:animEffect>
                                  </p:childTnLst>
                                </p:cTn>
                              </p:par>
                              <p:par>
                                <p:cTn id="95" presetID="22" presetClass="entr" presetSubtype="4" fill="hold" nodeType="withEffect">
                                  <p:stCondLst>
                                    <p:cond delay="0"/>
                                  </p:stCondLst>
                                  <p:childTnLst>
                                    <p:set>
                                      <p:cBhvr>
                                        <p:cTn id="96" dur="1" fill="hold">
                                          <p:stCondLst>
                                            <p:cond delay="0"/>
                                          </p:stCondLst>
                                        </p:cTn>
                                        <p:tgtEl>
                                          <p:spTgt spid="96"/>
                                        </p:tgtEl>
                                        <p:attrNameLst>
                                          <p:attrName>style.visibility</p:attrName>
                                        </p:attrNameLst>
                                      </p:cBhvr>
                                      <p:to>
                                        <p:strVal val="visible"/>
                                      </p:to>
                                    </p:set>
                                    <p:animEffect transition="in" filter="wipe(down)">
                                      <p:cBhvr>
                                        <p:cTn id="97" dur="500"/>
                                        <p:tgtEl>
                                          <p:spTgt spid="96"/>
                                        </p:tgtEl>
                                      </p:cBhvr>
                                    </p:animEffect>
                                  </p:childTnLst>
                                </p:cTn>
                              </p:par>
                              <p:par>
                                <p:cTn id="98" presetID="22" presetClass="entr" presetSubtype="4" fill="hold" nodeType="withEffect">
                                  <p:stCondLst>
                                    <p:cond delay="0"/>
                                  </p:stCondLst>
                                  <p:childTnLst>
                                    <p:set>
                                      <p:cBhvr>
                                        <p:cTn id="99" dur="1" fill="hold">
                                          <p:stCondLst>
                                            <p:cond delay="0"/>
                                          </p:stCondLst>
                                        </p:cTn>
                                        <p:tgtEl>
                                          <p:spTgt spid="97"/>
                                        </p:tgtEl>
                                        <p:attrNameLst>
                                          <p:attrName>style.visibility</p:attrName>
                                        </p:attrNameLst>
                                      </p:cBhvr>
                                      <p:to>
                                        <p:strVal val="visible"/>
                                      </p:to>
                                    </p:set>
                                    <p:animEffect transition="in" filter="wipe(down)">
                                      <p:cBhvr>
                                        <p:cTn id="100" dur="500"/>
                                        <p:tgtEl>
                                          <p:spTgt spid="97"/>
                                        </p:tgtEl>
                                      </p:cBhvr>
                                    </p:animEffect>
                                  </p:childTnLst>
                                </p:cTn>
                              </p:par>
                              <p:par>
                                <p:cTn id="101" presetID="22" presetClass="entr" presetSubtype="4" fill="hold" nodeType="withEffect">
                                  <p:stCondLst>
                                    <p:cond delay="0"/>
                                  </p:stCondLst>
                                  <p:childTnLst>
                                    <p:set>
                                      <p:cBhvr>
                                        <p:cTn id="102" dur="1" fill="hold">
                                          <p:stCondLst>
                                            <p:cond delay="0"/>
                                          </p:stCondLst>
                                        </p:cTn>
                                        <p:tgtEl>
                                          <p:spTgt spid="98"/>
                                        </p:tgtEl>
                                        <p:attrNameLst>
                                          <p:attrName>style.visibility</p:attrName>
                                        </p:attrNameLst>
                                      </p:cBhvr>
                                      <p:to>
                                        <p:strVal val="visible"/>
                                      </p:to>
                                    </p:set>
                                    <p:animEffect transition="in" filter="wipe(down)">
                                      <p:cBhvr>
                                        <p:cTn id="103" dur="500"/>
                                        <p:tgtEl>
                                          <p:spTgt spid="98"/>
                                        </p:tgtEl>
                                      </p:cBhvr>
                                    </p:animEffect>
                                  </p:childTnLst>
                                </p:cTn>
                              </p:par>
                              <p:par>
                                <p:cTn id="104" presetID="22" presetClass="entr" presetSubtype="4" fill="hold" nodeType="with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wipe(down)">
                                      <p:cBhvr>
                                        <p:cTn id="106" dur="500"/>
                                        <p:tgtEl>
                                          <p:spTgt spid="99"/>
                                        </p:tgtEl>
                                      </p:cBhvr>
                                    </p:animEffect>
                                  </p:childTnLst>
                                </p:cTn>
                              </p:par>
                              <p:par>
                                <p:cTn id="107" presetID="22" presetClass="entr" presetSubtype="4" fill="hold" nodeType="withEffect">
                                  <p:stCondLst>
                                    <p:cond delay="0"/>
                                  </p:stCondLst>
                                  <p:childTnLst>
                                    <p:set>
                                      <p:cBhvr>
                                        <p:cTn id="108" dur="1" fill="hold">
                                          <p:stCondLst>
                                            <p:cond delay="0"/>
                                          </p:stCondLst>
                                        </p:cTn>
                                        <p:tgtEl>
                                          <p:spTgt spid="100"/>
                                        </p:tgtEl>
                                        <p:attrNameLst>
                                          <p:attrName>style.visibility</p:attrName>
                                        </p:attrNameLst>
                                      </p:cBhvr>
                                      <p:to>
                                        <p:strVal val="visible"/>
                                      </p:to>
                                    </p:set>
                                    <p:animEffect transition="in" filter="wipe(down)">
                                      <p:cBhvr>
                                        <p:cTn id="109" dur="500"/>
                                        <p:tgtEl>
                                          <p:spTgt spid="100"/>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101"/>
                                        </p:tgtEl>
                                        <p:attrNameLst>
                                          <p:attrName>style.visibility</p:attrName>
                                        </p:attrNameLst>
                                      </p:cBhvr>
                                      <p:to>
                                        <p:strVal val="visible"/>
                                      </p:to>
                                    </p:set>
                                    <p:animEffect transition="in" filter="wipe(down)">
                                      <p:cBhvr>
                                        <p:cTn id="112" dur="500"/>
                                        <p:tgtEl>
                                          <p:spTgt spid="101"/>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02"/>
                                        </p:tgtEl>
                                        <p:attrNameLst>
                                          <p:attrName>style.visibility</p:attrName>
                                        </p:attrNameLst>
                                      </p:cBhvr>
                                      <p:to>
                                        <p:strVal val="visible"/>
                                      </p:to>
                                    </p:set>
                                    <p:animEffect transition="in" filter="wipe(down)">
                                      <p:cBhvr>
                                        <p:cTn id="115" dur="500"/>
                                        <p:tgtEl>
                                          <p:spTgt spid="102"/>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103"/>
                                        </p:tgtEl>
                                        <p:attrNameLst>
                                          <p:attrName>style.visibility</p:attrName>
                                        </p:attrNameLst>
                                      </p:cBhvr>
                                      <p:to>
                                        <p:strVal val="visible"/>
                                      </p:to>
                                    </p:set>
                                    <p:animEffect transition="in" filter="wipe(down)">
                                      <p:cBhvr>
                                        <p:cTn id="118" dur="500"/>
                                        <p:tgtEl>
                                          <p:spTgt spid="103"/>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104"/>
                                        </p:tgtEl>
                                        <p:attrNameLst>
                                          <p:attrName>style.visibility</p:attrName>
                                        </p:attrNameLst>
                                      </p:cBhvr>
                                      <p:to>
                                        <p:strVal val="visible"/>
                                      </p:to>
                                    </p:set>
                                    <p:animEffect transition="in" filter="wipe(down)">
                                      <p:cBhvr>
                                        <p:cTn id="121" dur="500"/>
                                        <p:tgtEl>
                                          <p:spTgt spid="104"/>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105"/>
                                        </p:tgtEl>
                                        <p:attrNameLst>
                                          <p:attrName>style.visibility</p:attrName>
                                        </p:attrNameLst>
                                      </p:cBhvr>
                                      <p:to>
                                        <p:strVal val="visible"/>
                                      </p:to>
                                    </p:set>
                                    <p:animEffect transition="in" filter="wipe(down)">
                                      <p:cBhvr>
                                        <p:cTn id="124" dur="500"/>
                                        <p:tgtEl>
                                          <p:spTgt spid="105"/>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Effect transition="in" filter="wipe(down)">
                                      <p:cBhvr>
                                        <p:cTn id="127" dur="500"/>
                                        <p:tgtEl>
                                          <p:spTgt spid="106"/>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07"/>
                                        </p:tgtEl>
                                        <p:attrNameLst>
                                          <p:attrName>style.visibility</p:attrName>
                                        </p:attrNameLst>
                                      </p:cBhvr>
                                      <p:to>
                                        <p:strVal val="visible"/>
                                      </p:to>
                                    </p:set>
                                    <p:animEffect transition="in" filter="wipe(down)">
                                      <p:cBhvr>
                                        <p:cTn id="130" dur="500"/>
                                        <p:tgtEl>
                                          <p:spTgt spid="107"/>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108"/>
                                        </p:tgtEl>
                                        <p:attrNameLst>
                                          <p:attrName>style.visibility</p:attrName>
                                        </p:attrNameLst>
                                      </p:cBhvr>
                                      <p:to>
                                        <p:strVal val="visible"/>
                                      </p:to>
                                    </p:set>
                                    <p:animEffect transition="in" filter="wipe(down)">
                                      <p:cBhvr>
                                        <p:cTn id="133" dur="500"/>
                                        <p:tgtEl>
                                          <p:spTgt spid="108"/>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109"/>
                                        </p:tgtEl>
                                        <p:attrNameLst>
                                          <p:attrName>style.visibility</p:attrName>
                                        </p:attrNameLst>
                                      </p:cBhvr>
                                      <p:to>
                                        <p:strVal val="visible"/>
                                      </p:to>
                                    </p:set>
                                    <p:animEffect transition="in" filter="wipe(down)">
                                      <p:cBhvr>
                                        <p:cTn id="136" dur="500"/>
                                        <p:tgtEl>
                                          <p:spTgt spid="109"/>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110"/>
                                        </p:tgtEl>
                                        <p:attrNameLst>
                                          <p:attrName>style.visibility</p:attrName>
                                        </p:attrNameLst>
                                      </p:cBhvr>
                                      <p:to>
                                        <p:strVal val="visible"/>
                                      </p:to>
                                    </p:set>
                                    <p:animEffect transition="in" filter="wipe(down)">
                                      <p:cBhvr>
                                        <p:cTn id="139" dur="500"/>
                                        <p:tgtEl>
                                          <p:spTgt spid="110"/>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111"/>
                                        </p:tgtEl>
                                        <p:attrNameLst>
                                          <p:attrName>style.visibility</p:attrName>
                                        </p:attrNameLst>
                                      </p:cBhvr>
                                      <p:to>
                                        <p:strVal val="visible"/>
                                      </p:to>
                                    </p:set>
                                    <p:animEffect transition="in" filter="wipe(down)">
                                      <p:cBhvr>
                                        <p:cTn id="142" dur="500"/>
                                        <p:tgtEl>
                                          <p:spTgt spid="111"/>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112"/>
                                        </p:tgtEl>
                                        <p:attrNameLst>
                                          <p:attrName>style.visibility</p:attrName>
                                        </p:attrNameLst>
                                      </p:cBhvr>
                                      <p:to>
                                        <p:strVal val="visible"/>
                                      </p:to>
                                    </p:set>
                                    <p:animEffect transition="in" filter="wipe(down)">
                                      <p:cBhvr>
                                        <p:cTn id="145" dur="500"/>
                                        <p:tgtEl>
                                          <p:spTgt spid="112"/>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113"/>
                                        </p:tgtEl>
                                        <p:attrNameLst>
                                          <p:attrName>style.visibility</p:attrName>
                                        </p:attrNameLst>
                                      </p:cBhvr>
                                      <p:to>
                                        <p:strVal val="visible"/>
                                      </p:to>
                                    </p:set>
                                    <p:animEffect transition="in" filter="wipe(down)">
                                      <p:cBhvr>
                                        <p:cTn id="148" dur="500"/>
                                        <p:tgtEl>
                                          <p:spTgt spid="113"/>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114"/>
                                        </p:tgtEl>
                                        <p:attrNameLst>
                                          <p:attrName>style.visibility</p:attrName>
                                        </p:attrNameLst>
                                      </p:cBhvr>
                                      <p:to>
                                        <p:strVal val="visible"/>
                                      </p:to>
                                    </p:set>
                                    <p:animEffect transition="in" filter="wipe(down)">
                                      <p:cBhvr>
                                        <p:cTn id="151" dur="500"/>
                                        <p:tgtEl>
                                          <p:spTgt spid="114"/>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15"/>
                                        </p:tgtEl>
                                        <p:attrNameLst>
                                          <p:attrName>style.visibility</p:attrName>
                                        </p:attrNameLst>
                                      </p:cBhvr>
                                      <p:to>
                                        <p:strVal val="visible"/>
                                      </p:to>
                                    </p:set>
                                    <p:animEffect transition="in" filter="wipe(down)">
                                      <p:cBhvr>
                                        <p:cTn id="154" dur="500"/>
                                        <p:tgtEl>
                                          <p:spTgt spid="115"/>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116"/>
                                        </p:tgtEl>
                                        <p:attrNameLst>
                                          <p:attrName>style.visibility</p:attrName>
                                        </p:attrNameLst>
                                      </p:cBhvr>
                                      <p:to>
                                        <p:strVal val="visible"/>
                                      </p:to>
                                    </p:set>
                                    <p:animEffect transition="in" filter="wipe(down)">
                                      <p:cBhvr>
                                        <p:cTn id="157" dur="500"/>
                                        <p:tgtEl>
                                          <p:spTgt spid="116"/>
                                        </p:tgtEl>
                                      </p:cBhvr>
                                    </p:animEffect>
                                  </p:childTnLst>
                                </p:cTn>
                              </p:par>
                              <p:par>
                                <p:cTn id="158" presetID="22" presetClass="entr" presetSubtype="4" fill="hold" grpId="0" nodeType="withEffect">
                                  <p:stCondLst>
                                    <p:cond delay="0"/>
                                  </p:stCondLst>
                                  <p:childTnLst>
                                    <p:set>
                                      <p:cBhvr>
                                        <p:cTn id="159" dur="1" fill="hold">
                                          <p:stCondLst>
                                            <p:cond delay="0"/>
                                          </p:stCondLst>
                                        </p:cTn>
                                        <p:tgtEl>
                                          <p:spTgt spid="77"/>
                                        </p:tgtEl>
                                        <p:attrNameLst>
                                          <p:attrName>style.visibility</p:attrName>
                                        </p:attrNameLst>
                                      </p:cBhvr>
                                      <p:to>
                                        <p:strVal val="visible"/>
                                      </p:to>
                                    </p:set>
                                    <p:animEffect transition="in" filter="wipe(down)">
                                      <p:cBhvr>
                                        <p:cTn id="160" dur="500"/>
                                        <p:tgtEl>
                                          <p:spTgt spid="77"/>
                                        </p:tgtEl>
                                      </p:cBhvr>
                                    </p:animEffect>
                                  </p:childTnLst>
                                </p:cTn>
                              </p:par>
                              <p:par>
                                <p:cTn id="161" presetID="22" presetClass="entr" presetSubtype="4" fill="hold" grpId="0" nodeType="withEffect">
                                  <p:stCondLst>
                                    <p:cond delay="0"/>
                                  </p:stCondLst>
                                  <p:childTnLst>
                                    <p:set>
                                      <p:cBhvr>
                                        <p:cTn id="162" dur="1" fill="hold">
                                          <p:stCondLst>
                                            <p:cond delay="0"/>
                                          </p:stCondLst>
                                        </p:cTn>
                                        <p:tgtEl>
                                          <p:spTgt spid="117"/>
                                        </p:tgtEl>
                                        <p:attrNameLst>
                                          <p:attrName>style.visibility</p:attrName>
                                        </p:attrNameLst>
                                      </p:cBhvr>
                                      <p:to>
                                        <p:strVal val="visible"/>
                                      </p:to>
                                    </p:set>
                                    <p:animEffect transition="in" filter="wipe(down)">
                                      <p:cBhvr>
                                        <p:cTn id="163" dur="500"/>
                                        <p:tgtEl>
                                          <p:spTgt spid="117"/>
                                        </p:tgtEl>
                                      </p:cBhvr>
                                    </p:animEffect>
                                  </p:childTnLst>
                                </p:cTn>
                              </p:par>
                              <p:par>
                                <p:cTn id="164" presetID="22" presetClass="entr" presetSubtype="4" fill="hold" grpId="0" nodeType="withEffect">
                                  <p:stCondLst>
                                    <p:cond delay="0"/>
                                  </p:stCondLst>
                                  <p:childTnLst>
                                    <p:set>
                                      <p:cBhvr>
                                        <p:cTn id="165" dur="1" fill="hold">
                                          <p:stCondLst>
                                            <p:cond delay="0"/>
                                          </p:stCondLst>
                                        </p:cTn>
                                        <p:tgtEl>
                                          <p:spTgt spid="118"/>
                                        </p:tgtEl>
                                        <p:attrNameLst>
                                          <p:attrName>style.visibility</p:attrName>
                                        </p:attrNameLst>
                                      </p:cBhvr>
                                      <p:to>
                                        <p:strVal val="visible"/>
                                      </p:to>
                                    </p:set>
                                    <p:animEffect transition="in" filter="wipe(down)">
                                      <p:cBhvr>
                                        <p:cTn id="166" dur="500"/>
                                        <p:tgtEl>
                                          <p:spTgt spid="118"/>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119"/>
                                        </p:tgtEl>
                                        <p:attrNameLst>
                                          <p:attrName>style.visibility</p:attrName>
                                        </p:attrNameLst>
                                      </p:cBhvr>
                                      <p:to>
                                        <p:strVal val="visible"/>
                                      </p:to>
                                    </p:set>
                                    <p:animEffect transition="in" filter="wipe(down)">
                                      <p:cBhvr>
                                        <p:cTn id="169" dur="500"/>
                                        <p:tgtEl>
                                          <p:spTgt spid="119"/>
                                        </p:tgtEl>
                                      </p:cBhvr>
                                    </p:animEffect>
                                  </p:childTnLst>
                                </p:cTn>
                              </p:par>
                              <p:par>
                                <p:cTn id="170" presetID="22" presetClass="entr" presetSubtype="4" fill="hold" grpId="0" nodeType="withEffect">
                                  <p:stCondLst>
                                    <p:cond delay="0"/>
                                  </p:stCondLst>
                                  <p:childTnLst>
                                    <p:set>
                                      <p:cBhvr>
                                        <p:cTn id="171" dur="1" fill="hold">
                                          <p:stCondLst>
                                            <p:cond delay="0"/>
                                          </p:stCondLst>
                                        </p:cTn>
                                        <p:tgtEl>
                                          <p:spTgt spid="120"/>
                                        </p:tgtEl>
                                        <p:attrNameLst>
                                          <p:attrName>style.visibility</p:attrName>
                                        </p:attrNameLst>
                                      </p:cBhvr>
                                      <p:to>
                                        <p:strVal val="visible"/>
                                      </p:to>
                                    </p:set>
                                    <p:animEffect transition="in" filter="wipe(down)">
                                      <p:cBhvr>
                                        <p:cTn id="172" dur="500"/>
                                        <p:tgtEl>
                                          <p:spTgt spid="120"/>
                                        </p:tgtEl>
                                      </p:cBhvr>
                                    </p:animEffect>
                                  </p:childTnLst>
                                </p:cTn>
                              </p:par>
                              <p:par>
                                <p:cTn id="173" presetID="22" presetClass="entr" presetSubtype="4" fill="hold" grpId="0" nodeType="withEffect">
                                  <p:stCondLst>
                                    <p:cond delay="0"/>
                                  </p:stCondLst>
                                  <p:childTnLst>
                                    <p:set>
                                      <p:cBhvr>
                                        <p:cTn id="174" dur="1" fill="hold">
                                          <p:stCondLst>
                                            <p:cond delay="0"/>
                                          </p:stCondLst>
                                        </p:cTn>
                                        <p:tgtEl>
                                          <p:spTgt spid="121"/>
                                        </p:tgtEl>
                                        <p:attrNameLst>
                                          <p:attrName>style.visibility</p:attrName>
                                        </p:attrNameLst>
                                      </p:cBhvr>
                                      <p:to>
                                        <p:strVal val="visible"/>
                                      </p:to>
                                    </p:set>
                                    <p:animEffect transition="in" filter="wipe(down)">
                                      <p:cBhvr>
                                        <p:cTn id="175" dur="500"/>
                                        <p:tgtEl>
                                          <p:spTgt spid="121"/>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122"/>
                                        </p:tgtEl>
                                        <p:attrNameLst>
                                          <p:attrName>style.visibility</p:attrName>
                                        </p:attrNameLst>
                                      </p:cBhvr>
                                      <p:to>
                                        <p:strVal val="visible"/>
                                      </p:to>
                                    </p:set>
                                    <p:animEffect transition="in" filter="wipe(down)">
                                      <p:cBhvr>
                                        <p:cTn id="178" dur="500"/>
                                        <p:tgtEl>
                                          <p:spTgt spid="122"/>
                                        </p:tgtEl>
                                      </p:cBhvr>
                                    </p:animEffect>
                                  </p:childTnLst>
                                </p:cTn>
                              </p:par>
                              <p:par>
                                <p:cTn id="179" presetID="22" presetClass="entr" presetSubtype="4" fill="hold" grpId="0" nodeType="withEffect">
                                  <p:stCondLst>
                                    <p:cond delay="0"/>
                                  </p:stCondLst>
                                  <p:childTnLst>
                                    <p:set>
                                      <p:cBhvr>
                                        <p:cTn id="180" dur="1" fill="hold">
                                          <p:stCondLst>
                                            <p:cond delay="0"/>
                                          </p:stCondLst>
                                        </p:cTn>
                                        <p:tgtEl>
                                          <p:spTgt spid="123"/>
                                        </p:tgtEl>
                                        <p:attrNameLst>
                                          <p:attrName>style.visibility</p:attrName>
                                        </p:attrNameLst>
                                      </p:cBhvr>
                                      <p:to>
                                        <p:strVal val="visible"/>
                                      </p:to>
                                    </p:set>
                                    <p:animEffect transition="in" filter="wipe(down)">
                                      <p:cBhvr>
                                        <p:cTn id="181" dur="500"/>
                                        <p:tgtEl>
                                          <p:spTgt spid="123"/>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124"/>
                                        </p:tgtEl>
                                        <p:attrNameLst>
                                          <p:attrName>style.visibility</p:attrName>
                                        </p:attrNameLst>
                                      </p:cBhvr>
                                      <p:to>
                                        <p:strVal val="visible"/>
                                      </p:to>
                                    </p:set>
                                    <p:animEffect transition="in" filter="wipe(down)">
                                      <p:cBhvr>
                                        <p:cTn id="184" dur="500"/>
                                        <p:tgtEl>
                                          <p:spTgt spid="124"/>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125"/>
                                        </p:tgtEl>
                                        <p:attrNameLst>
                                          <p:attrName>style.visibility</p:attrName>
                                        </p:attrNameLst>
                                      </p:cBhvr>
                                      <p:to>
                                        <p:strVal val="visible"/>
                                      </p:to>
                                    </p:set>
                                    <p:animEffect transition="in" filter="wipe(down)">
                                      <p:cBhvr>
                                        <p:cTn id="187" dur="500"/>
                                        <p:tgtEl>
                                          <p:spTgt spid="125"/>
                                        </p:tgtEl>
                                      </p:cBhvr>
                                    </p:animEffect>
                                  </p:childTnLst>
                                </p:cTn>
                              </p:par>
                              <p:par>
                                <p:cTn id="188" presetID="22" presetClass="entr" presetSubtype="4" fill="hold" grpId="0" nodeType="withEffect">
                                  <p:stCondLst>
                                    <p:cond delay="0"/>
                                  </p:stCondLst>
                                  <p:childTnLst>
                                    <p:set>
                                      <p:cBhvr>
                                        <p:cTn id="189" dur="1" fill="hold">
                                          <p:stCondLst>
                                            <p:cond delay="0"/>
                                          </p:stCondLst>
                                        </p:cTn>
                                        <p:tgtEl>
                                          <p:spTgt spid="126"/>
                                        </p:tgtEl>
                                        <p:attrNameLst>
                                          <p:attrName>style.visibility</p:attrName>
                                        </p:attrNameLst>
                                      </p:cBhvr>
                                      <p:to>
                                        <p:strVal val="visible"/>
                                      </p:to>
                                    </p:set>
                                    <p:animEffect transition="in" filter="wipe(down)">
                                      <p:cBhvr>
                                        <p:cTn id="190" dur="500"/>
                                        <p:tgtEl>
                                          <p:spTgt spid="126"/>
                                        </p:tgtEl>
                                      </p:cBhvr>
                                    </p:animEffect>
                                  </p:childTnLst>
                                </p:cTn>
                              </p:par>
                              <p:par>
                                <p:cTn id="191" presetID="22" presetClass="entr" presetSubtype="4" fill="hold" grpId="0" nodeType="withEffect">
                                  <p:stCondLst>
                                    <p:cond delay="0"/>
                                  </p:stCondLst>
                                  <p:childTnLst>
                                    <p:set>
                                      <p:cBhvr>
                                        <p:cTn id="192" dur="1" fill="hold">
                                          <p:stCondLst>
                                            <p:cond delay="0"/>
                                          </p:stCondLst>
                                        </p:cTn>
                                        <p:tgtEl>
                                          <p:spTgt spid="127"/>
                                        </p:tgtEl>
                                        <p:attrNameLst>
                                          <p:attrName>style.visibility</p:attrName>
                                        </p:attrNameLst>
                                      </p:cBhvr>
                                      <p:to>
                                        <p:strVal val="visible"/>
                                      </p:to>
                                    </p:set>
                                    <p:animEffect transition="in" filter="wipe(down)">
                                      <p:cBhvr>
                                        <p:cTn id="193" dur="500"/>
                                        <p:tgtEl>
                                          <p:spTgt spid="127"/>
                                        </p:tgtEl>
                                      </p:cBhvr>
                                    </p:animEffect>
                                  </p:childTnLst>
                                </p:cTn>
                              </p:par>
                              <p:par>
                                <p:cTn id="194" presetID="22" presetClass="entr" presetSubtype="4" fill="hold" grpId="0" nodeType="withEffect">
                                  <p:stCondLst>
                                    <p:cond delay="0"/>
                                  </p:stCondLst>
                                  <p:childTnLst>
                                    <p:set>
                                      <p:cBhvr>
                                        <p:cTn id="195" dur="1" fill="hold">
                                          <p:stCondLst>
                                            <p:cond delay="0"/>
                                          </p:stCondLst>
                                        </p:cTn>
                                        <p:tgtEl>
                                          <p:spTgt spid="128"/>
                                        </p:tgtEl>
                                        <p:attrNameLst>
                                          <p:attrName>style.visibility</p:attrName>
                                        </p:attrNameLst>
                                      </p:cBhvr>
                                      <p:to>
                                        <p:strVal val="visible"/>
                                      </p:to>
                                    </p:set>
                                    <p:animEffect transition="in" filter="wipe(down)">
                                      <p:cBhvr>
                                        <p:cTn id="196" dur="500"/>
                                        <p:tgtEl>
                                          <p:spTgt spid="128"/>
                                        </p:tgtEl>
                                      </p:cBhvr>
                                    </p:animEffect>
                                  </p:childTnLst>
                                </p:cTn>
                              </p:par>
                              <p:par>
                                <p:cTn id="197" presetID="22" presetClass="entr" presetSubtype="4" fill="hold" nodeType="withEffect">
                                  <p:stCondLst>
                                    <p:cond delay="0"/>
                                  </p:stCondLst>
                                  <p:childTnLst>
                                    <p:set>
                                      <p:cBhvr>
                                        <p:cTn id="198" dur="1" fill="hold">
                                          <p:stCondLst>
                                            <p:cond delay="0"/>
                                          </p:stCondLst>
                                        </p:cTn>
                                        <p:tgtEl>
                                          <p:spTgt spid="129"/>
                                        </p:tgtEl>
                                        <p:attrNameLst>
                                          <p:attrName>style.visibility</p:attrName>
                                        </p:attrNameLst>
                                      </p:cBhvr>
                                      <p:to>
                                        <p:strVal val="visible"/>
                                      </p:to>
                                    </p:set>
                                    <p:animEffect transition="in" filter="wipe(down)">
                                      <p:cBhvr>
                                        <p:cTn id="199" dur="500"/>
                                        <p:tgtEl>
                                          <p:spTgt spid="129"/>
                                        </p:tgtEl>
                                      </p:cBhvr>
                                    </p:animEffect>
                                  </p:childTnLst>
                                </p:cTn>
                              </p:par>
                              <p:par>
                                <p:cTn id="200" presetID="22" presetClass="entr" presetSubtype="4" fill="hold" nodeType="withEffect">
                                  <p:stCondLst>
                                    <p:cond delay="0"/>
                                  </p:stCondLst>
                                  <p:childTnLst>
                                    <p:set>
                                      <p:cBhvr>
                                        <p:cTn id="201" dur="1" fill="hold">
                                          <p:stCondLst>
                                            <p:cond delay="0"/>
                                          </p:stCondLst>
                                        </p:cTn>
                                        <p:tgtEl>
                                          <p:spTgt spid="130"/>
                                        </p:tgtEl>
                                        <p:attrNameLst>
                                          <p:attrName>style.visibility</p:attrName>
                                        </p:attrNameLst>
                                      </p:cBhvr>
                                      <p:to>
                                        <p:strVal val="visible"/>
                                      </p:to>
                                    </p:set>
                                    <p:animEffect transition="in" filter="wipe(down)">
                                      <p:cBhvr>
                                        <p:cTn id="202" dur="500"/>
                                        <p:tgtEl>
                                          <p:spTgt spid="130"/>
                                        </p:tgtEl>
                                      </p:cBhvr>
                                    </p:animEffect>
                                  </p:childTnLst>
                                </p:cTn>
                              </p:par>
                              <p:par>
                                <p:cTn id="203" presetID="22" presetClass="entr" presetSubtype="4" fill="hold" nodeType="withEffect">
                                  <p:stCondLst>
                                    <p:cond delay="0"/>
                                  </p:stCondLst>
                                  <p:childTnLst>
                                    <p:set>
                                      <p:cBhvr>
                                        <p:cTn id="204" dur="1" fill="hold">
                                          <p:stCondLst>
                                            <p:cond delay="0"/>
                                          </p:stCondLst>
                                        </p:cTn>
                                        <p:tgtEl>
                                          <p:spTgt spid="131"/>
                                        </p:tgtEl>
                                        <p:attrNameLst>
                                          <p:attrName>style.visibility</p:attrName>
                                        </p:attrNameLst>
                                      </p:cBhvr>
                                      <p:to>
                                        <p:strVal val="visible"/>
                                      </p:to>
                                    </p:set>
                                    <p:animEffect transition="in" filter="wipe(down)">
                                      <p:cBhvr>
                                        <p:cTn id="205" dur="500"/>
                                        <p:tgtEl>
                                          <p:spTgt spid="131"/>
                                        </p:tgtEl>
                                      </p:cBhvr>
                                    </p:animEffect>
                                  </p:childTnLst>
                                </p:cTn>
                              </p:par>
                              <p:par>
                                <p:cTn id="206" presetID="22" presetClass="entr" presetSubtype="4" fill="hold" nodeType="withEffect">
                                  <p:stCondLst>
                                    <p:cond delay="0"/>
                                  </p:stCondLst>
                                  <p:childTnLst>
                                    <p:set>
                                      <p:cBhvr>
                                        <p:cTn id="207" dur="1" fill="hold">
                                          <p:stCondLst>
                                            <p:cond delay="0"/>
                                          </p:stCondLst>
                                        </p:cTn>
                                        <p:tgtEl>
                                          <p:spTgt spid="132"/>
                                        </p:tgtEl>
                                        <p:attrNameLst>
                                          <p:attrName>style.visibility</p:attrName>
                                        </p:attrNameLst>
                                      </p:cBhvr>
                                      <p:to>
                                        <p:strVal val="visible"/>
                                      </p:to>
                                    </p:set>
                                    <p:animEffect transition="in" filter="wipe(down)">
                                      <p:cBhvr>
                                        <p:cTn id="208" dur="500"/>
                                        <p:tgtEl>
                                          <p:spTgt spid="132"/>
                                        </p:tgtEl>
                                      </p:cBhvr>
                                    </p:animEffect>
                                  </p:childTnLst>
                                </p:cTn>
                              </p:par>
                            </p:childTnLst>
                          </p:cTn>
                        </p:par>
                      </p:childTnLst>
                    </p:cTn>
                  </p:par>
                  <p:par>
                    <p:cTn id="209" fill="hold">
                      <p:stCondLst>
                        <p:cond delay="indefinite"/>
                      </p:stCondLst>
                      <p:childTnLst>
                        <p:par>
                          <p:cTn id="210" fill="hold">
                            <p:stCondLst>
                              <p:cond delay="0"/>
                            </p:stCondLst>
                            <p:childTnLst>
                              <p:par>
                                <p:cTn id="211" presetID="42" presetClass="path" presetSubtype="0" fill="hold" grpId="0" nodeType="clickEffect">
                                  <p:stCondLst>
                                    <p:cond delay="0"/>
                                  </p:stCondLst>
                                  <p:childTnLst>
                                    <p:animMotion origin="layout" path="M -1.45833E-6 4.81481E-6 L 0.45469 0.21365 " pathEditMode="relative" rAng="0" ptsTypes="AA">
                                      <p:cBhvr>
                                        <p:cTn id="212" dur="1000" fill="hold"/>
                                        <p:tgtEl>
                                          <p:spTgt spid="134"/>
                                        </p:tgtEl>
                                        <p:attrNameLst>
                                          <p:attrName>ppt_x</p:attrName>
                                          <p:attrName>ppt_y</p:attrName>
                                        </p:attrNameLst>
                                      </p:cBhvr>
                                      <p:rCtr x="22734" y="10671"/>
                                    </p:animMotion>
                                  </p:childTnLst>
                                </p:cTn>
                              </p:par>
                            </p:childTnLst>
                          </p:cTn>
                        </p:par>
                      </p:childTnLst>
                    </p:cTn>
                  </p:par>
                  <p:par>
                    <p:cTn id="213" fill="hold">
                      <p:stCondLst>
                        <p:cond delay="indefinite"/>
                      </p:stCondLst>
                      <p:childTnLst>
                        <p:par>
                          <p:cTn id="214" fill="hold">
                            <p:stCondLst>
                              <p:cond delay="0"/>
                            </p:stCondLst>
                            <p:childTnLst>
                              <p:par>
                                <p:cTn id="215" presetID="22" presetClass="entr" presetSubtype="1" fill="hold" nodeType="clickEffect">
                                  <p:stCondLst>
                                    <p:cond delay="0"/>
                                  </p:stCondLst>
                                  <p:childTnLst>
                                    <p:set>
                                      <p:cBhvr>
                                        <p:cTn id="216" dur="1" fill="hold">
                                          <p:stCondLst>
                                            <p:cond delay="0"/>
                                          </p:stCondLst>
                                        </p:cTn>
                                        <p:tgtEl>
                                          <p:spTgt spid="78"/>
                                        </p:tgtEl>
                                        <p:attrNameLst>
                                          <p:attrName>style.visibility</p:attrName>
                                        </p:attrNameLst>
                                      </p:cBhvr>
                                      <p:to>
                                        <p:strVal val="visible"/>
                                      </p:to>
                                    </p:set>
                                    <p:animEffect transition="in" filter="wipe(up)">
                                      <p:cBhvr>
                                        <p:cTn id="217" dur="500"/>
                                        <p:tgtEl>
                                          <p:spTgt spid="78"/>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1" fill="hold" nodeType="clickEffect">
                                  <p:stCondLst>
                                    <p:cond delay="0"/>
                                  </p:stCondLst>
                                  <p:childTnLst>
                                    <p:set>
                                      <p:cBhvr>
                                        <p:cTn id="221" dur="1" fill="hold">
                                          <p:stCondLst>
                                            <p:cond delay="0"/>
                                          </p:stCondLst>
                                        </p:cTn>
                                        <p:tgtEl>
                                          <p:spTgt spid="137"/>
                                        </p:tgtEl>
                                        <p:attrNameLst>
                                          <p:attrName>style.visibility</p:attrName>
                                        </p:attrNameLst>
                                      </p:cBhvr>
                                      <p:to>
                                        <p:strVal val="visible"/>
                                      </p:to>
                                    </p:set>
                                    <p:animEffect transition="in" filter="wipe(up)">
                                      <p:cBhvr>
                                        <p:cTn id="222" dur="500"/>
                                        <p:tgtEl>
                                          <p:spTgt spid="137"/>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grpId="1" nodeType="clickEffect">
                                  <p:stCondLst>
                                    <p:cond delay="0"/>
                                  </p:stCondLst>
                                  <p:childTnLst>
                                    <p:set>
                                      <p:cBhvr>
                                        <p:cTn id="226" dur="1" fill="hold">
                                          <p:stCondLst>
                                            <p:cond delay="0"/>
                                          </p:stCondLst>
                                        </p:cTn>
                                        <p:tgtEl>
                                          <p:spTgt spid="136"/>
                                        </p:tgtEl>
                                        <p:attrNameLst>
                                          <p:attrName>style.visibility</p:attrName>
                                        </p:attrNameLst>
                                      </p:cBhvr>
                                      <p:to>
                                        <p:strVal val="visible"/>
                                      </p:to>
                                    </p:set>
                                    <p:animEffect transition="in" filter="wipe(left)">
                                      <p:cBhvr>
                                        <p:cTn id="227" dur="500"/>
                                        <p:tgtEl>
                                          <p:spTgt spid="136"/>
                                        </p:tgtEl>
                                      </p:cBhvr>
                                    </p:animEffect>
                                  </p:childTnLst>
                                </p:cTn>
                              </p:par>
                            </p:childTnLst>
                          </p:cTn>
                        </p:par>
                        <p:par>
                          <p:cTn id="228" fill="hold">
                            <p:stCondLst>
                              <p:cond delay="500"/>
                            </p:stCondLst>
                            <p:childTnLst>
                              <p:par>
                                <p:cTn id="229" presetID="22" presetClass="entr" presetSubtype="8" fill="hold" grpId="1" nodeType="afterEffect">
                                  <p:stCondLst>
                                    <p:cond delay="0"/>
                                  </p:stCondLst>
                                  <p:childTnLst>
                                    <p:set>
                                      <p:cBhvr>
                                        <p:cTn id="230" dur="1" fill="hold">
                                          <p:stCondLst>
                                            <p:cond delay="0"/>
                                          </p:stCondLst>
                                        </p:cTn>
                                        <p:tgtEl>
                                          <p:spTgt spid="133"/>
                                        </p:tgtEl>
                                        <p:attrNameLst>
                                          <p:attrName>style.visibility</p:attrName>
                                        </p:attrNameLst>
                                      </p:cBhvr>
                                      <p:to>
                                        <p:strVal val="visible"/>
                                      </p:to>
                                    </p:set>
                                    <p:animEffect transition="in" filter="wipe(left)">
                                      <p:cBhvr>
                                        <p:cTn id="231" dur="500"/>
                                        <p:tgtEl>
                                          <p:spTgt spid="133"/>
                                        </p:tgtEl>
                                      </p:cBhvr>
                                    </p:animEffect>
                                  </p:childTnLst>
                                </p:cTn>
                              </p:par>
                            </p:childTnLst>
                          </p:cTn>
                        </p:par>
                        <p:par>
                          <p:cTn id="232" fill="hold">
                            <p:stCondLst>
                              <p:cond delay="1000"/>
                            </p:stCondLst>
                            <p:childTnLst>
                              <p:par>
                                <p:cTn id="233" presetID="22" presetClass="entr" presetSubtype="8" fill="hold" grpId="1" nodeType="afterEffect">
                                  <p:stCondLst>
                                    <p:cond delay="0"/>
                                  </p:stCondLst>
                                  <p:childTnLst>
                                    <p:set>
                                      <p:cBhvr>
                                        <p:cTn id="234" dur="1" fill="hold">
                                          <p:stCondLst>
                                            <p:cond delay="0"/>
                                          </p:stCondLst>
                                        </p:cTn>
                                        <p:tgtEl>
                                          <p:spTgt spid="135"/>
                                        </p:tgtEl>
                                        <p:attrNameLst>
                                          <p:attrName>style.visibility</p:attrName>
                                        </p:attrNameLst>
                                      </p:cBhvr>
                                      <p:to>
                                        <p:strVal val="visible"/>
                                      </p:to>
                                    </p:set>
                                    <p:animEffect transition="in" filter="wipe(left)">
                                      <p:cBhvr>
                                        <p:cTn id="235" dur="500"/>
                                        <p:tgtEl>
                                          <p:spTgt spid="135"/>
                                        </p:tgtEl>
                                      </p:cBhvr>
                                    </p:animEffect>
                                  </p:childTnLst>
                                </p:cTn>
                              </p:par>
                            </p:childTnLst>
                          </p:cTn>
                        </p:par>
                      </p:childTnLst>
                    </p:cTn>
                  </p:par>
                  <p:par>
                    <p:cTn id="236" fill="hold">
                      <p:stCondLst>
                        <p:cond delay="indefinite"/>
                      </p:stCondLst>
                      <p:childTnLst>
                        <p:par>
                          <p:cTn id="237" fill="hold">
                            <p:stCondLst>
                              <p:cond delay="0"/>
                            </p:stCondLst>
                            <p:childTnLst>
                              <p:par>
                                <p:cTn id="238" presetID="42" presetClass="path" presetSubtype="0" fill="hold" grpId="0" nodeType="clickEffect">
                                  <p:stCondLst>
                                    <p:cond delay="0"/>
                                  </p:stCondLst>
                                  <p:childTnLst>
                                    <p:animMotion origin="layout" path="M 2.08333E-7 4.81481E-6 L 0.0918 0.21365 " pathEditMode="relative" rAng="0" ptsTypes="AA">
                                      <p:cBhvr>
                                        <p:cTn id="239" dur="1000" fill="hold"/>
                                        <p:tgtEl>
                                          <p:spTgt spid="136"/>
                                        </p:tgtEl>
                                        <p:attrNameLst>
                                          <p:attrName>ppt_x</p:attrName>
                                          <p:attrName>ppt_y</p:attrName>
                                        </p:attrNameLst>
                                      </p:cBhvr>
                                      <p:rCtr x="4583" y="10671"/>
                                    </p:animMotion>
                                  </p:childTnLst>
                                </p:cTn>
                              </p:par>
                            </p:childTnLst>
                          </p:cTn>
                        </p:par>
                      </p:childTnLst>
                    </p:cTn>
                  </p:par>
                  <p:par>
                    <p:cTn id="240" fill="hold">
                      <p:stCondLst>
                        <p:cond delay="indefinite"/>
                      </p:stCondLst>
                      <p:childTnLst>
                        <p:par>
                          <p:cTn id="241" fill="hold">
                            <p:stCondLst>
                              <p:cond delay="0"/>
                            </p:stCondLst>
                            <p:childTnLst>
                              <p:par>
                                <p:cTn id="242" presetID="22" presetClass="entr" presetSubtype="2" fill="hold" nodeType="clickEffect">
                                  <p:stCondLst>
                                    <p:cond delay="0"/>
                                  </p:stCondLst>
                                  <p:childTnLst>
                                    <p:set>
                                      <p:cBhvr>
                                        <p:cTn id="243" dur="1" fill="hold">
                                          <p:stCondLst>
                                            <p:cond delay="0"/>
                                          </p:stCondLst>
                                        </p:cTn>
                                        <p:tgtEl>
                                          <p:spTgt spid="75"/>
                                        </p:tgtEl>
                                        <p:attrNameLst>
                                          <p:attrName>style.visibility</p:attrName>
                                        </p:attrNameLst>
                                      </p:cBhvr>
                                      <p:to>
                                        <p:strVal val="visible"/>
                                      </p:to>
                                    </p:set>
                                    <p:animEffect transition="in" filter="wipe(right)">
                                      <p:cBhvr>
                                        <p:cTn id="244" dur="500"/>
                                        <p:tgtEl>
                                          <p:spTgt spid="75"/>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8" fill="hold" nodeType="clickEffect">
                                  <p:stCondLst>
                                    <p:cond delay="0"/>
                                  </p:stCondLst>
                                  <p:childTnLst>
                                    <p:set>
                                      <p:cBhvr>
                                        <p:cTn id="248" dur="1" fill="hold">
                                          <p:stCondLst>
                                            <p:cond delay="0"/>
                                          </p:stCondLst>
                                        </p:cTn>
                                        <p:tgtEl>
                                          <p:spTgt spid="76"/>
                                        </p:tgtEl>
                                        <p:attrNameLst>
                                          <p:attrName>style.visibility</p:attrName>
                                        </p:attrNameLst>
                                      </p:cBhvr>
                                      <p:to>
                                        <p:strVal val="visible"/>
                                      </p:to>
                                    </p:set>
                                    <p:animEffect transition="in" filter="wipe(left)">
                                      <p:cBhvr>
                                        <p:cTn id="249" dur="500"/>
                                        <p:tgtEl>
                                          <p:spTgt spid="76"/>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xit" presetSubtype="0" fill="hold" nodeType="clickEffect">
                                  <p:stCondLst>
                                    <p:cond delay="0"/>
                                  </p:stCondLst>
                                  <p:childTnLst>
                                    <p:set>
                                      <p:cBhvr>
                                        <p:cTn id="253" dur="1" fill="hold">
                                          <p:stCondLst>
                                            <p:cond delay="0"/>
                                          </p:stCondLst>
                                        </p:cTn>
                                        <p:tgtEl>
                                          <p:spTgt spid="137"/>
                                        </p:tgtEl>
                                        <p:attrNameLst>
                                          <p:attrName>style.visibility</p:attrName>
                                        </p:attrNameLst>
                                      </p:cBhvr>
                                      <p:to>
                                        <p:strVal val="hidden"/>
                                      </p:to>
                                    </p:set>
                                  </p:childTnLst>
                                </p:cTn>
                              </p:par>
                              <p:par>
                                <p:cTn id="254" presetID="22" presetClass="entr" presetSubtype="1" fill="hold" nodeType="withEffect">
                                  <p:stCondLst>
                                    <p:cond delay="0"/>
                                  </p:stCondLst>
                                  <p:childTnLst>
                                    <p:set>
                                      <p:cBhvr>
                                        <p:cTn id="255" dur="1" fill="hold">
                                          <p:stCondLst>
                                            <p:cond delay="0"/>
                                          </p:stCondLst>
                                        </p:cTn>
                                        <p:tgtEl>
                                          <p:spTgt spid="138"/>
                                        </p:tgtEl>
                                        <p:attrNameLst>
                                          <p:attrName>style.visibility</p:attrName>
                                        </p:attrNameLst>
                                      </p:cBhvr>
                                      <p:to>
                                        <p:strVal val="visible"/>
                                      </p:to>
                                    </p:set>
                                    <p:animEffect transition="in" filter="wipe(up)">
                                      <p:cBhvr>
                                        <p:cTn id="256" dur="500"/>
                                        <p:tgtEl>
                                          <p:spTgt spid="138"/>
                                        </p:tgtEl>
                                      </p:cBhvr>
                                    </p:animEffect>
                                  </p:childTnLst>
                                </p:cTn>
                              </p:par>
                            </p:childTnLst>
                          </p:cTn>
                        </p:par>
                      </p:childTnLst>
                    </p:cTn>
                  </p:par>
                  <p:par>
                    <p:cTn id="257" fill="hold">
                      <p:stCondLst>
                        <p:cond delay="indefinite"/>
                      </p:stCondLst>
                      <p:childTnLst>
                        <p:par>
                          <p:cTn id="258" fill="hold">
                            <p:stCondLst>
                              <p:cond delay="0"/>
                            </p:stCondLst>
                            <p:childTnLst>
                              <p:par>
                                <p:cTn id="259" presetID="42" presetClass="path" presetSubtype="0" fill="hold" grpId="0" nodeType="clickEffect">
                                  <p:stCondLst>
                                    <p:cond delay="0"/>
                                  </p:stCondLst>
                                  <p:childTnLst>
                                    <p:animMotion origin="layout" path="M 2.08333E-7 4.81481E-6 L 0.00404 0.43773 " pathEditMode="relative" rAng="0" ptsTypes="AA">
                                      <p:cBhvr>
                                        <p:cTn id="260" dur="1000" fill="hold"/>
                                        <p:tgtEl>
                                          <p:spTgt spid="133"/>
                                        </p:tgtEl>
                                        <p:attrNameLst>
                                          <p:attrName>ppt_x</p:attrName>
                                          <p:attrName>ppt_y</p:attrName>
                                        </p:attrNameLst>
                                      </p:cBhvr>
                                      <p:rCtr x="195" y="21875"/>
                                    </p:animMotion>
                                  </p:childTnLst>
                                </p:cTn>
                              </p:par>
                            </p:childTnLst>
                          </p:cTn>
                        </p:par>
                      </p:childTnLst>
                    </p:cTn>
                  </p:par>
                  <p:par>
                    <p:cTn id="261" fill="hold">
                      <p:stCondLst>
                        <p:cond delay="indefinite"/>
                      </p:stCondLst>
                      <p:childTnLst>
                        <p:par>
                          <p:cTn id="262" fill="hold">
                            <p:stCondLst>
                              <p:cond delay="0"/>
                            </p:stCondLst>
                            <p:childTnLst>
                              <p:par>
                                <p:cTn id="263" presetID="22" presetClass="entr" presetSubtype="1" fill="hold" nodeType="clickEffect">
                                  <p:stCondLst>
                                    <p:cond delay="0"/>
                                  </p:stCondLst>
                                  <p:childTnLst>
                                    <p:set>
                                      <p:cBhvr>
                                        <p:cTn id="264" dur="1" fill="hold">
                                          <p:stCondLst>
                                            <p:cond delay="0"/>
                                          </p:stCondLst>
                                        </p:cTn>
                                        <p:tgtEl>
                                          <p:spTgt spid="74"/>
                                        </p:tgtEl>
                                        <p:attrNameLst>
                                          <p:attrName>style.visibility</p:attrName>
                                        </p:attrNameLst>
                                      </p:cBhvr>
                                      <p:to>
                                        <p:strVal val="visible"/>
                                      </p:to>
                                    </p:set>
                                    <p:animEffect transition="in" filter="wipe(up)">
                                      <p:cBhvr>
                                        <p:cTn id="265" dur="500"/>
                                        <p:tgtEl>
                                          <p:spTgt spid="74"/>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1" fill="hold" nodeType="clickEffect">
                                  <p:stCondLst>
                                    <p:cond delay="0"/>
                                  </p:stCondLst>
                                  <p:childTnLst>
                                    <p:set>
                                      <p:cBhvr>
                                        <p:cTn id="269" dur="1" fill="hold">
                                          <p:stCondLst>
                                            <p:cond delay="0"/>
                                          </p:stCondLst>
                                        </p:cTn>
                                        <p:tgtEl>
                                          <p:spTgt spid="79"/>
                                        </p:tgtEl>
                                        <p:attrNameLst>
                                          <p:attrName>style.visibility</p:attrName>
                                        </p:attrNameLst>
                                      </p:cBhvr>
                                      <p:to>
                                        <p:strVal val="visible"/>
                                      </p:to>
                                    </p:set>
                                    <p:animEffect transition="in" filter="wipe(up)">
                                      <p:cBhvr>
                                        <p:cTn id="270" dur="500"/>
                                        <p:tgtEl>
                                          <p:spTgt spid="79"/>
                                        </p:tgtEl>
                                      </p:cBhvr>
                                    </p:animEffect>
                                  </p:childTnLst>
                                </p:cTn>
                              </p:par>
                            </p:childTnLst>
                          </p:cTn>
                        </p:par>
                      </p:childTnLst>
                    </p:cTn>
                  </p:par>
                  <p:par>
                    <p:cTn id="271" fill="hold">
                      <p:stCondLst>
                        <p:cond delay="indefinite"/>
                      </p:stCondLst>
                      <p:childTnLst>
                        <p:par>
                          <p:cTn id="272" fill="hold">
                            <p:stCondLst>
                              <p:cond delay="0"/>
                            </p:stCondLst>
                            <p:childTnLst>
                              <p:par>
                                <p:cTn id="273" presetID="22" presetClass="entr" presetSubtype="4" fill="hold" nodeType="clickEffect">
                                  <p:stCondLst>
                                    <p:cond delay="0"/>
                                  </p:stCondLst>
                                  <p:childTnLst>
                                    <p:set>
                                      <p:cBhvr>
                                        <p:cTn id="274" dur="1" fill="hold">
                                          <p:stCondLst>
                                            <p:cond delay="0"/>
                                          </p:stCondLst>
                                        </p:cTn>
                                        <p:tgtEl>
                                          <p:spTgt spid="81"/>
                                        </p:tgtEl>
                                        <p:attrNameLst>
                                          <p:attrName>style.visibility</p:attrName>
                                        </p:attrNameLst>
                                      </p:cBhvr>
                                      <p:to>
                                        <p:strVal val="visible"/>
                                      </p:to>
                                    </p:set>
                                    <p:animEffect transition="in" filter="wipe(down)">
                                      <p:cBhvr>
                                        <p:cTn id="275" dur="500"/>
                                        <p:tgtEl>
                                          <p:spTgt spid="81"/>
                                        </p:tgtEl>
                                      </p:cBhvr>
                                    </p:animEffect>
                                  </p:childTnLst>
                                </p:cTn>
                              </p:par>
                            </p:childTnLst>
                          </p:cTn>
                        </p:par>
                      </p:childTnLst>
                    </p:cTn>
                  </p:par>
                  <p:par>
                    <p:cTn id="276" fill="hold">
                      <p:stCondLst>
                        <p:cond delay="indefinite"/>
                      </p:stCondLst>
                      <p:childTnLst>
                        <p:par>
                          <p:cTn id="277" fill="hold">
                            <p:stCondLst>
                              <p:cond delay="0"/>
                            </p:stCondLst>
                            <p:childTnLst>
                              <p:par>
                                <p:cTn id="278" presetID="1" presetClass="exit" presetSubtype="0" fill="hold" nodeType="clickEffect">
                                  <p:stCondLst>
                                    <p:cond delay="0"/>
                                  </p:stCondLst>
                                  <p:childTnLst>
                                    <p:set>
                                      <p:cBhvr>
                                        <p:cTn id="279" dur="1" fill="hold">
                                          <p:stCondLst>
                                            <p:cond delay="0"/>
                                          </p:stCondLst>
                                        </p:cTn>
                                        <p:tgtEl>
                                          <p:spTgt spid="138"/>
                                        </p:tgtEl>
                                        <p:attrNameLst>
                                          <p:attrName>style.visibility</p:attrName>
                                        </p:attrNameLst>
                                      </p:cBhvr>
                                      <p:to>
                                        <p:strVal val="hidden"/>
                                      </p:to>
                                    </p:set>
                                  </p:childTnLst>
                                </p:cTn>
                              </p:par>
                              <p:par>
                                <p:cTn id="280" presetID="22" presetClass="entr" presetSubtype="1" fill="hold" nodeType="withEffect">
                                  <p:stCondLst>
                                    <p:cond delay="0"/>
                                  </p:stCondLst>
                                  <p:childTnLst>
                                    <p:set>
                                      <p:cBhvr>
                                        <p:cTn id="281" dur="1" fill="hold">
                                          <p:stCondLst>
                                            <p:cond delay="0"/>
                                          </p:stCondLst>
                                        </p:cTn>
                                        <p:tgtEl>
                                          <p:spTgt spid="139"/>
                                        </p:tgtEl>
                                        <p:attrNameLst>
                                          <p:attrName>style.visibility</p:attrName>
                                        </p:attrNameLst>
                                      </p:cBhvr>
                                      <p:to>
                                        <p:strVal val="visible"/>
                                      </p:to>
                                    </p:set>
                                    <p:animEffect transition="in" filter="wipe(up)">
                                      <p:cBhvr>
                                        <p:cTn id="282" dur="500"/>
                                        <p:tgtEl>
                                          <p:spTgt spid="139"/>
                                        </p:tgtEl>
                                      </p:cBhvr>
                                    </p:animEffect>
                                  </p:childTnLst>
                                </p:cTn>
                              </p:par>
                            </p:childTnLst>
                          </p:cTn>
                        </p:par>
                      </p:childTnLst>
                    </p:cTn>
                  </p:par>
                  <p:par>
                    <p:cTn id="283" fill="hold">
                      <p:stCondLst>
                        <p:cond delay="indefinite"/>
                      </p:stCondLst>
                      <p:childTnLst>
                        <p:par>
                          <p:cTn id="284" fill="hold">
                            <p:stCondLst>
                              <p:cond delay="0"/>
                            </p:stCondLst>
                            <p:childTnLst>
                              <p:par>
                                <p:cTn id="285" presetID="42" presetClass="path" presetSubtype="0" fill="hold" grpId="0" nodeType="clickEffect">
                                  <p:stCondLst>
                                    <p:cond delay="0"/>
                                  </p:stCondLst>
                                  <p:childTnLst>
                                    <p:animMotion origin="layout" path="M -6.25E-7 -1.11111E-6 L -0.24818 0.21366 " pathEditMode="relative" rAng="0" ptsTypes="AA">
                                      <p:cBhvr>
                                        <p:cTn id="286" dur="1000" fill="hold"/>
                                        <p:tgtEl>
                                          <p:spTgt spid="135"/>
                                        </p:tgtEl>
                                        <p:attrNameLst>
                                          <p:attrName>ppt_x</p:attrName>
                                          <p:attrName>ppt_y</p:attrName>
                                        </p:attrNameLst>
                                      </p:cBhvr>
                                      <p:rCtr x="-12409" y="10671"/>
                                    </p:animMotion>
                                  </p:childTnLst>
                                </p:cTn>
                              </p:par>
                            </p:childTnLst>
                          </p:cTn>
                        </p:par>
                      </p:childTnLst>
                    </p:cTn>
                  </p:par>
                  <p:par>
                    <p:cTn id="287" fill="hold">
                      <p:stCondLst>
                        <p:cond delay="indefinite"/>
                      </p:stCondLst>
                      <p:childTnLst>
                        <p:par>
                          <p:cTn id="288" fill="hold">
                            <p:stCondLst>
                              <p:cond delay="0"/>
                            </p:stCondLst>
                            <p:childTnLst>
                              <p:par>
                                <p:cTn id="289" presetID="22" presetClass="entr" presetSubtype="4" fill="hold" nodeType="clickEffect">
                                  <p:stCondLst>
                                    <p:cond delay="0"/>
                                  </p:stCondLst>
                                  <p:childTnLst>
                                    <p:set>
                                      <p:cBhvr>
                                        <p:cTn id="290" dur="1" fill="hold">
                                          <p:stCondLst>
                                            <p:cond delay="0"/>
                                          </p:stCondLst>
                                        </p:cTn>
                                        <p:tgtEl>
                                          <p:spTgt spid="80"/>
                                        </p:tgtEl>
                                        <p:attrNameLst>
                                          <p:attrName>style.visibility</p:attrName>
                                        </p:attrNameLst>
                                      </p:cBhvr>
                                      <p:to>
                                        <p:strVal val="visible"/>
                                      </p:to>
                                    </p:set>
                                    <p:animEffect transition="in" filter="wipe(down)">
                                      <p:cBhvr>
                                        <p:cTn id="291" dur="500"/>
                                        <p:tgtEl>
                                          <p:spTgt spid="80"/>
                                        </p:tgtEl>
                                      </p:cBhvr>
                                    </p:animEffect>
                                  </p:childTnLst>
                                </p:cTn>
                              </p:par>
                            </p:childTnLst>
                          </p:cTn>
                        </p:par>
                      </p:childTnLst>
                    </p:cTn>
                  </p:par>
                  <p:par>
                    <p:cTn id="292" fill="hold">
                      <p:stCondLst>
                        <p:cond delay="indefinite"/>
                      </p:stCondLst>
                      <p:childTnLst>
                        <p:par>
                          <p:cTn id="293" fill="hold">
                            <p:stCondLst>
                              <p:cond delay="0"/>
                            </p:stCondLst>
                            <p:childTnLst>
                              <p:par>
                                <p:cTn id="294" presetID="22" presetClass="entr" presetSubtype="1" fill="hold" nodeType="clickEffect">
                                  <p:stCondLst>
                                    <p:cond delay="0"/>
                                  </p:stCondLst>
                                  <p:childTnLst>
                                    <p:set>
                                      <p:cBhvr>
                                        <p:cTn id="295" dur="1" fill="hold">
                                          <p:stCondLst>
                                            <p:cond delay="0"/>
                                          </p:stCondLst>
                                        </p:cTn>
                                        <p:tgtEl>
                                          <p:spTgt spid="82"/>
                                        </p:tgtEl>
                                        <p:attrNameLst>
                                          <p:attrName>style.visibility</p:attrName>
                                        </p:attrNameLst>
                                      </p:cBhvr>
                                      <p:to>
                                        <p:strVal val="visible"/>
                                      </p:to>
                                    </p:set>
                                    <p:animEffect transition="in" filter="wipe(up)">
                                      <p:cBhvr>
                                        <p:cTn id="296" dur="500"/>
                                        <p:tgtEl>
                                          <p:spTgt spid="82"/>
                                        </p:tgtEl>
                                      </p:cBhvr>
                                    </p:animEffec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nodeType="clickEffect">
                                  <p:stCondLst>
                                    <p:cond delay="0"/>
                                  </p:stCondLst>
                                  <p:childTnLst>
                                    <p:set>
                                      <p:cBhvr>
                                        <p:cTn id="300" dur="1" fill="hold">
                                          <p:stCondLst>
                                            <p:cond delay="0"/>
                                          </p:stCondLst>
                                        </p:cTn>
                                        <p:tgtEl>
                                          <p:spTgt spid="139"/>
                                        </p:tgtEl>
                                        <p:attrNameLst>
                                          <p:attrName>style.visibility</p:attrName>
                                        </p:attrNameLst>
                                      </p:cBhvr>
                                      <p:to>
                                        <p:strVal val="hidden"/>
                                      </p:to>
                                    </p:set>
                                  </p:childTnLst>
                                </p:cTn>
                              </p:par>
                              <p:par>
                                <p:cTn id="301" presetID="22" presetClass="entr" presetSubtype="1" fill="hold" nodeType="withEffect">
                                  <p:stCondLst>
                                    <p:cond delay="0"/>
                                  </p:stCondLst>
                                  <p:childTnLst>
                                    <p:set>
                                      <p:cBhvr>
                                        <p:cTn id="302" dur="1" fill="hold">
                                          <p:stCondLst>
                                            <p:cond delay="0"/>
                                          </p:stCondLst>
                                        </p:cTn>
                                        <p:tgtEl>
                                          <p:spTgt spid="140"/>
                                        </p:tgtEl>
                                        <p:attrNameLst>
                                          <p:attrName>style.visibility</p:attrName>
                                        </p:attrNameLst>
                                      </p:cBhvr>
                                      <p:to>
                                        <p:strVal val="visible"/>
                                      </p:to>
                                    </p:set>
                                    <p:animEffect transition="in" filter="wipe(up)">
                                      <p:cBhvr>
                                        <p:cTn id="303"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71" grpId="0" animBg="1"/>
      <p:bldP spid="71" grpId="1" animBg="1"/>
      <p:bldP spid="72" grpId="0"/>
      <p:bldP spid="72" grpId="1"/>
      <p:bldP spid="72" grpId="2"/>
      <p:bldP spid="73" grpId="0"/>
      <p:bldP spid="73" grpId="1"/>
      <p:bldP spid="73" grpId="2"/>
      <p:bldP spid="77" grpId="0"/>
      <p:bldP spid="83" grpId="0"/>
      <p:bldP spid="86" grpId="0"/>
      <p:bldP spid="88"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33" grpId="0" animBg="1"/>
      <p:bldP spid="133" grpId="1" animBg="1"/>
      <p:bldP spid="134" grpId="0" animBg="1"/>
      <p:bldP spid="134" grpId="1" animBg="1"/>
      <p:bldP spid="135" grpId="0" animBg="1"/>
      <p:bldP spid="135" grpId="1" animBg="1"/>
      <p:bldP spid="136" grpId="0" animBg="1"/>
      <p:bldP spid="136"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DAFFC6-3DB8-44FE-8EB3-C2FA3DAED1EF}"/>
              </a:ext>
            </a:extLst>
          </p:cNvPr>
          <p:cNvSpPr txBox="1"/>
          <p:nvPr/>
        </p:nvSpPr>
        <p:spPr>
          <a:xfrm>
            <a:off x="1098083" y="1070535"/>
            <a:ext cx="4384113" cy="572849"/>
          </a:xfrm>
          <a:prstGeom prst="rect">
            <a:avLst/>
          </a:prstGeom>
          <a:noFill/>
        </p:spPr>
        <p:txBody>
          <a:bodyPr wrap="square">
            <a:spAutoFit/>
          </a:bodyPr>
          <a:lstStyle/>
          <a:p>
            <a:pPr>
              <a:lnSpc>
                <a:spcPct val="200000"/>
              </a:lnSpc>
              <a:defRPr/>
            </a:pPr>
            <a:r>
              <a:rPr lang="en-US" altLang="zh-CN" b="1" dirty="0" err="1">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TreeMap</a:t>
            </a:r>
            <a:endPar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TextBox 10">
            <a:extLst>
              <a:ext uri="{FF2B5EF4-FFF2-40B4-BE49-F238E27FC236}">
                <a16:creationId xmlns:a16="http://schemas.microsoft.com/office/drawing/2014/main" id="{9B9A2BAF-7C81-4EE0-B2E6-2008DC61FED1}"/>
              </a:ext>
            </a:extLst>
          </p:cNvPr>
          <p:cNvSpPr txBox="1"/>
          <p:nvPr/>
        </p:nvSpPr>
        <p:spPr>
          <a:xfrm>
            <a:off x="1098083" y="1716438"/>
            <a:ext cx="9340497" cy="1011880"/>
          </a:xfrm>
          <a:prstGeom prst="rect">
            <a:avLst/>
          </a:prstGeom>
          <a:noFill/>
        </p:spPr>
        <p:txBody>
          <a:bodyPr wrap="square">
            <a:spAutoFit/>
          </a:bodyPr>
          <a:lstStyle/>
          <a:p>
            <a:pPr marL="357708" indent="-357708">
              <a:lnSpc>
                <a:spcPct val="200000"/>
              </a:lnSpc>
              <a:buFont typeface="Wingdings" pitchFamily="2" charset="2"/>
              <a:buChar char="l"/>
              <a:defRPr/>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特点：不重复、无索引、可排序</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按照键的大小默认升序排序，</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只能对键排序</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a:p>
            <a:pPr marL="357708" indent="-357708">
              <a:lnSpc>
                <a:spcPct val="200000"/>
              </a:lnSpc>
              <a:buFont typeface="Wingdings" pitchFamily="2" charset="2"/>
              <a:buChar char="l"/>
              <a:defRPr/>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原理：</a:t>
            </a: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TreeMap</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跟</a:t>
            </a: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TreeSet</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集合的底层原理是一样的，都是基于红黑树实现的排序。</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文本框 7">
            <a:extLst>
              <a:ext uri="{FF2B5EF4-FFF2-40B4-BE49-F238E27FC236}">
                <a16:creationId xmlns:a16="http://schemas.microsoft.com/office/drawing/2014/main" id="{324CCA6E-382C-4B1F-97FF-837DA1303A0F}"/>
              </a:ext>
            </a:extLst>
          </p:cNvPr>
          <p:cNvSpPr txBox="1"/>
          <p:nvPr/>
        </p:nvSpPr>
        <p:spPr>
          <a:xfrm>
            <a:off x="1098083" y="3429000"/>
            <a:ext cx="9116625" cy="1503489"/>
          </a:xfrm>
          <a:prstGeom prst="rect">
            <a:avLst/>
          </a:prstGeom>
          <a:noFill/>
        </p:spPr>
        <p:txBody>
          <a:bodyPr wrap="square">
            <a:spAutoFit/>
          </a:bodyPr>
          <a:lstStyle/>
          <a:p>
            <a:pPr>
              <a:lnSpc>
                <a:spcPct val="200000"/>
              </a:lnSpc>
            </a:pPr>
            <a:r>
              <a:rPr lang="en-US" altLang="zh-CN" sz="1600" b="1" dirty="0" err="1">
                <a:latin typeface="阿里巴巴普惠体" panose="00020600040101010101" pitchFamily="18" charset="-122"/>
                <a:ea typeface="阿里巴巴普惠体" panose="00020600040101010101" pitchFamily="18" charset="-122"/>
                <a:cs typeface="阿里巴巴普惠体" panose="00020600040101010101" pitchFamily="18" charset="-122"/>
              </a:rPr>
              <a:t>TreeMap</a:t>
            </a:r>
            <a:r>
              <a:rPr lang="zh-CN" altLang="en-US"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集合同样也支持两种方式来指定排序规则</a:t>
            </a:r>
            <a:endParaRPr lang="en-US" altLang="zh-CN"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nSpc>
                <a:spcPct val="200000"/>
              </a:lnSpc>
              <a:buFont typeface="Wingdings" panose="05000000000000000000" pitchFamily="2" charset="2"/>
              <a:buChar char="l"/>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让类实现</a:t>
            </a: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Comparable</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接口，重写比较规则。</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nSpc>
                <a:spcPct val="200000"/>
              </a:lnSpc>
              <a:buFont typeface="Wingdings" panose="05000000000000000000" pitchFamily="2" charset="2"/>
              <a:buChar char="l"/>
            </a:pPr>
            <a:r>
              <a:rPr lang="en-US" altLang="zh-CN" sz="1600" dirty="0" err="1">
                <a:latin typeface="阿里巴巴普惠体" panose="00020600040101010101" pitchFamily="18" charset="-122"/>
                <a:ea typeface="阿里巴巴普惠体" panose="00020600040101010101" pitchFamily="18" charset="-122"/>
                <a:cs typeface="阿里巴巴普惠体" panose="00020600040101010101" pitchFamily="18" charset="-122"/>
              </a:rPr>
              <a:t>TreeMap</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集合有一个有参数构造器，支持创建</a:t>
            </a: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Comparator</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比较器对象，以便用来指定比较规则。</a:t>
            </a:r>
            <a:endParaRPr lang="zh-CN" altLang="en-US" dirty="0"/>
          </a:p>
        </p:txBody>
      </p:sp>
    </p:spTree>
    <p:extLst>
      <p:ext uri="{BB962C8B-B14F-4D97-AF65-F5344CB8AC3E}">
        <p14:creationId xmlns:p14="http://schemas.microsoft.com/office/powerpoint/2010/main" val="184204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Effect transition="in" filter="fade">
                                      <p:cBhvr>
                                        <p:cTn id="23" dur="500"/>
                                        <p:tgtEl>
                                          <p:spTgt spid="8">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fade">
                                      <p:cBhvr>
                                        <p:cTn id="28"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BB8C676-64AA-BA6C-53A4-9A72553834B3}"/>
              </a:ext>
            </a:extLst>
          </p:cNvPr>
          <p:cNvSpPr>
            <a:spLocks noGrp="1"/>
          </p:cNvSpPr>
          <p:nvPr>
            <p:ph type="title"/>
          </p:nvPr>
        </p:nvSpPr>
        <p:spPr>
          <a:xfrm>
            <a:off x="576196" y="336399"/>
            <a:ext cx="4127609" cy="474415"/>
          </a:xfrm>
        </p:spPr>
        <p:txBody>
          <a:bodyPr/>
          <a:lstStyle/>
          <a:p>
            <a:r>
              <a:rPr lang="en-US" altLang="zh-CN" dirty="0"/>
              <a:t>HashSet</a:t>
            </a:r>
            <a:r>
              <a:rPr lang="zh-CN" altLang="en-US" dirty="0"/>
              <a:t>集合的底层原理</a:t>
            </a:r>
          </a:p>
        </p:txBody>
      </p:sp>
      <p:sp>
        <p:nvSpPr>
          <p:cNvPr id="11" name="!!!collection">
            <a:extLst>
              <a:ext uri="{FF2B5EF4-FFF2-40B4-BE49-F238E27FC236}">
                <a16:creationId xmlns:a16="http://schemas.microsoft.com/office/drawing/2014/main" id="{FF759566-072E-4950-2D72-932B60C2A56C}"/>
              </a:ext>
            </a:extLst>
          </p:cNvPr>
          <p:cNvSpPr>
            <a:spLocks noChangeArrowheads="1"/>
          </p:cNvSpPr>
          <p:nvPr/>
        </p:nvSpPr>
        <p:spPr bwMode="auto">
          <a:xfrm flipH="1">
            <a:off x="2196723" y="3104440"/>
            <a:ext cx="7798553" cy="649119"/>
          </a:xfrm>
          <a:prstGeom prst="roundRect">
            <a:avLst>
              <a:gd name="adj" fmla="val 24210"/>
            </a:avLst>
          </a:prstGeom>
          <a:solidFill>
            <a:srgbClr val="F9FBF9"/>
          </a:solidFill>
          <a:ln w="9525">
            <a:solidFill>
              <a:schemeClr val="bg1"/>
            </a:solidFill>
            <a:round/>
            <a:headEnd/>
            <a:tailEnd/>
          </a:ln>
          <a:effectLst>
            <a:outerShdw blurRad="63500" sx="102000" sy="102000" algn="ctr" rotWithShape="0">
              <a:prstClr val="black">
                <a:alpha val="40000"/>
              </a:prstClr>
            </a:outerShdw>
          </a:effectLst>
        </p:spPr>
        <p:txBody>
          <a:bodyPr anchor="ctr"/>
          <a:lstStyle/>
          <a:p>
            <a:pPr lvl="0" algn="ctr">
              <a:defRPr/>
            </a:pPr>
            <a:r>
              <a:rPr lang="zh-CN" altLang="en-US" sz="2000" b="1" kern="0"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为什么往</a:t>
            </a:r>
            <a:r>
              <a:rPr lang="en-US" altLang="zh-CN" sz="2000" b="1" kern="0"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HashSet</a:t>
            </a:r>
            <a:r>
              <a:rPr lang="zh-CN" altLang="en-US" sz="2000" b="1" kern="0"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集合中存储的数据是</a:t>
            </a:r>
            <a:r>
              <a:rPr lang="zh-CN" altLang="en-US" sz="2000" b="1" kern="0"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无序，不重复，无索引的？</a:t>
            </a:r>
            <a:endParaRPr lang="en-US" altLang="zh-CN" sz="2000" b="1" kern="0"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3813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925670" y="1438963"/>
            <a:ext cx="3764243" cy="5074243"/>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Set</a:t>
            </a: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Map</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Stream</a:t>
            </a: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0B63E558-4FC8-AAA2-F781-F6EB60890E03}"/>
              </a:ext>
            </a:extLst>
          </p:cNvPr>
          <p:cNvSpPr/>
          <p:nvPr/>
        </p:nvSpPr>
        <p:spPr>
          <a:xfrm>
            <a:off x="7447667" y="1763233"/>
            <a:ext cx="1196905" cy="2303670"/>
          </a:xfrm>
          <a:prstGeom prst="leftBrace">
            <a:avLst>
              <a:gd name="adj1" fmla="val 28201"/>
              <a:gd name="adj2" fmla="val 49977"/>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6A6FD29-A2B4-23DB-8CA2-738681FB4E1D}"/>
              </a:ext>
            </a:extLst>
          </p:cNvPr>
          <p:cNvSpPr txBox="1"/>
          <p:nvPr/>
        </p:nvSpPr>
        <p:spPr>
          <a:xfrm>
            <a:off x="7576873" y="1679697"/>
            <a:ext cx="3635037" cy="2161682"/>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kumimoji="1" lang="en-US" altLang="zh-CN"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Map</a:t>
            </a:r>
            <a:r>
              <a:rPr kumimoji="1" lang="zh-CN" altLang="en-US"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集合概述</a:t>
            </a:r>
            <a:endParaRPr kumimoji="1" lang="en-US" altLang="zh-CN"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Map</a:t>
            </a:r>
            <a:r>
              <a:rPr kumimoji="1" lang="zh-CN" altLang="en-US" sz="14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集合的常用方法</a:t>
            </a:r>
            <a:endParaRPr kumimoji="1" lang="en-US" altLang="zh-CN" sz="14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Map</a:t>
            </a:r>
            <a:r>
              <a:rPr kumimoji="1" lang="zh-CN" altLang="en-US" sz="14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集合的遍历方式</a:t>
            </a:r>
            <a:endParaRPr kumimoji="1" lang="en-US" altLang="zh-CN" sz="14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en-US" altLang="zh-CN" sz="14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Map</a:t>
            </a:r>
            <a:r>
              <a:rPr kumimoji="1" lang="zh-CN" altLang="en-US" sz="14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集合的实现类</a:t>
            </a:r>
            <a:endParaRPr kumimoji="1" lang="en-US" altLang="zh-CN" sz="1400" b="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2618407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图片 1">
            <a:extLst>
              <a:ext uri="{FF2B5EF4-FFF2-40B4-BE49-F238E27FC236}">
                <a16:creationId xmlns:a16="http://schemas.microsoft.com/office/drawing/2014/main" id="{DA2F3ADD-BD86-45B1-8996-C05C82318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0987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D52FBBFF-1A29-EFEB-6286-1A327846524D}"/>
              </a:ext>
            </a:extLst>
          </p:cNvPr>
          <p:cNvSpPr>
            <a:spLocks noGrp="1"/>
          </p:cNvSpPr>
          <p:nvPr>
            <p:ph idx="1"/>
          </p:nvPr>
        </p:nvSpPr>
        <p:spPr>
          <a:xfrm>
            <a:off x="576196" y="1581483"/>
            <a:ext cx="11060481" cy="689775"/>
          </a:xfrm>
        </p:spPr>
        <p:txBody>
          <a:bodyPr/>
          <a:lstStyle/>
          <a:p>
            <a:pPr marL="285750" indent="-285750">
              <a:lnSpc>
                <a:spcPct val="200000"/>
              </a:lnSpc>
              <a:buFont typeface="Wingdings" panose="05000000000000000000" pitchFamily="2" charset="2"/>
              <a:buChar char="l"/>
            </a:pPr>
            <a:r>
              <a:rPr lang="zh-CN" altLang="en-US" sz="1400" dirty="0">
                <a:latin typeface="+mn-ea"/>
              </a:rPr>
              <a:t>就是一个</a:t>
            </a:r>
            <a:r>
              <a:rPr lang="en-US" altLang="zh-CN" sz="1400" dirty="0">
                <a:latin typeface="+mn-ea"/>
              </a:rPr>
              <a:t>int</a:t>
            </a:r>
            <a:r>
              <a:rPr lang="zh-CN" altLang="en-US" sz="1400" dirty="0">
                <a:latin typeface="+mn-ea"/>
              </a:rPr>
              <a:t>类型的</a:t>
            </a:r>
            <a:r>
              <a:rPr lang="zh-CN" altLang="en-US" sz="1400" b="1" dirty="0">
                <a:solidFill>
                  <a:srgbClr val="C00000"/>
                </a:solidFill>
                <a:latin typeface="+mn-ea"/>
              </a:rPr>
              <a:t>随机值，</a:t>
            </a:r>
            <a:r>
              <a:rPr lang="en-US" altLang="zh-CN" sz="1400" b="1" dirty="0">
                <a:solidFill>
                  <a:srgbClr val="C00000"/>
                </a:solidFill>
                <a:latin typeface="+mn-ea"/>
              </a:rPr>
              <a:t>Java</a:t>
            </a:r>
            <a:r>
              <a:rPr lang="zh-CN" altLang="en-US" sz="1400" b="1" dirty="0">
                <a:solidFill>
                  <a:srgbClr val="C00000"/>
                </a:solidFill>
                <a:latin typeface="+mn-ea"/>
              </a:rPr>
              <a:t>中每个对象都有一个哈希值。</a:t>
            </a:r>
            <a:endParaRPr lang="en-US" altLang="zh-CN" sz="1400" b="1" dirty="0">
              <a:solidFill>
                <a:srgbClr val="C00000"/>
              </a:solidFill>
              <a:latin typeface="+mn-ea"/>
            </a:endParaRPr>
          </a:p>
          <a:p>
            <a:pPr marL="285750" indent="-285750">
              <a:lnSpc>
                <a:spcPct val="200000"/>
              </a:lnSpc>
              <a:buFont typeface="Wingdings" panose="05000000000000000000" pitchFamily="2" charset="2"/>
              <a:buChar char="l"/>
            </a:pPr>
            <a:r>
              <a:rPr lang="en-US" altLang="zh-CN" sz="1400" dirty="0">
                <a:latin typeface="+mn-ea"/>
              </a:rPr>
              <a:t>Java</a:t>
            </a:r>
            <a:r>
              <a:rPr lang="zh-CN" altLang="en-US" sz="1400" dirty="0">
                <a:latin typeface="+mn-ea"/>
              </a:rPr>
              <a:t>中的所有对象，都可以调用</a:t>
            </a:r>
            <a:r>
              <a:rPr lang="en-US" altLang="zh-CN" sz="1400" dirty="0" err="1">
                <a:latin typeface="+mn-ea"/>
              </a:rPr>
              <a:t>Obejct</a:t>
            </a:r>
            <a:r>
              <a:rPr lang="zh-CN" altLang="en-US" sz="1400" dirty="0">
                <a:latin typeface="+mn-ea"/>
              </a:rPr>
              <a:t>类提供的</a:t>
            </a:r>
            <a:r>
              <a:rPr lang="en-US" altLang="zh-CN" sz="1400" dirty="0" err="1">
                <a:latin typeface="+mn-ea"/>
              </a:rPr>
              <a:t>hashCode</a:t>
            </a:r>
            <a:r>
              <a:rPr lang="zh-CN" altLang="en-US" sz="1400" dirty="0">
                <a:latin typeface="+mn-ea"/>
              </a:rPr>
              <a:t>方法，返回该对象自己的哈希值。</a:t>
            </a:r>
            <a:endParaRPr lang="en-US" altLang="zh-CN" sz="1400" dirty="0">
              <a:latin typeface="+mn-ea"/>
            </a:endParaRPr>
          </a:p>
        </p:txBody>
      </p:sp>
      <p:sp>
        <p:nvSpPr>
          <p:cNvPr id="8" name="!!!a">
            <a:extLst>
              <a:ext uri="{FF2B5EF4-FFF2-40B4-BE49-F238E27FC236}">
                <a16:creationId xmlns:a16="http://schemas.microsoft.com/office/drawing/2014/main" id="{79308464-04AE-E610-C7D0-1705009297F1}"/>
              </a:ext>
            </a:extLst>
          </p:cNvPr>
          <p:cNvSpPr>
            <a:spLocks noGrp="1"/>
          </p:cNvSpPr>
          <p:nvPr>
            <p:ph type="title"/>
          </p:nvPr>
        </p:nvSpPr>
        <p:spPr/>
        <p:txBody>
          <a:bodyPr/>
          <a:lstStyle/>
          <a:p>
            <a:r>
              <a:rPr lang="en-US" altLang="zh-CN" dirty="0"/>
              <a:t>HashSet</a:t>
            </a:r>
            <a:r>
              <a:rPr lang="zh-CN" altLang="en-US" dirty="0"/>
              <a:t>集合的底层原理</a:t>
            </a:r>
            <a:endParaRPr lang="en-US" altLang="zh-CN" dirty="0"/>
          </a:p>
        </p:txBody>
      </p:sp>
      <p:sp>
        <p:nvSpPr>
          <p:cNvPr id="13" name="!!!c">
            <a:extLst>
              <a:ext uri="{FF2B5EF4-FFF2-40B4-BE49-F238E27FC236}">
                <a16:creationId xmlns:a16="http://schemas.microsoft.com/office/drawing/2014/main" id="{B77B63D5-F9BA-DF16-6655-9B721FD54715}"/>
              </a:ext>
            </a:extLst>
          </p:cNvPr>
          <p:cNvSpPr txBox="1">
            <a:spLocks/>
          </p:cNvSpPr>
          <p:nvPr/>
        </p:nvSpPr>
        <p:spPr>
          <a:xfrm>
            <a:off x="576196" y="1035440"/>
            <a:ext cx="1298895"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r>
              <a:rPr lang="zh-CN" altLang="en-US" sz="1800" b="1" dirty="0">
                <a:solidFill>
                  <a:schemeClr val="tx1">
                    <a:lumMod val="75000"/>
                    <a:lumOff val="25000"/>
                  </a:schemeClr>
                </a:solidFill>
                <a:latin typeface="+mn-ea"/>
                <a:ea typeface="+mn-ea"/>
                <a:cs typeface="阿里巴巴普惠体" panose="00020600040101010101" pitchFamily="18" charset="-122"/>
              </a:rPr>
              <a:t>哈希值</a:t>
            </a:r>
            <a:endParaRPr lang="en-US" altLang="zh-CN" sz="1800" b="1" dirty="0">
              <a:solidFill>
                <a:schemeClr val="tx1">
                  <a:lumMod val="75000"/>
                  <a:lumOff val="25000"/>
                </a:schemeClr>
              </a:solidFill>
              <a:latin typeface="+mn-ea"/>
              <a:ea typeface="+mn-ea"/>
              <a:cs typeface="阿里巴巴普惠体" panose="00020600040101010101" pitchFamily="18" charset="-122"/>
            </a:endParaRPr>
          </a:p>
        </p:txBody>
      </p:sp>
      <p:sp>
        <p:nvSpPr>
          <p:cNvPr id="16" name="文本框 15">
            <a:extLst>
              <a:ext uri="{FF2B5EF4-FFF2-40B4-BE49-F238E27FC236}">
                <a16:creationId xmlns:a16="http://schemas.microsoft.com/office/drawing/2014/main" id="{998B47D7-BB18-C1E6-99FE-D889FBB8DB32}"/>
              </a:ext>
            </a:extLst>
          </p:cNvPr>
          <p:cNvSpPr txBox="1"/>
          <p:nvPr/>
        </p:nvSpPr>
        <p:spPr>
          <a:xfrm>
            <a:off x="602582" y="4089572"/>
            <a:ext cx="10803426" cy="896977"/>
          </a:xfrm>
          <a:prstGeom prst="rect">
            <a:avLst/>
          </a:prstGeom>
          <a:noFill/>
        </p:spPr>
        <p:txBody>
          <a:bodyPr wrap="square">
            <a:spAutoFit/>
          </a:bodyPr>
          <a:lstStyle/>
          <a:p>
            <a:pPr marL="268288" indent="-268288" fontAlgn="auto">
              <a:lnSpc>
                <a:spcPct val="200000"/>
              </a:lnSpc>
              <a:spcBef>
                <a:spcPts val="0"/>
              </a:spcBef>
              <a:spcAft>
                <a:spcPts val="0"/>
              </a:spcAft>
              <a:buFont typeface="Wingdings" pitchFamily="2" charset="2"/>
              <a:buChar char="l"/>
              <a:defRPr/>
            </a:pPr>
            <a:r>
              <a:rPr lang="zh-CN" altLang="en-US" sz="1400" dirty="0">
                <a:solidFill>
                  <a:schemeClr val="tx1">
                    <a:lumMod val="85000"/>
                    <a:lumOff val="15000"/>
                  </a:schemeClr>
                </a:solidFill>
                <a:latin typeface="+mn-ea"/>
                <a:cs typeface="阿里巴巴普惠体" panose="00020600040101010101" pitchFamily="18" charset="-122"/>
              </a:rPr>
              <a:t>同一个对象多次调用</a:t>
            </a:r>
            <a:r>
              <a:rPr lang="en-US" altLang="zh-CN" sz="1400" dirty="0" err="1">
                <a:solidFill>
                  <a:schemeClr val="tx1">
                    <a:lumMod val="85000"/>
                    <a:lumOff val="15000"/>
                  </a:schemeClr>
                </a:solidFill>
                <a:latin typeface="+mn-ea"/>
                <a:cs typeface="阿里巴巴普惠体" panose="00020600040101010101" pitchFamily="18" charset="-122"/>
              </a:rPr>
              <a:t>hashCode</a:t>
            </a:r>
            <a:r>
              <a:rPr lang="en-US" altLang="zh-CN" sz="1400" dirty="0">
                <a:solidFill>
                  <a:schemeClr val="tx1">
                    <a:lumMod val="85000"/>
                    <a:lumOff val="15000"/>
                  </a:schemeClr>
                </a:solidFill>
                <a:latin typeface="+mn-ea"/>
                <a:cs typeface="阿里巴巴普惠体" panose="00020600040101010101" pitchFamily="18" charset="-122"/>
              </a:rPr>
              <a:t>()</a:t>
            </a:r>
            <a:r>
              <a:rPr lang="zh-CN" altLang="en-US" sz="1400" dirty="0">
                <a:solidFill>
                  <a:schemeClr val="tx1">
                    <a:lumMod val="85000"/>
                    <a:lumOff val="15000"/>
                  </a:schemeClr>
                </a:solidFill>
                <a:latin typeface="+mn-ea"/>
                <a:cs typeface="阿里巴巴普惠体" panose="00020600040101010101" pitchFamily="18" charset="-122"/>
              </a:rPr>
              <a:t>方法返回的哈希值是相同的。</a:t>
            </a:r>
            <a:endParaRPr lang="en-US" altLang="zh-CN" sz="1400" dirty="0">
              <a:solidFill>
                <a:schemeClr val="tx1">
                  <a:lumMod val="85000"/>
                  <a:lumOff val="15000"/>
                </a:schemeClr>
              </a:solidFill>
              <a:latin typeface="+mn-ea"/>
              <a:cs typeface="阿里巴巴普惠体" panose="00020600040101010101" pitchFamily="18" charset="-122"/>
            </a:endParaRPr>
          </a:p>
          <a:p>
            <a:pPr marL="268288" indent="-268288" fontAlgn="auto">
              <a:lnSpc>
                <a:spcPct val="200000"/>
              </a:lnSpc>
              <a:spcBef>
                <a:spcPts val="0"/>
              </a:spcBef>
              <a:spcAft>
                <a:spcPts val="0"/>
              </a:spcAft>
              <a:buFont typeface="Wingdings" pitchFamily="2" charset="2"/>
              <a:buChar char="l"/>
              <a:defRPr/>
            </a:pPr>
            <a:r>
              <a:rPr lang="zh-CN" altLang="en-US" sz="1400" dirty="0">
                <a:solidFill>
                  <a:srgbClr val="C00000"/>
                </a:solidFill>
                <a:latin typeface="+mn-ea"/>
                <a:cs typeface="阿里巴巴普惠体" panose="00020600040101010101" pitchFamily="18" charset="-122"/>
              </a:rPr>
              <a:t>不同的对象，它们的哈希值大概率不相等，但也有可能会相等</a:t>
            </a:r>
            <a:r>
              <a:rPr lang="en-US" altLang="zh-CN" sz="1400" dirty="0">
                <a:solidFill>
                  <a:srgbClr val="C00000"/>
                </a:solidFill>
                <a:latin typeface="+mn-ea"/>
                <a:cs typeface="阿里巴巴普惠体" panose="00020600040101010101" pitchFamily="18" charset="-122"/>
              </a:rPr>
              <a:t>(</a:t>
            </a:r>
            <a:r>
              <a:rPr lang="zh-CN" altLang="en-US" sz="1400" dirty="0">
                <a:solidFill>
                  <a:srgbClr val="C00000"/>
                </a:solidFill>
                <a:latin typeface="+mn-ea"/>
                <a:cs typeface="阿里巴巴普惠体" panose="00020600040101010101" pitchFamily="18" charset="-122"/>
              </a:rPr>
              <a:t>哈希碰撞</a:t>
            </a:r>
            <a:r>
              <a:rPr lang="en-US" altLang="zh-CN" sz="1400" dirty="0">
                <a:solidFill>
                  <a:srgbClr val="C00000"/>
                </a:solidFill>
                <a:latin typeface="+mn-ea"/>
                <a:cs typeface="阿里巴巴普惠体" panose="00020600040101010101" pitchFamily="18" charset="-122"/>
              </a:rPr>
              <a:t>)</a:t>
            </a:r>
            <a:r>
              <a:rPr lang="zh-CN" altLang="en-US" sz="1400" dirty="0">
                <a:solidFill>
                  <a:srgbClr val="C00000"/>
                </a:solidFill>
                <a:latin typeface="+mn-ea"/>
                <a:cs typeface="阿里巴巴普惠体" panose="00020600040101010101" pitchFamily="18" charset="-122"/>
              </a:rPr>
              <a:t>。</a:t>
            </a:r>
            <a:endParaRPr lang="en-US" altLang="zh-CN" sz="1400" dirty="0">
              <a:solidFill>
                <a:srgbClr val="C00000"/>
              </a:solidFill>
              <a:latin typeface="+mn-ea"/>
              <a:cs typeface="阿里巴巴普惠体" panose="00020600040101010101" pitchFamily="18" charset="-122"/>
            </a:endParaRPr>
          </a:p>
        </p:txBody>
      </p:sp>
      <p:sp>
        <p:nvSpPr>
          <p:cNvPr id="17" name="!!!c">
            <a:extLst>
              <a:ext uri="{FF2B5EF4-FFF2-40B4-BE49-F238E27FC236}">
                <a16:creationId xmlns:a16="http://schemas.microsoft.com/office/drawing/2014/main" id="{48C927B7-23A8-27F1-ABB4-7CA917CC1256}"/>
              </a:ext>
            </a:extLst>
          </p:cNvPr>
          <p:cNvSpPr txBox="1">
            <a:spLocks/>
          </p:cNvSpPr>
          <p:nvPr/>
        </p:nvSpPr>
        <p:spPr>
          <a:xfrm>
            <a:off x="576196" y="3572382"/>
            <a:ext cx="2680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r>
              <a:rPr lang="zh-CN" altLang="en-US" sz="1800" b="1" dirty="0">
                <a:solidFill>
                  <a:schemeClr val="tx1">
                    <a:lumMod val="75000"/>
                    <a:lumOff val="25000"/>
                  </a:schemeClr>
                </a:solidFill>
                <a:latin typeface="+mn-ea"/>
                <a:ea typeface="+mn-ea"/>
                <a:cs typeface="阿里巴巴普惠体" panose="00020600040101010101" pitchFamily="18" charset="-122"/>
              </a:rPr>
              <a:t>对象哈希值的特点</a:t>
            </a:r>
          </a:p>
        </p:txBody>
      </p:sp>
      <p:sp>
        <p:nvSpPr>
          <p:cNvPr id="3" name="文本框 2">
            <a:extLst>
              <a:ext uri="{FF2B5EF4-FFF2-40B4-BE49-F238E27FC236}">
                <a16:creationId xmlns:a16="http://schemas.microsoft.com/office/drawing/2014/main" id="{CE967283-DB2A-FE1B-1642-271926545BA5}"/>
              </a:ext>
            </a:extLst>
          </p:cNvPr>
          <p:cNvSpPr txBox="1"/>
          <p:nvPr/>
        </p:nvSpPr>
        <p:spPr>
          <a:xfrm>
            <a:off x="692934" y="2853754"/>
            <a:ext cx="3225923" cy="276999"/>
          </a:xfrm>
          <a:prstGeom prst="rect">
            <a:avLst/>
          </a:prstGeom>
          <a:solidFill>
            <a:srgbClr val="F9FBF9"/>
          </a:solidFill>
          <a:ln w="9525" cap="flat" cmpd="sng" algn="ctr">
            <a:solidFill>
              <a:srgbClr val="F9FBF9"/>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wrap="square">
            <a:spAutoFit/>
          </a:bodyPr>
          <a:lstStyle/>
          <a:p>
            <a:pPr eaLnBrk="0" fontAlgn="base" hangingPunct="0">
              <a:spcBef>
                <a:spcPct val="0"/>
              </a:spcBef>
              <a:spcAft>
                <a:spcPct val="0"/>
              </a:spcAft>
            </a:pPr>
            <a:r>
              <a:rPr kumimoji="0" lang="zh-CN" altLang="zh-CN" sz="1200" b="0" i="0" u="none" strike="noStrike" cap="none" normalizeH="0" baseline="0" dirty="0">
                <a:ln>
                  <a:noFill/>
                </a:ln>
                <a:solidFill>
                  <a:srgbClr val="0033B3"/>
                </a:solidFill>
                <a:effectLst/>
                <a:latin typeface="+mn-ea"/>
              </a:rPr>
              <a:t>public int </a:t>
            </a:r>
            <a:r>
              <a:rPr kumimoji="0" lang="zh-CN" altLang="zh-CN" sz="1200" b="0" i="0" u="none" strike="noStrike" cap="none" normalizeH="0" baseline="0" dirty="0">
                <a:ln>
                  <a:noFill/>
                </a:ln>
                <a:solidFill>
                  <a:srgbClr val="00627A"/>
                </a:solidFill>
                <a:effectLst/>
                <a:latin typeface="+mn-ea"/>
              </a:rPr>
              <a:t>hashCode</a:t>
            </a:r>
            <a:r>
              <a:rPr kumimoji="0" lang="zh-CN" altLang="zh-CN" sz="1200" b="0" i="0" u="none" strike="noStrike" cap="none" normalizeH="0" baseline="0" dirty="0">
                <a:ln>
                  <a:noFill/>
                </a:ln>
                <a:solidFill>
                  <a:srgbClr val="080808"/>
                </a:solidFill>
                <a:effectLst/>
                <a:latin typeface="+mn-ea"/>
              </a:rPr>
              <a:t>()</a:t>
            </a:r>
            <a:r>
              <a:rPr lang="zh-CN" altLang="en-US" sz="1100" dirty="0">
                <a:solidFill>
                  <a:schemeClr val="tx1">
                    <a:lumMod val="85000"/>
                    <a:lumOff val="15000"/>
                  </a:schemeClr>
                </a:solidFill>
                <a:latin typeface="+mn-ea"/>
                <a:cs typeface="阿里巴巴普惠体" panose="00020600040101010101" pitchFamily="18" charset="-122"/>
              </a:rPr>
              <a:t>：返回对象的哈希码值</a:t>
            </a:r>
          </a:p>
        </p:txBody>
      </p:sp>
      <p:sp>
        <p:nvSpPr>
          <p:cNvPr id="7" name="!!!collection">
            <a:extLst>
              <a:ext uri="{FF2B5EF4-FFF2-40B4-BE49-F238E27FC236}">
                <a16:creationId xmlns:a16="http://schemas.microsoft.com/office/drawing/2014/main" id="{FF759566-072E-4950-2D72-932B60C2A56C}"/>
              </a:ext>
            </a:extLst>
          </p:cNvPr>
          <p:cNvSpPr>
            <a:spLocks noChangeArrowheads="1"/>
          </p:cNvSpPr>
          <p:nvPr/>
        </p:nvSpPr>
        <p:spPr bwMode="auto">
          <a:xfrm flipH="1">
            <a:off x="1519003" y="5368311"/>
            <a:ext cx="2524316" cy="433115"/>
          </a:xfrm>
          <a:prstGeom prst="roundRect">
            <a:avLst>
              <a:gd name="adj" fmla="val 24210"/>
            </a:avLst>
          </a:prstGeom>
          <a:solidFill>
            <a:srgbClr val="C00000"/>
          </a:solidFill>
          <a:ln w="9525">
            <a:noFill/>
            <a:round/>
            <a:headEnd/>
            <a:tailEnd/>
          </a:ln>
          <a:effectLst>
            <a:outerShdw dist="63500" dir="5400000" algn="ctr" rotWithShape="0">
              <a:srgbClr val="000000">
                <a:alpha val="10999"/>
              </a:srgbClr>
            </a:outerShdw>
          </a:effectLst>
        </p:spPr>
        <p:txBody>
          <a:bodyPr anchor="ctr"/>
          <a:lstStyle/>
          <a:p>
            <a:pPr lvl="0" algn="ctr">
              <a:defRPr/>
            </a:pPr>
            <a:r>
              <a:rPr lang="en-US" altLang="zh-CN" sz="1600" kern="0" dirty="0">
                <a:solidFill>
                  <a:schemeClr val="bg1"/>
                </a:solidFill>
                <a:latin typeface="+mn-ea"/>
                <a:cs typeface="阿里巴巴普惠体" panose="00020600040101010101" pitchFamily="18" charset="-122"/>
              </a:rPr>
              <a:t>int (-21</a:t>
            </a:r>
            <a:r>
              <a:rPr lang="zh-CN" altLang="en-US" sz="1600" kern="0" dirty="0">
                <a:solidFill>
                  <a:schemeClr val="bg1"/>
                </a:solidFill>
                <a:latin typeface="+mn-ea"/>
                <a:cs typeface="阿里巴巴普惠体" panose="00020600040101010101" pitchFamily="18" charset="-122"/>
              </a:rPr>
              <a:t>亿多 </a:t>
            </a:r>
            <a:r>
              <a:rPr lang="en-US" altLang="zh-CN" sz="1600" kern="0" dirty="0">
                <a:solidFill>
                  <a:schemeClr val="bg1"/>
                </a:solidFill>
                <a:latin typeface="+mn-ea"/>
                <a:cs typeface="阿里巴巴普惠体" panose="00020600040101010101" pitchFamily="18" charset="-122"/>
              </a:rPr>
              <a:t>~ 21</a:t>
            </a:r>
            <a:r>
              <a:rPr lang="zh-CN" altLang="en-US" sz="1600" kern="0" dirty="0">
                <a:solidFill>
                  <a:schemeClr val="bg1"/>
                </a:solidFill>
                <a:latin typeface="+mn-ea"/>
                <a:cs typeface="阿里巴巴普惠体" panose="00020600040101010101" pitchFamily="18" charset="-122"/>
              </a:rPr>
              <a:t>亿多</a:t>
            </a:r>
            <a:r>
              <a:rPr lang="en-US" altLang="zh-CN" sz="1600" kern="0" dirty="0">
                <a:solidFill>
                  <a:schemeClr val="bg1"/>
                </a:solidFill>
                <a:latin typeface="+mn-ea"/>
                <a:cs typeface="阿里巴巴普惠体" panose="00020600040101010101" pitchFamily="18" charset="-122"/>
              </a:rPr>
              <a:t>)</a:t>
            </a:r>
          </a:p>
        </p:txBody>
      </p:sp>
      <p:sp>
        <p:nvSpPr>
          <p:cNvPr id="10" name="圆角矩形 5">
            <a:extLst>
              <a:ext uri="{FF2B5EF4-FFF2-40B4-BE49-F238E27FC236}">
                <a16:creationId xmlns:a16="http://schemas.microsoft.com/office/drawing/2014/main" id="{5DDF78EF-FB45-AE4E-BAAB-169AE74E756B}"/>
              </a:ext>
            </a:extLst>
          </p:cNvPr>
          <p:cNvSpPr>
            <a:spLocks noChangeArrowheads="1"/>
          </p:cNvSpPr>
          <p:nvPr/>
        </p:nvSpPr>
        <p:spPr bwMode="auto">
          <a:xfrm flipH="1">
            <a:off x="4626168" y="5368310"/>
            <a:ext cx="2067045" cy="433115"/>
          </a:xfrm>
          <a:prstGeom prst="roundRect">
            <a:avLst>
              <a:gd name="adj" fmla="val 24210"/>
            </a:avLst>
          </a:prstGeom>
          <a:solidFill>
            <a:srgbClr val="7030A0"/>
          </a:solidFill>
          <a:ln w="9525">
            <a:solidFill>
              <a:schemeClr val="accent1"/>
            </a:solidFill>
            <a:round/>
            <a:headEnd/>
            <a:tailEnd/>
          </a:ln>
          <a:effectLst>
            <a:outerShdw dist="63500" dir="5400000" algn="ctr" rotWithShape="0">
              <a:srgbClr val="000000">
                <a:alpha val="10999"/>
              </a:srgbClr>
            </a:outerShdw>
          </a:effectLst>
        </p:spPr>
        <p:txBody>
          <a:bodyPr anchor="ctr"/>
          <a:lstStyle/>
          <a:p>
            <a:pPr lvl="0" algn="ctr">
              <a:defRPr/>
            </a:pPr>
            <a:r>
              <a:rPr lang="en-US" altLang="zh-CN" sz="1600" kern="0" dirty="0">
                <a:solidFill>
                  <a:srgbClr val="FFFFFF"/>
                </a:solidFill>
                <a:latin typeface="+mn-ea"/>
                <a:cs typeface="阿里巴巴普惠体" panose="00020600040101010101" pitchFamily="18" charset="-122"/>
              </a:rPr>
              <a:t>45</a:t>
            </a:r>
            <a:r>
              <a:rPr lang="zh-CN" altLang="en-US" sz="1600" kern="0" dirty="0">
                <a:solidFill>
                  <a:srgbClr val="FFFFFF"/>
                </a:solidFill>
                <a:latin typeface="+mn-ea"/>
                <a:cs typeface="阿里巴巴普惠体" panose="00020600040101010101" pitchFamily="18" charset="-122"/>
              </a:rPr>
              <a:t>亿个对象</a:t>
            </a:r>
            <a:endParaRPr lang="en-US" altLang="zh-CN" sz="1600" kern="0" dirty="0">
              <a:solidFill>
                <a:srgbClr val="FFFFFF"/>
              </a:solidFill>
              <a:latin typeface="+mn-ea"/>
              <a:cs typeface="阿里巴巴普惠体" panose="00020600040101010101" pitchFamily="18" charset="-122"/>
            </a:endParaRPr>
          </a:p>
        </p:txBody>
      </p:sp>
    </p:spTree>
    <p:extLst>
      <p:ext uri="{BB962C8B-B14F-4D97-AF65-F5344CB8AC3E}">
        <p14:creationId xmlns:p14="http://schemas.microsoft.com/office/powerpoint/2010/main" val="41806374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wipe(left)">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wipe(left)">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p:tgtEl>
                                              <p:spTgt spid="3"/>
                                            </p:tgtEl>
                                            <p:attrNameLst>
                                              <p:attrName>ppt_y</p:attrName>
                                            </p:attrNameLst>
                                          </p:cBhvr>
                                          <p:tavLst>
                                            <p:tav tm="0">
                                              <p:val>
                                                <p:strVal val="#ppt_y+#ppt_h*1.125000"/>
                                              </p:val>
                                            </p:tav>
                                            <p:tav tm="100000">
                                              <p:val>
                                                <p:strVal val="#ppt_y"/>
                                              </p:val>
                                            </p:tav>
                                          </p:tavLst>
                                        </p:anim>
                                        <p:animEffect transition="in" filter="wipe(up)">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14:presetBounceEnd="42857">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14:bounceEnd="42857">
                                          <p:cBhvr additive="base">
                                            <p:cTn id="31" dur="700" fill="hold"/>
                                            <p:tgtEl>
                                              <p:spTgt spid="17"/>
                                            </p:tgtEl>
                                            <p:attrNameLst>
                                              <p:attrName>ppt_x</p:attrName>
                                            </p:attrNameLst>
                                          </p:cBhvr>
                                          <p:tavLst>
                                            <p:tav tm="0">
                                              <p:val>
                                                <p:strVal val="0-#ppt_w/2"/>
                                              </p:val>
                                            </p:tav>
                                            <p:tav tm="100000">
                                              <p:val>
                                                <p:strVal val="#ppt_x"/>
                                              </p:val>
                                            </p:tav>
                                          </p:tavLst>
                                        </p:anim>
                                        <p:anim calcmode="lin" valueType="num" p14:bounceEnd="42857">
                                          <p:cBhvr additive="base">
                                            <p:cTn id="32" dur="7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xEl>
                                                  <p:pRg st="0" end="0"/>
                                                </p:txEl>
                                              </p:spTgt>
                                            </p:tgtEl>
                                            <p:attrNameLst>
                                              <p:attrName>style.visibility</p:attrName>
                                            </p:attrNameLst>
                                          </p:cBhvr>
                                          <p:to>
                                            <p:strVal val="visible"/>
                                          </p:to>
                                        </p:set>
                                        <p:animEffect transition="in" filter="fade">
                                          <p:cBhvr>
                                            <p:cTn id="37" dur="500"/>
                                            <p:tgtEl>
                                              <p:spTgt spid="1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xEl>
                                                  <p:pRg st="1" end="1"/>
                                                </p:txEl>
                                              </p:spTgt>
                                            </p:tgtEl>
                                            <p:attrNameLst>
                                              <p:attrName>style.visibility</p:attrName>
                                            </p:attrNameLst>
                                          </p:cBhvr>
                                          <p:to>
                                            <p:strVal val="visible"/>
                                          </p:to>
                                        </p:set>
                                        <p:animEffect transition="in" filter="fade">
                                          <p:cBhvr>
                                            <p:cTn id="42" dur="500"/>
                                            <p:tgtEl>
                                              <p:spTgt spid="1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p:tgtEl>
                                              <p:spTgt spid="7"/>
                                            </p:tgtEl>
                                            <p:attrNameLst>
                                              <p:attrName>ppt_y</p:attrName>
                                            </p:attrNameLst>
                                          </p:cBhvr>
                                          <p:tavLst>
                                            <p:tav tm="0">
                                              <p:val>
                                                <p:strVal val="#ppt_y+#ppt_h*1.125000"/>
                                              </p:val>
                                            </p:tav>
                                            <p:tav tm="100000">
                                              <p:val>
                                                <p:strVal val="#ppt_y"/>
                                              </p:val>
                                            </p:tav>
                                          </p:tavLst>
                                        </p:anim>
                                        <p:animEffect transition="in" filter="wipe(up)">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p:tgtEl>
                                              <p:spTgt spid="10"/>
                                            </p:tgtEl>
                                            <p:attrNameLst>
                                              <p:attrName>ppt_y</p:attrName>
                                            </p:attrNameLst>
                                          </p:cBhvr>
                                          <p:tavLst>
                                            <p:tav tm="0">
                                              <p:val>
                                                <p:strVal val="#ppt_y+#ppt_h*1.125000"/>
                                              </p:val>
                                            </p:tav>
                                            <p:tav tm="100000">
                                              <p:val>
                                                <p:strVal val="#ppt_y"/>
                                              </p:val>
                                            </p:tav>
                                          </p:tavLst>
                                        </p:anim>
                                        <p:animEffect transition="in" filter="wipe(up)">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3" grpId="0" animBg="1"/>
          <p:bldP spid="7"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xit" presetSubtype="0" fill="hold" grpId="0" nodeType="clickEffect">
                                      <p:stCondLst>
                                        <p:cond delay="0"/>
                                      </p:stCondLst>
                                      <p:childTnLst>
                                        <p:animEffect transition="out" filter="fade">
                                          <p:cBhvr>
                                            <p:cTn id="11" dur="1000"/>
                                            <p:tgtEl>
                                              <p:spTgt spid="6">
                                                <p:txEl>
                                                  <p:pRg st="0" end="0"/>
                                                </p:txEl>
                                              </p:spTgt>
                                            </p:tgtEl>
                                          </p:cBhvr>
                                        </p:animEffect>
                                        <p:anim calcmode="lin" valueType="num">
                                          <p:cBhvr>
                                            <p:cTn id="12" dur="1000"/>
                                            <p:tgtEl>
                                              <p:spTgt spid="6">
                                                <p:txEl>
                                                  <p:pRg st="0" end="0"/>
                                                </p:txEl>
                                              </p:spTgt>
                                            </p:tgtEl>
                                            <p:attrNameLst>
                                              <p:attrName>ppt_x</p:attrName>
                                            </p:attrNameLst>
                                          </p:cBhvr>
                                          <p:tavLst>
                                            <p:tav tm="0">
                                              <p:val>
                                                <p:strVal val="ppt_x"/>
                                              </p:val>
                                            </p:tav>
                                            <p:tav tm="100000">
                                              <p:val>
                                                <p:strVal val="ppt_x"/>
                                              </p:val>
                                            </p:tav>
                                          </p:tavLst>
                                        </p:anim>
                                        <p:anim calcmode="lin" valueType="num">
                                          <p:cBhvr>
                                            <p:cTn id="13" dur="1000"/>
                                            <p:tgtEl>
                                              <p:spTgt spid="6">
                                                <p:txEl>
                                                  <p:pRg st="0" end="0"/>
                                                </p:txEl>
                                              </p:spTgt>
                                            </p:tgtEl>
                                            <p:attrNameLst>
                                              <p:attrName>ppt_y</p:attrName>
                                            </p:attrNameLst>
                                          </p:cBhvr>
                                          <p:tavLst>
                                            <p:tav tm="0">
                                              <p:val>
                                                <p:strVal val="ppt_y"/>
                                              </p:val>
                                            </p:tav>
                                            <p:tav tm="100000">
                                              <p:val>
                                                <p:strVal val="ppt_y-.1"/>
                                              </p:val>
                                            </p:tav>
                                          </p:tavLst>
                                        </p:anim>
                                        <p:set>
                                          <p:cBhvr>
                                            <p:cTn id="14" dur="1" fill="hold">
                                              <p:stCondLst>
                                                <p:cond delay="999"/>
                                              </p:stCondLst>
                                            </p:cTn>
                                            <p:tgtEl>
                                              <p:spTgt spid="6">
                                                <p:txEl>
                                                  <p:pRg st="0" end="0"/>
                                                </p:txEl>
                                              </p:spTgt>
                                            </p:tgtEl>
                                            <p:attrNameLst>
                                              <p:attrName>style.visibility</p:attrName>
                                            </p:attrNameLst>
                                          </p:cBhvr>
                                          <p:to>
                                            <p:strVal val="hidden"/>
                                          </p:to>
                                        </p:set>
                                      </p:childTnLst>
                                    </p:cTn>
                                  </p:par>
                                  <p:par>
                                    <p:cTn id="15" presetID="37"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900" decel="100000" fill="hold"/>
                                            <p:tgtEl>
                                              <p:spTgt spid="13"/>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wipe(left)">
                                          <p:cBhvr>
                                            <p:cTn id="25" dur="500"/>
                                            <p:tgtEl>
                                              <p:spTgt spid="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
                                                <p:txEl>
                                                  <p:pRg st="1" end="1"/>
                                                </p:txEl>
                                              </p:spTgt>
                                            </p:tgtEl>
                                            <p:attrNameLst>
                                              <p:attrName>style.visibility</p:attrName>
                                            </p:attrNameLst>
                                          </p:cBhvr>
                                          <p:to>
                                            <p:strVal val="visible"/>
                                          </p:to>
                                        </p:set>
                                        <p:animEffect transition="in" filter="wipe(left)">
                                          <p:cBhvr>
                                            <p:cTn id="30" dur="500"/>
                                            <p:tgtEl>
                                              <p:spTgt spid="5">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p:tgtEl>
                                              <p:spTgt spid="3"/>
                                            </p:tgtEl>
                                            <p:attrNameLst>
                                              <p:attrName>ppt_y</p:attrName>
                                            </p:attrNameLst>
                                          </p:cBhvr>
                                          <p:tavLst>
                                            <p:tav tm="0">
                                              <p:val>
                                                <p:strVal val="#ppt_y+#ppt_h*1.125000"/>
                                              </p:val>
                                            </p:tav>
                                            <p:tav tm="100000">
                                              <p:val>
                                                <p:strVal val="#ppt_y"/>
                                              </p:val>
                                            </p:tav>
                                          </p:tavLst>
                                        </p:anim>
                                        <p:animEffect transition="in" filter="wipe(up)">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700" fill="hold"/>
                                            <p:tgtEl>
                                              <p:spTgt spid="17"/>
                                            </p:tgtEl>
                                            <p:attrNameLst>
                                              <p:attrName>ppt_x</p:attrName>
                                            </p:attrNameLst>
                                          </p:cBhvr>
                                          <p:tavLst>
                                            <p:tav tm="0">
                                              <p:val>
                                                <p:strVal val="0-#ppt_w/2"/>
                                              </p:val>
                                            </p:tav>
                                            <p:tav tm="100000">
                                              <p:val>
                                                <p:strVal val="#ppt_x"/>
                                              </p:val>
                                            </p:tav>
                                          </p:tavLst>
                                        </p:anim>
                                        <p:anim calcmode="lin" valueType="num">
                                          <p:cBhvr additive="base">
                                            <p:cTn id="42" dur="7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animEffect transition="in" filter="fade">
                                          <p:cBhvr>
                                            <p:cTn id="47" dur="500"/>
                                            <p:tgtEl>
                                              <p:spTgt spid="1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
                                                <p:txEl>
                                                  <p:pRg st="1" end="1"/>
                                                </p:txEl>
                                              </p:spTgt>
                                            </p:tgtEl>
                                            <p:attrNameLst>
                                              <p:attrName>style.visibility</p:attrName>
                                            </p:attrNameLst>
                                          </p:cBhvr>
                                          <p:to>
                                            <p:strVal val="visible"/>
                                          </p:to>
                                        </p:set>
                                        <p:animEffect transition="in" filter="fade">
                                          <p:cBhvr>
                                            <p:cTn id="52" dur="500"/>
                                            <p:tgtEl>
                                              <p:spTgt spid="16">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500"/>
                                            <p:tgtEl>
                                              <p:spTgt spid="7"/>
                                            </p:tgtEl>
                                            <p:attrNameLst>
                                              <p:attrName>ppt_y</p:attrName>
                                            </p:attrNameLst>
                                          </p:cBhvr>
                                          <p:tavLst>
                                            <p:tav tm="0">
                                              <p:val>
                                                <p:strVal val="#ppt_y+#ppt_h*1.125000"/>
                                              </p:val>
                                            </p:tav>
                                            <p:tav tm="100000">
                                              <p:val>
                                                <p:strVal val="#ppt_y"/>
                                              </p:val>
                                            </p:tav>
                                          </p:tavLst>
                                        </p:anim>
                                        <p:animEffect transition="in" filter="wipe(up)">
                                          <p:cBhvr>
                                            <p:cTn id="58" dur="500"/>
                                            <p:tgtEl>
                                              <p:spTgt spid="7"/>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4"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additive="base">
                                            <p:cTn id="63" dur="500"/>
                                            <p:tgtEl>
                                              <p:spTgt spid="10"/>
                                            </p:tgtEl>
                                            <p:attrNameLst>
                                              <p:attrName>ppt_y</p:attrName>
                                            </p:attrNameLst>
                                          </p:cBhvr>
                                          <p:tavLst>
                                            <p:tav tm="0">
                                              <p:val>
                                                <p:strVal val="#ppt_y+#ppt_h*1.125000"/>
                                              </p:val>
                                            </p:tav>
                                            <p:tav tm="100000">
                                              <p:val>
                                                <p:strVal val="#ppt_y"/>
                                              </p:val>
                                            </p:tav>
                                          </p:tavLst>
                                        </p:anim>
                                        <p:animEffect transition="in" filter="wipe(up)">
                                          <p:cBhvr>
                                            <p:cTn id="6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3" grpId="0" animBg="1"/>
          <p:bldP spid="6" grpId="0" build="allAtOnce"/>
          <p:bldP spid="7" grpId="0" animBg="1"/>
          <p:bldP spid="10"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DF93EDA-4AF6-4F3D-8469-119F42C191C1}"/>
              </a:ext>
            </a:extLst>
          </p:cNvPr>
          <p:cNvSpPr txBox="1"/>
          <p:nvPr/>
        </p:nvSpPr>
        <p:spPr>
          <a:xfrm>
            <a:off x="629257" y="1422585"/>
            <a:ext cx="4242599" cy="1919821"/>
          </a:xfrm>
          <a:prstGeom prst="rect">
            <a:avLst/>
          </a:prstGeom>
          <a:noFill/>
        </p:spPr>
        <p:txBody>
          <a:bodyPr wrap="square">
            <a:spAutoFit/>
          </a:bodyPr>
          <a:lstStyle/>
          <a:p>
            <a:pPr>
              <a:lnSpc>
                <a:spcPct val="250000"/>
              </a:lnSpc>
              <a:defRPr/>
            </a:pPr>
            <a:r>
              <a:rPr lang="zh-CN" altLang="en-US"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哈希表</a:t>
            </a:r>
            <a:endParaRPr lang="en-US" altLang="zh-CN"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57708" indent="-357708">
              <a:lnSpc>
                <a:spcPct val="250000"/>
              </a:lnSpc>
              <a:buFont typeface="Wingdings" pitchFamily="2" charset="2"/>
              <a:buChar char="l"/>
              <a:defRPr/>
            </a:pP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JDK8</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之前，哈希表 </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6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a:t>
            </a:r>
            <a:r>
              <a:rPr lang="en-US" altLang="zh-CN" sz="16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链表</a:t>
            </a:r>
            <a:endParaRPr lang="en-US" altLang="zh-CN" sz="1600"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57708" indent="-357708">
              <a:lnSpc>
                <a:spcPct val="250000"/>
              </a:lnSpc>
              <a:buFont typeface="Wingdings" pitchFamily="2" charset="2"/>
              <a:buChar char="l"/>
              <a:defRPr/>
            </a:pP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JDK8</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开始，哈希表 </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6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a:t>
            </a:r>
            <a:r>
              <a:rPr lang="en-US" altLang="zh-CN" sz="16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链表</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红黑树</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文本框 1">
            <a:extLst>
              <a:ext uri="{FF2B5EF4-FFF2-40B4-BE49-F238E27FC236}">
                <a16:creationId xmlns:a16="http://schemas.microsoft.com/office/drawing/2014/main" id="{DEA4FABB-A7AE-437B-A336-7659222D7CE6}"/>
              </a:ext>
            </a:extLst>
          </p:cNvPr>
          <p:cNvSpPr txBox="1"/>
          <p:nvPr/>
        </p:nvSpPr>
        <p:spPr>
          <a:xfrm>
            <a:off x="629257" y="810814"/>
            <a:ext cx="2694969" cy="611771"/>
          </a:xfrm>
          <a:prstGeom prst="rect">
            <a:avLst/>
          </a:prstGeom>
          <a:noFill/>
        </p:spPr>
        <p:txBody>
          <a:bodyPr wrap="none" rtlCol="0">
            <a:spAutoFit/>
          </a:bodyPr>
          <a:lstStyle/>
          <a:p>
            <a:pPr marL="285750" indent="-285750">
              <a:lnSpc>
                <a:spcPct val="25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基于</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哈希表存储数据</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a:t>
            </a:r>
          </a:p>
        </p:txBody>
      </p:sp>
      <p:sp>
        <p:nvSpPr>
          <p:cNvPr id="4" name="标题 3">
            <a:extLst>
              <a:ext uri="{FF2B5EF4-FFF2-40B4-BE49-F238E27FC236}">
                <a16:creationId xmlns:a16="http://schemas.microsoft.com/office/drawing/2014/main" id="{F4E46111-6C3E-747E-7001-EA363E7C5278}"/>
              </a:ext>
            </a:extLst>
          </p:cNvPr>
          <p:cNvSpPr>
            <a:spLocks noGrp="1"/>
          </p:cNvSpPr>
          <p:nvPr>
            <p:ph type="title"/>
          </p:nvPr>
        </p:nvSpPr>
        <p:spPr/>
        <p:txBody>
          <a:bodyPr/>
          <a:lstStyle/>
          <a:p>
            <a:r>
              <a:rPr lang="en-US" altLang="zh-CN" dirty="0"/>
              <a:t>HashSet</a:t>
            </a:r>
            <a:r>
              <a:rPr lang="zh-CN" altLang="en-US" dirty="0"/>
              <a:t>集合的底层原理</a:t>
            </a:r>
          </a:p>
        </p:txBody>
      </p:sp>
      <p:sp>
        <p:nvSpPr>
          <p:cNvPr id="8" name="文本框 7">
            <a:extLst>
              <a:ext uri="{FF2B5EF4-FFF2-40B4-BE49-F238E27FC236}">
                <a16:creationId xmlns:a16="http://schemas.microsoft.com/office/drawing/2014/main" id="{289A746A-1537-14D5-244D-B0CE24EFCDAB}"/>
              </a:ext>
            </a:extLst>
          </p:cNvPr>
          <p:cNvSpPr txBox="1"/>
          <p:nvPr/>
        </p:nvSpPr>
        <p:spPr>
          <a:xfrm>
            <a:off x="629257" y="3615623"/>
            <a:ext cx="6096000" cy="338554"/>
          </a:xfrm>
          <a:prstGeom prst="rect">
            <a:avLst/>
          </a:prstGeom>
          <a:noFill/>
        </p:spPr>
        <p:txBody>
          <a:bodyPr wrap="square">
            <a:spAutoFit/>
          </a:bodyPr>
          <a:lstStyle/>
          <a:p>
            <a:pPr marL="285750" indent="-285750">
              <a:buFont typeface="Wingdings" panose="05000000000000000000" pitchFamily="2" charset="2"/>
              <a:buChar char="l"/>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哈希表是一种增删改查数据，性能都较好的数据结构</a:t>
            </a:r>
            <a:endParaRPr lang="zh-CN" altLang="en-US" sz="16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500"/>
                                        <p:tgtEl>
                                          <p:spTgt spid="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animEffect transition="in" filter="fade">
                                      <p:cBhvr>
                                        <p:cTn id="17" dur="500"/>
                                        <p:tgtEl>
                                          <p:spTgt spid="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xEl>
                                              <p:pRg st="2" end="2"/>
                                            </p:txEl>
                                          </p:spTgt>
                                        </p:tgtEl>
                                        <p:attrNameLst>
                                          <p:attrName>style.visibility</p:attrName>
                                        </p:attrNameLst>
                                      </p:cBhvr>
                                      <p:to>
                                        <p:strVal val="visible"/>
                                      </p:to>
                                    </p:set>
                                    <p:animEffect transition="in" filter="fade">
                                      <p:cBhvr>
                                        <p:cTn id="22" dur="500"/>
                                        <p:tgtEl>
                                          <p:spTgt spid="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7E9294EB-7ADF-4BFE-920D-914A2694854E}"/>
              </a:ext>
            </a:extLst>
          </p:cNvPr>
          <p:cNvSpPr txBox="1"/>
          <p:nvPr/>
        </p:nvSpPr>
        <p:spPr>
          <a:xfrm>
            <a:off x="769618" y="934083"/>
            <a:ext cx="6731845" cy="466652"/>
          </a:xfrm>
          <a:prstGeom prst="rect">
            <a:avLst/>
          </a:prstGeom>
          <a:noFill/>
        </p:spPr>
        <p:txBody>
          <a:bodyPr wrap="square">
            <a:spAutoFit/>
          </a:bodyPr>
          <a:lstStyle/>
          <a:p>
            <a:pPr>
              <a:lnSpc>
                <a:spcPct val="150000"/>
              </a:lnSpc>
              <a:defRPr/>
            </a:pPr>
            <a:r>
              <a:rPr lang="en-US" altLang="zh-CN"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JDK8</a:t>
            </a: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之前的哈希表：</a:t>
            </a:r>
            <a:r>
              <a:rPr lang="zh-CN" altLang="en-US" sz="18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a:t>
            </a:r>
            <a:r>
              <a:rPr lang="en-US" altLang="zh-CN" sz="18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800"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链表</a:t>
            </a:r>
            <a:endParaRPr lang="zh-CN" altLang="en-US" b="1" dirty="0">
              <a:solidFill>
                <a:srgbClr val="0070C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5" name="直接连接符 4">
            <a:extLst>
              <a:ext uri="{FF2B5EF4-FFF2-40B4-BE49-F238E27FC236}">
                <a16:creationId xmlns:a16="http://schemas.microsoft.com/office/drawing/2014/main" id="{8DBC0FCA-5C40-4FCB-9AF6-A92162AB4D17}"/>
              </a:ext>
            </a:extLst>
          </p:cNvPr>
          <p:cNvCxnSpPr>
            <a:cxnSpLocks/>
          </p:cNvCxnSpPr>
          <p:nvPr/>
        </p:nvCxnSpPr>
        <p:spPr>
          <a:xfrm>
            <a:off x="769618" y="1604432"/>
            <a:ext cx="10805583"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7B8D306-7EE6-4EB6-8BA7-03C1450FB368}"/>
              </a:ext>
            </a:extLst>
          </p:cNvPr>
          <p:cNvCxnSpPr>
            <a:cxnSpLocks/>
          </p:cNvCxnSpPr>
          <p:nvPr/>
        </p:nvCxnSpPr>
        <p:spPr>
          <a:xfrm>
            <a:off x="769618" y="2275416"/>
            <a:ext cx="10805583" cy="6349"/>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0C4FA2C1-7860-479C-8B8B-6EA851A5765A}"/>
              </a:ext>
            </a:extLst>
          </p:cNvPr>
          <p:cNvSpPr/>
          <p:nvPr/>
        </p:nvSpPr>
        <p:spPr>
          <a:xfrm>
            <a:off x="854284"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cxnSp>
        <p:nvCxnSpPr>
          <p:cNvPr id="11" name="直接连接符 10">
            <a:extLst>
              <a:ext uri="{FF2B5EF4-FFF2-40B4-BE49-F238E27FC236}">
                <a16:creationId xmlns:a16="http://schemas.microsoft.com/office/drawing/2014/main" id="{F60FFFF4-97F8-4FBB-BB15-3AB60B9C1165}"/>
              </a:ext>
            </a:extLst>
          </p:cNvPr>
          <p:cNvCxnSpPr>
            <a:cxnSpLocks/>
          </p:cNvCxnSpPr>
          <p:nvPr/>
        </p:nvCxnSpPr>
        <p:spPr>
          <a:xfrm>
            <a:off x="212005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2CF108A7-0299-4135-8F4D-B02F4D108F1D}"/>
              </a:ext>
            </a:extLst>
          </p:cNvPr>
          <p:cNvSpPr/>
          <p:nvPr/>
        </p:nvSpPr>
        <p:spPr>
          <a:xfrm>
            <a:off x="1521034"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cxnSp>
        <p:nvCxnSpPr>
          <p:cNvPr id="13" name="直接连接符 12">
            <a:extLst>
              <a:ext uri="{FF2B5EF4-FFF2-40B4-BE49-F238E27FC236}">
                <a16:creationId xmlns:a16="http://schemas.microsoft.com/office/drawing/2014/main" id="{1BADC812-4777-48E0-947B-95EE7BA02146}"/>
              </a:ext>
            </a:extLst>
          </p:cNvPr>
          <p:cNvCxnSpPr>
            <a:cxnSpLocks/>
          </p:cNvCxnSpPr>
          <p:nvPr/>
        </p:nvCxnSpPr>
        <p:spPr>
          <a:xfrm>
            <a:off x="2791033"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2F86D06-59CB-42F0-9E70-67E4ADFC641F}"/>
              </a:ext>
            </a:extLst>
          </p:cNvPr>
          <p:cNvCxnSpPr>
            <a:cxnSpLocks/>
          </p:cNvCxnSpPr>
          <p:nvPr/>
        </p:nvCxnSpPr>
        <p:spPr>
          <a:xfrm>
            <a:off x="480610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9FC9901-59FE-4843-853D-AD43842D5443}"/>
              </a:ext>
            </a:extLst>
          </p:cNvPr>
          <p:cNvCxnSpPr>
            <a:cxnSpLocks/>
          </p:cNvCxnSpPr>
          <p:nvPr/>
        </p:nvCxnSpPr>
        <p:spPr>
          <a:xfrm>
            <a:off x="547920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C5E0CA6-D141-4B0E-A0C4-EFB5AFB4E3AF}"/>
              </a:ext>
            </a:extLst>
          </p:cNvPr>
          <p:cNvCxnSpPr>
            <a:cxnSpLocks/>
          </p:cNvCxnSpPr>
          <p:nvPr/>
        </p:nvCxnSpPr>
        <p:spPr>
          <a:xfrm>
            <a:off x="6198866"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095D976-BA5F-4898-87F2-A3BCABADC4A9}"/>
              </a:ext>
            </a:extLst>
          </p:cNvPr>
          <p:cNvCxnSpPr>
            <a:cxnSpLocks/>
          </p:cNvCxnSpPr>
          <p:nvPr/>
        </p:nvCxnSpPr>
        <p:spPr>
          <a:xfrm>
            <a:off x="6871966"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944381C-78BD-45AE-8954-913D4A975100}"/>
              </a:ext>
            </a:extLst>
          </p:cNvPr>
          <p:cNvCxnSpPr>
            <a:cxnSpLocks/>
          </p:cNvCxnSpPr>
          <p:nvPr/>
        </p:nvCxnSpPr>
        <p:spPr>
          <a:xfrm>
            <a:off x="754295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23A038D-AEF7-4E5D-B02E-D1644CBDD90E}"/>
              </a:ext>
            </a:extLst>
          </p:cNvPr>
          <p:cNvCxnSpPr>
            <a:cxnSpLocks/>
          </p:cNvCxnSpPr>
          <p:nvPr/>
        </p:nvCxnSpPr>
        <p:spPr>
          <a:xfrm>
            <a:off x="821605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40C2CF7-C9DD-460C-AE31-5CA65F00D200}"/>
              </a:ext>
            </a:extLst>
          </p:cNvPr>
          <p:cNvCxnSpPr>
            <a:cxnSpLocks/>
          </p:cNvCxnSpPr>
          <p:nvPr/>
        </p:nvCxnSpPr>
        <p:spPr>
          <a:xfrm>
            <a:off x="8887033"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2237A86-9C67-43F0-8DDF-D4EFA67C696B}"/>
              </a:ext>
            </a:extLst>
          </p:cNvPr>
          <p:cNvCxnSpPr>
            <a:cxnSpLocks/>
          </p:cNvCxnSpPr>
          <p:nvPr/>
        </p:nvCxnSpPr>
        <p:spPr>
          <a:xfrm>
            <a:off x="9558017"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439C95B-56C7-40E5-AFCA-F40D39C7DD15}"/>
              </a:ext>
            </a:extLst>
          </p:cNvPr>
          <p:cNvCxnSpPr>
            <a:cxnSpLocks/>
          </p:cNvCxnSpPr>
          <p:nvPr/>
        </p:nvCxnSpPr>
        <p:spPr>
          <a:xfrm>
            <a:off x="10231117"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7FC3D32-257C-4F4F-963F-4D70AE49618A}"/>
              </a:ext>
            </a:extLst>
          </p:cNvPr>
          <p:cNvCxnSpPr>
            <a:cxnSpLocks/>
          </p:cNvCxnSpPr>
          <p:nvPr/>
        </p:nvCxnSpPr>
        <p:spPr>
          <a:xfrm>
            <a:off x="1090210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87988F8-E015-4735-87D5-4D316F3C76FE}"/>
              </a:ext>
            </a:extLst>
          </p:cNvPr>
          <p:cNvCxnSpPr>
            <a:cxnSpLocks/>
          </p:cNvCxnSpPr>
          <p:nvPr/>
        </p:nvCxnSpPr>
        <p:spPr>
          <a:xfrm>
            <a:off x="1157520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097D475A-9A47-49BA-8130-9AFBD511AF5B}"/>
              </a:ext>
            </a:extLst>
          </p:cNvPr>
          <p:cNvSpPr/>
          <p:nvPr/>
        </p:nvSpPr>
        <p:spPr>
          <a:xfrm>
            <a:off x="2217418"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28" name="矩形 27">
            <a:extLst>
              <a:ext uri="{FF2B5EF4-FFF2-40B4-BE49-F238E27FC236}">
                <a16:creationId xmlns:a16="http://schemas.microsoft.com/office/drawing/2014/main" id="{3103FC64-A467-49F3-A6B4-BD7BD47B71DD}"/>
              </a:ext>
            </a:extLst>
          </p:cNvPr>
          <p:cNvSpPr/>
          <p:nvPr/>
        </p:nvSpPr>
        <p:spPr>
          <a:xfrm>
            <a:off x="2884167"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29" name="矩形 28">
            <a:extLst>
              <a:ext uri="{FF2B5EF4-FFF2-40B4-BE49-F238E27FC236}">
                <a16:creationId xmlns:a16="http://schemas.microsoft.com/office/drawing/2014/main" id="{5064CD42-8213-47F5-97C5-1C0FF815C725}"/>
              </a:ext>
            </a:extLst>
          </p:cNvPr>
          <p:cNvSpPr/>
          <p:nvPr/>
        </p:nvSpPr>
        <p:spPr>
          <a:xfrm>
            <a:off x="3523400" y="1775884"/>
            <a:ext cx="546945" cy="338554"/>
          </a:xfrm>
          <a:prstGeom prst="rect">
            <a:avLst/>
          </a:prstGeom>
        </p:spPr>
        <p:txBody>
          <a:bodyPr wrap="square">
            <a:spAutoFit/>
          </a:bodyPr>
          <a:lstStyle/>
          <a:p>
            <a:pPr>
              <a:defRPr/>
            </a:pPr>
            <a:r>
              <a:rPr lang="en-US" altLang="zh-CN" sz="1600" dirty="0">
                <a:latin typeface="微软雅黑" panose="020B0503020204020204" pitchFamily="34" charset="-122"/>
                <a:ea typeface="Alibaba PuHuiTi R"/>
              </a:rPr>
              <a:t>null</a:t>
            </a:r>
            <a:endParaRPr lang="zh-CN" altLang="en-US" sz="1600" dirty="0">
              <a:latin typeface="微软雅黑" panose="020B0503020204020204" pitchFamily="34" charset="-122"/>
              <a:ea typeface="Alibaba PuHuiTi R"/>
            </a:endParaRPr>
          </a:p>
        </p:txBody>
      </p:sp>
      <p:sp>
        <p:nvSpPr>
          <p:cNvPr id="30" name="矩形 29">
            <a:extLst>
              <a:ext uri="{FF2B5EF4-FFF2-40B4-BE49-F238E27FC236}">
                <a16:creationId xmlns:a16="http://schemas.microsoft.com/office/drawing/2014/main" id="{5A94079E-3238-40C9-ADA8-9EB79B434288}"/>
              </a:ext>
            </a:extLst>
          </p:cNvPr>
          <p:cNvSpPr/>
          <p:nvPr/>
        </p:nvSpPr>
        <p:spPr>
          <a:xfrm>
            <a:off x="4207084"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1" name="矩形 30">
            <a:extLst>
              <a:ext uri="{FF2B5EF4-FFF2-40B4-BE49-F238E27FC236}">
                <a16:creationId xmlns:a16="http://schemas.microsoft.com/office/drawing/2014/main" id="{64352502-E2A2-403D-A840-ED54DE51F912}"/>
              </a:ext>
            </a:extLst>
          </p:cNvPr>
          <p:cNvSpPr/>
          <p:nvPr/>
        </p:nvSpPr>
        <p:spPr>
          <a:xfrm>
            <a:off x="4903467"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2" name="矩形 31">
            <a:extLst>
              <a:ext uri="{FF2B5EF4-FFF2-40B4-BE49-F238E27FC236}">
                <a16:creationId xmlns:a16="http://schemas.microsoft.com/office/drawing/2014/main" id="{4C301F48-5583-493D-AB1D-1A109DB43325}"/>
              </a:ext>
            </a:extLst>
          </p:cNvPr>
          <p:cNvSpPr/>
          <p:nvPr/>
        </p:nvSpPr>
        <p:spPr>
          <a:xfrm>
            <a:off x="5570218"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3" name="矩形 32">
            <a:extLst>
              <a:ext uri="{FF2B5EF4-FFF2-40B4-BE49-F238E27FC236}">
                <a16:creationId xmlns:a16="http://schemas.microsoft.com/office/drawing/2014/main" id="{C9AA140A-8675-4DB5-AAFD-92B0877C1719}"/>
              </a:ext>
            </a:extLst>
          </p:cNvPr>
          <p:cNvSpPr/>
          <p:nvPr/>
        </p:nvSpPr>
        <p:spPr>
          <a:xfrm>
            <a:off x="6289884"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4" name="矩形 33">
            <a:extLst>
              <a:ext uri="{FF2B5EF4-FFF2-40B4-BE49-F238E27FC236}">
                <a16:creationId xmlns:a16="http://schemas.microsoft.com/office/drawing/2014/main" id="{025458F7-75DA-4E7D-B3F7-E6F31000C97F}"/>
              </a:ext>
            </a:extLst>
          </p:cNvPr>
          <p:cNvSpPr/>
          <p:nvPr/>
        </p:nvSpPr>
        <p:spPr>
          <a:xfrm>
            <a:off x="6954518"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5" name="矩形 34">
            <a:extLst>
              <a:ext uri="{FF2B5EF4-FFF2-40B4-BE49-F238E27FC236}">
                <a16:creationId xmlns:a16="http://schemas.microsoft.com/office/drawing/2014/main" id="{98DA4647-A9AA-41EA-9E54-84F7E5742A6A}"/>
              </a:ext>
            </a:extLst>
          </p:cNvPr>
          <p:cNvSpPr/>
          <p:nvPr/>
        </p:nvSpPr>
        <p:spPr>
          <a:xfrm>
            <a:off x="7653018"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6" name="矩形 35">
            <a:extLst>
              <a:ext uri="{FF2B5EF4-FFF2-40B4-BE49-F238E27FC236}">
                <a16:creationId xmlns:a16="http://schemas.microsoft.com/office/drawing/2014/main" id="{7F418C73-1215-4BAF-9E38-DCEE2E86E16D}"/>
              </a:ext>
            </a:extLst>
          </p:cNvPr>
          <p:cNvSpPr/>
          <p:nvPr/>
        </p:nvSpPr>
        <p:spPr>
          <a:xfrm>
            <a:off x="8317651"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7" name="矩形 36">
            <a:extLst>
              <a:ext uri="{FF2B5EF4-FFF2-40B4-BE49-F238E27FC236}">
                <a16:creationId xmlns:a16="http://schemas.microsoft.com/office/drawing/2014/main" id="{5193202D-B146-4F6C-BF8F-77D538E26E85}"/>
              </a:ext>
            </a:extLst>
          </p:cNvPr>
          <p:cNvSpPr/>
          <p:nvPr/>
        </p:nvSpPr>
        <p:spPr>
          <a:xfrm>
            <a:off x="8975934"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8" name="矩形 37">
            <a:extLst>
              <a:ext uri="{FF2B5EF4-FFF2-40B4-BE49-F238E27FC236}">
                <a16:creationId xmlns:a16="http://schemas.microsoft.com/office/drawing/2014/main" id="{B3D534AD-5842-4631-91EA-1F95E2AC7064}"/>
              </a:ext>
            </a:extLst>
          </p:cNvPr>
          <p:cNvSpPr/>
          <p:nvPr/>
        </p:nvSpPr>
        <p:spPr>
          <a:xfrm>
            <a:off x="9640567"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39" name="矩形 38">
            <a:extLst>
              <a:ext uri="{FF2B5EF4-FFF2-40B4-BE49-F238E27FC236}">
                <a16:creationId xmlns:a16="http://schemas.microsoft.com/office/drawing/2014/main" id="{EF38C6F1-D43E-482A-9A16-7EEACBCAC72A}"/>
              </a:ext>
            </a:extLst>
          </p:cNvPr>
          <p:cNvSpPr/>
          <p:nvPr/>
        </p:nvSpPr>
        <p:spPr>
          <a:xfrm>
            <a:off x="10339067"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40" name="矩形 39">
            <a:extLst>
              <a:ext uri="{FF2B5EF4-FFF2-40B4-BE49-F238E27FC236}">
                <a16:creationId xmlns:a16="http://schemas.microsoft.com/office/drawing/2014/main" id="{403079E0-AB2B-4FE1-8AE2-E5CD0EBE631B}"/>
              </a:ext>
            </a:extLst>
          </p:cNvPr>
          <p:cNvSpPr/>
          <p:nvPr/>
        </p:nvSpPr>
        <p:spPr>
          <a:xfrm>
            <a:off x="11003700" y="1775884"/>
            <a:ext cx="546945"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null</a:t>
            </a:r>
            <a:endParaRPr lang="zh-CN" altLang="en-US" sz="1600" dirty="0">
              <a:ea typeface="Alibaba PuHuiTi R"/>
            </a:endParaRPr>
          </a:p>
        </p:txBody>
      </p:sp>
      <p:sp>
        <p:nvSpPr>
          <p:cNvPr id="41" name="矩形 40">
            <a:extLst>
              <a:ext uri="{FF2B5EF4-FFF2-40B4-BE49-F238E27FC236}">
                <a16:creationId xmlns:a16="http://schemas.microsoft.com/office/drawing/2014/main" id="{A269F245-4005-4198-BC4F-9215E2BB440B}"/>
              </a:ext>
            </a:extLst>
          </p:cNvPr>
          <p:cNvSpPr/>
          <p:nvPr/>
        </p:nvSpPr>
        <p:spPr>
          <a:xfrm>
            <a:off x="943184"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0</a:t>
            </a:r>
            <a:endParaRPr lang="zh-CN" altLang="en-US" sz="1600" dirty="0">
              <a:ea typeface="Alibaba PuHuiTi R"/>
            </a:endParaRPr>
          </a:p>
        </p:txBody>
      </p:sp>
      <p:sp>
        <p:nvSpPr>
          <p:cNvPr id="42" name="矩形 41">
            <a:extLst>
              <a:ext uri="{FF2B5EF4-FFF2-40B4-BE49-F238E27FC236}">
                <a16:creationId xmlns:a16="http://schemas.microsoft.com/office/drawing/2014/main" id="{66F71576-7715-4A8E-ABA3-BB090697A0E7}"/>
              </a:ext>
            </a:extLst>
          </p:cNvPr>
          <p:cNvSpPr/>
          <p:nvPr/>
        </p:nvSpPr>
        <p:spPr>
          <a:xfrm>
            <a:off x="160781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a:t>
            </a:r>
            <a:endParaRPr lang="zh-CN" altLang="en-US" sz="1600" dirty="0">
              <a:ea typeface="Alibaba PuHuiTi R"/>
            </a:endParaRPr>
          </a:p>
        </p:txBody>
      </p:sp>
      <p:sp>
        <p:nvSpPr>
          <p:cNvPr id="43" name="矩形 42">
            <a:extLst>
              <a:ext uri="{FF2B5EF4-FFF2-40B4-BE49-F238E27FC236}">
                <a16:creationId xmlns:a16="http://schemas.microsoft.com/office/drawing/2014/main" id="{F448B3C4-BC25-4FA2-93C8-33982661B21C}"/>
              </a:ext>
            </a:extLst>
          </p:cNvPr>
          <p:cNvSpPr/>
          <p:nvPr/>
        </p:nvSpPr>
        <p:spPr>
          <a:xfrm>
            <a:off x="230631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2</a:t>
            </a:r>
            <a:endParaRPr lang="zh-CN" altLang="en-US" sz="1600" dirty="0">
              <a:ea typeface="Alibaba PuHuiTi R"/>
            </a:endParaRPr>
          </a:p>
        </p:txBody>
      </p:sp>
      <p:sp>
        <p:nvSpPr>
          <p:cNvPr id="44" name="矩形 43">
            <a:extLst>
              <a:ext uri="{FF2B5EF4-FFF2-40B4-BE49-F238E27FC236}">
                <a16:creationId xmlns:a16="http://schemas.microsoft.com/office/drawing/2014/main" id="{1D1B81D8-ACF6-418A-A318-D81BD890DC5D}"/>
              </a:ext>
            </a:extLst>
          </p:cNvPr>
          <p:cNvSpPr/>
          <p:nvPr/>
        </p:nvSpPr>
        <p:spPr>
          <a:xfrm>
            <a:off x="2970951"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3</a:t>
            </a:r>
            <a:endParaRPr lang="zh-CN" altLang="en-US" sz="1600" dirty="0">
              <a:ea typeface="Alibaba PuHuiTi R"/>
            </a:endParaRPr>
          </a:p>
        </p:txBody>
      </p:sp>
      <p:sp>
        <p:nvSpPr>
          <p:cNvPr id="45" name="矩形 44">
            <a:extLst>
              <a:ext uri="{FF2B5EF4-FFF2-40B4-BE49-F238E27FC236}">
                <a16:creationId xmlns:a16="http://schemas.microsoft.com/office/drawing/2014/main" id="{189FBC6B-07F1-4D16-94BD-E4EDD8348CB8}"/>
              </a:ext>
            </a:extLst>
          </p:cNvPr>
          <p:cNvSpPr/>
          <p:nvPr/>
        </p:nvSpPr>
        <p:spPr>
          <a:xfrm>
            <a:off x="3629233"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4</a:t>
            </a:r>
            <a:endParaRPr lang="zh-CN" altLang="en-US" sz="1600" dirty="0">
              <a:ea typeface="Alibaba PuHuiTi R"/>
            </a:endParaRPr>
          </a:p>
        </p:txBody>
      </p:sp>
      <p:sp>
        <p:nvSpPr>
          <p:cNvPr id="46" name="矩形 45">
            <a:extLst>
              <a:ext uri="{FF2B5EF4-FFF2-40B4-BE49-F238E27FC236}">
                <a16:creationId xmlns:a16="http://schemas.microsoft.com/office/drawing/2014/main" id="{E0A88931-CE51-4029-8A66-031F513F10AB}"/>
              </a:ext>
            </a:extLst>
          </p:cNvPr>
          <p:cNvSpPr/>
          <p:nvPr/>
        </p:nvSpPr>
        <p:spPr>
          <a:xfrm>
            <a:off x="429386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5</a:t>
            </a:r>
            <a:endParaRPr lang="zh-CN" altLang="en-US" sz="1600" dirty="0">
              <a:ea typeface="Alibaba PuHuiTi R"/>
            </a:endParaRPr>
          </a:p>
        </p:txBody>
      </p:sp>
      <p:sp>
        <p:nvSpPr>
          <p:cNvPr id="47" name="矩形 46">
            <a:extLst>
              <a:ext uri="{FF2B5EF4-FFF2-40B4-BE49-F238E27FC236}">
                <a16:creationId xmlns:a16="http://schemas.microsoft.com/office/drawing/2014/main" id="{BDCD3623-CA44-4CC2-9B40-11483CB4D8F1}"/>
              </a:ext>
            </a:extLst>
          </p:cNvPr>
          <p:cNvSpPr/>
          <p:nvPr/>
        </p:nvSpPr>
        <p:spPr>
          <a:xfrm>
            <a:off x="499236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6</a:t>
            </a:r>
            <a:endParaRPr lang="zh-CN" altLang="en-US" sz="1600" dirty="0">
              <a:ea typeface="Alibaba PuHuiTi R"/>
            </a:endParaRPr>
          </a:p>
        </p:txBody>
      </p:sp>
      <p:sp>
        <p:nvSpPr>
          <p:cNvPr id="48" name="矩形 47">
            <a:extLst>
              <a:ext uri="{FF2B5EF4-FFF2-40B4-BE49-F238E27FC236}">
                <a16:creationId xmlns:a16="http://schemas.microsoft.com/office/drawing/2014/main" id="{805908F3-D2F6-4018-B6C7-2D6F2EA7B499}"/>
              </a:ext>
            </a:extLst>
          </p:cNvPr>
          <p:cNvSpPr/>
          <p:nvPr/>
        </p:nvSpPr>
        <p:spPr>
          <a:xfrm>
            <a:off x="5657000"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7</a:t>
            </a:r>
            <a:endParaRPr lang="zh-CN" altLang="en-US" sz="1600" dirty="0">
              <a:ea typeface="Alibaba PuHuiTi R"/>
            </a:endParaRPr>
          </a:p>
        </p:txBody>
      </p:sp>
      <p:sp>
        <p:nvSpPr>
          <p:cNvPr id="49" name="矩形 48">
            <a:extLst>
              <a:ext uri="{FF2B5EF4-FFF2-40B4-BE49-F238E27FC236}">
                <a16:creationId xmlns:a16="http://schemas.microsoft.com/office/drawing/2014/main" id="{597FA6D2-2906-4390-95EA-73D862DC94FE}"/>
              </a:ext>
            </a:extLst>
          </p:cNvPr>
          <p:cNvSpPr/>
          <p:nvPr/>
        </p:nvSpPr>
        <p:spPr>
          <a:xfrm>
            <a:off x="637666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8</a:t>
            </a:r>
            <a:endParaRPr lang="zh-CN" altLang="en-US" sz="1600" dirty="0">
              <a:ea typeface="Alibaba PuHuiTi R"/>
            </a:endParaRPr>
          </a:p>
        </p:txBody>
      </p:sp>
      <p:sp>
        <p:nvSpPr>
          <p:cNvPr id="50" name="矩形 49">
            <a:extLst>
              <a:ext uri="{FF2B5EF4-FFF2-40B4-BE49-F238E27FC236}">
                <a16:creationId xmlns:a16="http://schemas.microsoft.com/office/drawing/2014/main" id="{1197A8F8-6FB5-4A1D-A672-61C46C6E3966}"/>
              </a:ext>
            </a:extLst>
          </p:cNvPr>
          <p:cNvSpPr/>
          <p:nvPr/>
        </p:nvSpPr>
        <p:spPr>
          <a:xfrm>
            <a:off x="7043417" y="2277533"/>
            <a:ext cx="304892"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9</a:t>
            </a:r>
            <a:endParaRPr lang="zh-CN" altLang="en-US" sz="1600" dirty="0">
              <a:ea typeface="Alibaba PuHuiTi R"/>
            </a:endParaRPr>
          </a:p>
        </p:txBody>
      </p:sp>
      <p:sp>
        <p:nvSpPr>
          <p:cNvPr id="51" name="矩形 50">
            <a:extLst>
              <a:ext uri="{FF2B5EF4-FFF2-40B4-BE49-F238E27FC236}">
                <a16:creationId xmlns:a16="http://schemas.microsoft.com/office/drawing/2014/main" id="{8E4622E3-8BC2-4C10-A260-4B0B2BFBB1C5}"/>
              </a:ext>
            </a:extLst>
          </p:cNvPr>
          <p:cNvSpPr/>
          <p:nvPr/>
        </p:nvSpPr>
        <p:spPr>
          <a:xfrm>
            <a:off x="7661484"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10</a:t>
            </a:r>
            <a:endParaRPr lang="zh-CN" altLang="en-US" sz="1600" dirty="0">
              <a:ea typeface="Alibaba PuHuiTi R"/>
            </a:endParaRPr>
          </a:p>
        </p:txBody>
      </p:sp>
      <p:sp>
        <p:nvSpPr>
          <p:cNvPr id="52" name="矩形 51">
            <a:extLst>
              <a:ext uri="{FF2B5EF4-FFF2-40B4-BE49-F238E27FC236}">
                <a16:creationId xmlns:a16="http://schemas.microsoft.com/office/drawing/2014/main" id="{5E7A2FA3-2070-487D-B70F-7B77E2ECA6CA}"/>
              </a:ext>
            </a:extLst>
          </p:cNvPr>
          <p:cNvSpPr/>
          <p:nvPr/>
        </p:nvSpPr>
        <p:spPr>
          <a:xfrm>
            <a:off x="8328233"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11</a:t>
            </a:r>
            <a:endParaRPr lang="zh-CN" altLang="en-US" sz="1600" dirty="0">
              <a:ea typeface="Alibaba PuHuiTi R"/>
            </a:endParaRPr>
          </a:p>
        </p:txBody>
      </p:sp>
      <p:sp>
        <p:nvSpPr>
          <p:cNvPr id="53" name="矩形 52">
            <a:extLst>
              <a:ext uri="{FF2B5EF4-FFF2-40B4-BE49-F238E27FC236}">
                <a16:creationId xmlns:a16="http://schemas.microsoft.com/office/drawing/2014/main" id="{39391A35-CFD8-49AD-81D3-36472B9C4ED7}"/>
              </a:ext>
            </a:extLst>
          </p:cNvPr>
          <p:cNvSpPr/>
          <p:nvPr/>
        </p:nvSpPr>
        <p:spPr>
          <a:xfrm>
            <a:off x="8986517"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12</a:t>
            </a:r>
            <a:endParaRPr lang="zh-CN" altLang="en-US" sz="1600" dirty="0">
              <a:ea typeface="Alibaba PuHuiTi R"/>
            </a:endParaRPr>
          </a:p>
        </p:txBody>
      </p:sp>
      <p:sp>
        <p:nvSpPr>
          <p:cNvPr id="54" name="矩形 53">
            <a:extLst>
              <a:ext uri="{FF2B5EF4-FFF2-40B4-BE49-F238E27FC236}">
                <a16:creationId xmlns:a16="http://schemas.microsoft.com/office/drawing/2014/main" id="{06CE39A7-A2B7-4174-A362-2B4DD47368C3}"/>
              </a:ext>
            </a:extLst>
          </p:cNvPr>
          <p:cNvSpPr/>
          <p:nvPr/>
        </p:nvSpPr>
        <p:spPr>
          <a:xfrm>
            <a:off x="9651151"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13</a:t>
            </a:r>
            <a:endParaRPr lang="zh-CN" altLang="en-US" sz="1600" dirty="0">
              <a:ea typeface="Alibaba PuHuiTi R"/>
            </a:endParaRPr>
          </a:p>
        </p:txBody>
      </p:sp>
      <p:sp>
        <p:nvSpPr>
          <p:cNvPr id="55" name="矩形 54">
            <a:extLst>
              <a:ext uri="{FF2B5EF4-FFF2-40B4-BE49-F238E27FC236}">
                <a16:creationId xmlns:a16="http://schemas.microsoft.com/office/drawing/2014/main" id="{2ACD3C91-D719-47AA-BE19-EE1069C67352}"/>
              </a:ext>
            </a:extLst>
          </p:cNvPr>
          <p:cNvSpPr/>
          <p:nvPr/>
        </p:nvSpPr>
        <p:spPr>
          <a:xfrm>
            <a:off x="10349651"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14</a:t>
            </a:r>
            <a:endParaRPr lang="zh-CN" altLang="en-US" sz="1600" dirty="0">
              <a:ea typeface="Alibaba PuHuiTi R"/>
            </a:endParaRPr>
          </a:p>
        </p:txBody>
      </p:sp>
      <p:sp>
        <p:nvSpPr>
          <p:cNvPr id="56" name="矩形 55">
            <a:extLst>
              <a:ext uri="{FF2B5EF4-FFF2-40B4-BE49-F238E27FC236}">
                <a16:creationId xmlns:a16="http://schemas.microsoft.com/office/drawing/2014/main" id="{62993B67-AA05-4911-8E25-2158D6DF5F10}"/>
              </a:ext>
            </a:extLst>
          </p:cNvPr>
          <p:cNvSpPr/>
          <p:nvPr/>
        </p:nvSpPr>
        <p:spPr>
          <a:xfrm>
            <a:off x="11014284" y="2277533"/>
            <a:ext cx="425116"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15</a:t>
            </a:r>
            <a:endParaRPr lang="zh-CN" altLang="en-US" sz="1600" dirty="0">
              <a:ea typeface="Alibaba PuHuiTi R"/>
            </a:endParaRPr>
          </a:p>
        </p:txBody>
      </p:sp>
      <p:sp>
        <p:nvSpPr>
          <p:cNvPr id="2" name="矩形 1">
            <a:extLst>
              <a:ext uri="{FF2B5EF4-FFF2-40B4-BE49-F238E27FC236}">
                <a16:creationId xmlns:a16="http://schemas.microsoft.com/office/drawing/2014/main" id="{860589D5-1847-42D9-8DAE-F5A00A5BCE2A}"/>
              </a:ext>
            </a:extLst>
          </p:cNvPr>
          <p:cNvSpPr/>
          <p:nvPr/>
        </p:nvSpPr>
        <p:spPr>
          <a:xfrm>
            <a:off x="10576134" y="1079500"/>
            <a:ext cx="816249" cy="338554"/>
          </a:xfrm>
          <a:prstGeom prst="rect">
            <a:avLst/>
          </a:prstGeom>
        </p:spPr>
        <p:txBody>
          <a:bodyPr wrap="square">
            <a:spAutoFit/>
          </a:bodyPr>
          <a:lstStyle/>
          <a:p>
            <a:pPr>
              <a:defRPr/>
            </a:pPr>
            <a:r>
              <a:rPr lang="en-US" altLang="zh-CN" sz="1600" dirty="0">
                <a:solidFill>
                  <a:srgbClr val="333333"/>
                </a:solidFill>
                <a:latin typeface="微软雅黑" pitchFamily="34" charset="-122"/>
                <a:ea typeface="Alibaba PuHuiTi R"/>
              </a:rPr>
              <a:t>table[]</a:t>
            </a:r>
            <a:endParaRPr lang="zh-CN" altLang="en-US" sz="1600" dirty="0">
              <a:ea typeface="Alibaba PuHuiTi R"/>
            </a:endParaRPr>
          </a:p>
        </p:txBody>
      </p:sp>
      <p:cxnSp>
        <p:nvCxnSpPr>
          <p:cNvPr id="15" name="直接连接符 14">
            <a:extLst>
              <a:ext uri="{FF2B5EF4-FFF2-40B4-BE49-F238E27FC236}">
                <a16:creationId xmlns:a16="http://schemas.microsoft.com/office/drawing/2014/main" id="{D671929C-2148-49E8-A006-C260BCD403FD}"/>
              </a:ext>
            </a:extLst>
          </p:cNvPr>
          <p:cNvCxnSpPr>
            <a:cxnSpLocks/>
          </p:cNvCxnSpPr>
          <p:nvPr/>
        </p:nvCxnSpPr>
        <p:spPr>
          <a:xfrm>
            <a:off x="4135117"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DF6C1CE-FD63-4075-9399-FE636D792325}"/>
              </a:ext>
            </a:extLst>
          </p:cNvPr>
          <p:cNvCxnSpPr>
            <a:cxnSpLocks/>
          </p:cNvCxnSpPr>
          <p:nvPr/>
        </p:nvCxnSpPr>
        <p:spPr>
          <a:xfrm>
            <a:off x="3462017"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AF49D4C-23B2-49F7-88D1-1BD9681222EB}"/>
              </a:ext>
            </a:extLst>
          </p:cNvPr>
          <p:cNvCxnSpPr>
            <a:cxnSpLocks/>
          </p:cNvCxnSpPr>
          <p:nvPr/>
        </p:nvCxnSpPr>
        <p:spPr>
          <a:xfrm>
            <a:off x="769617"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8D7D69A-1253-4BDF-B027-ACF7E4A1A313}"/>
              </a:ext>
            </a:extLst>
          </p:cNvPr>
          <p:cNvCxnSpPr>
            <a:cxnSpLocks/>
          </p:cNvCxnSpPr>
          <p:nvPr/>
        </p:nvCxnSpPr>
        <p:spPr>
          <a:xfrm>
            <a:off x="1446950" y="1610783"/>
            <a:ext cx="0" cy="67098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1">
            <a:extLst>
              <a:ext uri="{FF2B5EF4-FFF2-40B4-BE49-F238E27FC236}">
                <a16:creationId xmlns:a16="http://schemas.microsoft.com/office/drawing/2014/main" id="{CB51D82D-6BC6-43E7-B61D-0E42A9ED4A81}"/>
              </a:ext>
            </a:extLst>
          </p:cNvPr>
          <p:cNvSpPr>
            <a:spLocks noChangeArrowheads="1"/>
          </p:cNvSpPr>
          <p:nvPr/>
        </p:nvSpPr>
        <p:spPr bwMode="auto">
          <a:xfrm>
            <a:off x="769617" y="2882373"/>
            <a:ext cx="3760898" cy="700898"/>
          </a:xfrm>
          <a:prstGeom prst="rect">
            <a:avLst/>
          </a:prstGeom>
          <a:solidFill>
            <a:srgbClr val="F9FBF9"/>
          </a:solidFill>
          <a:ln w="9525" cap="flat" cmpd="sng" algn="ctr">
            <a:solidFill>
              <a:srgbClr val="F9FBF9"/>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eaLnBrk="0" fontAlgn="base" hangingPunct="0">
              <a:lnSpc>
                <a:spcPct val="150000"/>
              </a:lnSpc>
              <a:spcBef>
                <a:spcPct val="0"/>
              </a:spcBef>
              <a:spcAft>
                <a:spcPct val="0"/>
              </a:spcAft>
            </a:pPr>
            <a:r>
              <a:rPr lang="zh-CN" altLang="zh-CN" sz="1400" dirty="0">
                <a:solidFill>
                  <a:srgbClr val="000000"/>
                </a:solidFill>
                <a:latin typeface="Consolas" panose="020B0609020204030204" pitchFamily="49" charset="0"/>
                <a:ea typeface="JetBrains Mono"/>
              </a:rPr>
              <a:t>Set</a:t>
            </a:r>
            <a:r>
              <a:rPr lang="zh-CN" altLang="zh-CN" sz="1400" dirty="0">
                <a:solidFill>
                  <a:srgbClr val="080808"/>
                </a:solidFill>
                <a:latin typeface="Consolas" panose="020B0609020204030204" pitchFamily="49" charset="0"/>
                <a:ea typeface="JetBrains Mono"/>
              </a:rPr>
              <a:t>&lt;</a:t>
            </a:r>
            <a:r>
              <a:rPr lang="zh-CN" altLang="zh-CN" sz="1400" dirty="0">
                <a:solidFill>
                  <a:srgbClr val="000000"/>
                </a:solidFill>
                <a:latin typeface="Consolas" panose="020B0609020204030204" pitchFamily="49" charset="0"/>
                <a:ea typeface="JetBrains Mono"/>
              </a:rPr>
              <a:t>String</a:t>
            </a:r>
            <a:r>
              <a:rPr lang="zh-CN" altLang="zh-CN" sz="1400" dirty="0">
                <a:solidFill>
                  <a:srgbClr val="080808"/>
                </a:solidFill>
                <a:latin typeface="Consolas" panose="020B0609020204030204" pitchFamily="49" charset="0"/>
                <a:ea typeface="JetBrains Mono"/>
              </a:rPr>
              <a:t>&gt; </a:t>
            </a:r>
            <a:r>
              <a:rPr lang="zh-CN" altLang="zh-CN" sz="1400" dirty="0">
                <a:solidFill>
                  <a:srgbClr val="000000"/>
                </a:solidFill>
                <a:latin typeface="Consolas" panose="020B0609020204030204" pitchFamily="49" charset="0"/>
                <a:ea typeface="JetBrains Mono"/>
              </a:rPr>
              <a:t>set </a:t>
            </a:r>
            <a:r>
              <a:rPr lang="zh-CN" altLang="zh-CN" sz="1400" dirty="0">
                <a:solidFill>
                  <a:srgbClr val="080808"/>
                </a:solidFill>
                <a:latin typeface="Consolas" panose="020B0609020204030204" pitchFamily="49" charset="0"/>
                <a:ea typeface="JetBrains Mono"/>
              </a:rPr>
              <a:t>= </a:t>
            </a:r>
            <a:r>
              <a:rPr lang="zh-CN" altLang="zh-CN" sz="1400" dirty="0">
                <a:solidFill>
                  <a:srgbClr val="0033B3"/>
                </a:solidFill>
                <a:latin typeface="Consolas" panose="020B0609020204030204" pitchFamily="49" charset="0"/>
                <a:ea typeface="JetBrains Mono"/>
              </a:rPr>
              <a:t>new </a:t>
            </a:r>
            <a:r>
              <a:rPr lang="zh-CN" altLang="zh-CN" sz="1400" dirty="0">
                <a:solidFill>
                  <a:srgbClr val="080808"/>
                </a:solidFill>
                <a:latin typeface="Consolas" panose="020B0609020204030204" pitchFamily="49" charset="0"/>
                <a:ea typeface="JetBrains Mono"/>
              </a:rPr>
              <a:t>HashSet&lt;&gt;();</a:t>
            </a:r>
            <a:br>
              <a:rPr lang="zh-CN" altLang="zh-CN" sz="1400" dirty="0">
                <a:solidFill>
                  <a:srgbClr val="080808"/>
                </a:solidFill>
                <a:latin typeface="Consolas" panose="020B0609020204030204" pitchFamily="49" charset="0"/>
                <a:ea typeface="JetBrains Mono"/>
              </a:rPr>
            </a:br>
            <a:r>
              <a:rPr lang="zh-CN" altLang="zh-CN" sz="1400" dirty="0">
                <a:solidFill>
                  <a:srgbClr val="000000"/>
                </a:solidFill>
                <a:latin typeface="Consolas" panose="020B0609020204030204" pitchFamily="49" charset="0"/>
                <a:ea typeface="JetBrains Mono"/>
              </a:rPr>
              <a:t>set</a:t>
            </a:r>
            <a:r>
              <a:rPr lang="zh-CN" altLang="zh-CN" sz="1400" dirty="0">
                <a:solidFill>
                  <a:srgbClr val="080808"/>
                </a:solidFill>
                <a:latin typeface="Consolas" panose="020B0609020204030204" pitchFamily="49" charset="0"/>
                <a:ea typeface="JetBrains Mono"/>
              </a:rPr>
              <a:t>.add(</a:t>
            </a:r>
            <a:r>
              <a:rPr lang="zh-CN" altLang="zh-CN" sz="1400" dirty="0">
                <a:solidFill>
                  <a:srgbClr val="067D17"/>
                </a:solidFill>
                <a:latin typeface="Consolas" panose="020B0609020204030204" pitchFamily="49" charset="0"/>
                <a:ea typeface="JetBrains Mono"/>
              </a:rPr>
              <a:t>"</a:t>
            </a:r>
            <a:r>
              <a:rPr lang="zh-CN" altLang="zh-CN" sz="1400" dirty="0">
                <a:solidFill>
                  <a:srgbClr val="067D17"/>
                </a:solidFill>
                <a:latin typeface="Consolas" panose="020B0609020204030204" pitchFamily="49" charset="0"/>
              </a:rPr>
              <a:t>数据</a:t>
            </a:r>
            <a:r>
              <a:rPr lang="en-US" altLang="zh-CN" sz="1400" dirty="0">
                <a:solidFill>
                  <a:srgbClr val="067D17"/>
                </a:solidFill>
                <a:latin typeface="Consolas" panose="020B0609020204030204" pitchFamily="49" charset="0"/>
              </a:rPr>
              <a:t>1</a:t>
            </a:r>
            <a:r>
              <a:rPr lang="zh-CN" altLang="zh-CN" sz="1400" dirty="0">
                <a:solidFill>
                  <a:srgbClr val="067D17"/>
                </a:solidFill>
                <a:latin typeface="Consolas" panose="020B0609020204030204" pitchFamily="49" charset="0"/>
                <a:ea typeface="JetBrains Mono"/>
              </a:rPr>
              <a:t>"</a:t>
            </a:r>
            <a:r>
              <a:rPr lang="zh-CN" altLang="zh-CN" sz="1400" dirty="0">
                <a:solidFill>
                  <a:srgbClr val="080808"/>
                </a:solidFill>
                <a:latin typeface="Consolas" panose="020B0609020204030204" pitchFamily="49" charset="0"/>
                <a:ea typeface="JetBrains Mono"/>
              </a:rPr>
              <a:t>);</a:t>
            </a:r>
            <a:endParaRPr lang="zh-CN" altLang="zh-CN" sz="3200" dirty="0">
              <a:latin typeface="Consolas" panose="020B0609020204030204" pitchFamily="49" charset="0"/>
            </a:endParaRPr>
          </a:p>
        </p:txBody>
      </p:sp>
      <p:sp>
        <p:nvSpPr>
          <p:cNvPr id="57" name="矩形 56">
            <a:extLst>
              <a:ext uri="{FF2B5EF4-FFF2-40B4-BE49-F238E27FC236}">
                <a16:creationId xmlns:a16="http://schemas.microsoft.com/office/drawing/2014/main" id="{1D7A421E-9220-5FCF-673E-692FFA7749C4}"/>
              </a:ext>
            </a:extLst>
          </p:cNvPr>
          <p:cNvSpPr/>
          <p:nvPr/>
        </p:nvSpPr>
        <p:spPr>
          <a:xfrm>
            <a:off x="5409012" y="2814631"/>
            <a:ext cx="6889663" cy="1011880"/>
          </a:xfrm>
          <a:prstGeom prst="rect">
            <a:avLst/>
          </a:prstGeom>
        </p:spPr>
        <p:txBody>
          <a:bodyPr wrap="square">
            <a:spAutoFit/>
          </a:bodyPr>
          <a:lstStyle/>
          <a:p>
            <a:pPr marL="342900" indent="-342900">
              <a:lnSpc>
                <a:spcPct val="200000"/>
              </a:lnSpc>
              <a:buFont typeface="+mj-ea"/>
              <a:buAutoNum type="circleNumDbPlain"/>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创建一个默认长度</a:t>
            </a: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16</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的数组，默认加载因子为</a:t>
            </a: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0.75</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，数组名</a:t>
            </a:r>
            <a:r>
              <a:rPr lang="en-US" altLang="zh-CN"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table</a:t>
            </a:r>
          </a:p>
          <a:p>
            <a:pPr>
              <a:lnSpc>
                <a:spcPct val="200000"/>
              </a:lnSpc>
              <a:defRPr/>
            </a:pP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p>
        </p:txBody>
      </p:sp>
      <p:sp>
        <p:nvSpPr>
          <p:cNvPr id="3" name="标题 2">
            <a:extLst>
              <a:ext uri="{FF2B5EF4-FFF2-40B4-BE49-F238E27FC236}">
                <a16:creationId xmlns:a16="http://schemas.microsoft.com/office/drawing/2014/main" id="{D4C521C5-2096-99F6-9B09-62A60321E101}"/>
              </a:ext>
            </a:extLst>
          </p:cNvPr>
          <p:cNvSpPr>
            <a:spLocks noGrp="1"/>
          </p:cNvSpPr>
          <p:nvPr>
            <p:ph type="title"/>
          </p:nvPr>
        </p:nvSpPr>
        <p:spPr/>
        <p:txBody>
          <a:bodyPr/>
          <a:lstStyle/>
          <a:p>
            <a:r>
              <a:rPr lang="en-US" altLang="zh-CN" dirty="0"/>
              <a:t>HashSet</a:t>
            </a:r>
            <a:r>
              <a:rPr lang="zh-CN" altLang="en-US" dirty="0"/>
              <a:t>集合的底层原理</a:t>
            </a:r>
          </a:p>
        </p:txBody>
      </p:sp>
    </p:spTree>
    <p:extLst>
      <p:ext uri="{BB962C8B-B14F-4D97-AF65-F5344CB8AC3E}">
        <p14:creationId xmlns:p14="http://schemas.microsoft.com/office/powerpoint/2010/main" val="3883377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right)">
                                      <p:cBhvr>
                                        <p:cTn id="16" dur="500"/>
                                        <p:tgtEl>
                                          <p:spTgt spid="5"/>
                                        </p:tgtEl>
                                      </p:cBhvr>
                                    </p:animEffect>
                                  </p:childTnLst>
                                </p:cTn>
                              </p:par>
                              <p:par>
                                <p:cTn id="17" presetID="2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22" presetClass="entr" presetSubtype="4"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par>
                                <p:cTn id="23" presetID="22" presetClass="entr" presetSubtype="1"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par>
                                <p:cTn id="26" presetID="2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1"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par>
                                <p:cTn id="32" presetID="22" presetClass="entr" presetSubtype="4"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2" presetClass="entr" presetSubtype="1"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up)">
                                      <p:cBhvr>
                                        <p:cTn id="37" dur="500"/>
                                        <p:tgtEl>
                                          <p:spTgt spid="15"/>
                                        </p:tgtEl>
                                      </p:cBhvr>
                                    </p:animEffect>
                                  </p:childTnLst>
                                </p:cTn>
                              </p:par>
                              <p:par>
                                <p:cTn id="38" presetID="22" presetClass="entr" presetSubtype="4"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par>
                                <p:cTn id="41" presetID="22" presetClass="entr" presetSubtype="1"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par>
                                <p:cTn id="44" presetID="22" presetClass="entr" presetSubtype="4"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par>
                                <p:cTn id="47" presetID="22" presetClass="entr" presetSubtype="1"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up)">
                                      <p:cBhvr>
                                        <p:cTn id="49" dur="500"/>
                                        <p:tgtEl>
                                          <p:spTgt spid="19"/>
                                        </p:tgtEl>
                                      </p:cBhvr>
                                    </p:animEffect>
                                  </p:childTnLst>
                                </p:cTn>
                              </p:par>
                              <p:par>
                                <p:cTn id="50" presetID="22" presetClass="entr" presetSubtype="4"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par>
                                <p:cTn id="53" presetID="22" presetClass="entr" presetSubtype="1"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up)">
                                      <p:cBhvr>
                                        <p:cTn id="55" dur="500"/>
                                        <p:tgtEl>
                                          <p:spTgt spid="21"/>
                                        </p:tgtEl>
                                      </p:cBhvr>
                                    </p:animEffect>
                                  </p:childTnLst>
                                </p:cTn>
                              </p:par>
                              <p:par>
                                <p:cTn id="56" presetID="22" presetClass="entr" presetSubtype="4"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down)">
                                      <p:cBhvr>
                                        <p:cTn id="58" dur="500"/>
                                        <p:tgtEl>
                                          <p:spTgt spid="22"/>
                                        </p:tgtEl>
                                      </p:cBhvr>
                                    </p:animEffect>
                                  </p:childTnLst>
                                </p:cTn>
                              </p:par>
                              <p:par>
                                <p:cTn id="59" presetID="22" presetClass="entr" presetSubtype="1"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up)">
                                      <p:cBhvr>
                                        <p:cTn id="61" dur="500"/>
                                        <p:tgtEl>
                                          <p:spTgt spid="23"/>
                                        </p:tgtEl>
                                      </p:cBhvr>
                                    </p:animEffect>
                                  </p:childTnLst>
                                </p:cTn>
                              </p:par>
                              <p:par>
                                <p:cTn id="62" presetID="22" presetClass="entr" presetSubtype="4"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wipe(down)">
                                      <p:cBhvr>
                                        <p:cTn id="64" dur="500"/>
                                        <p:tgtEl>
                                          <p:spTgt spid="24"/>
                                        </p:tgtEl>
                                      </p:cBhvr>
                                    </p:animEffect>
                                  </p:childTnLst>
                                </p:cTn>
                              </p:par>
                              <p:par>
                                <p:cTn id="65" presetID="22" presetClass="entr" presetSubtype="1"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up)">
                                      <p:cBhvr>
                                        <p:cTn id="67" dur="500"/>
                                        <p:tgtEl>
                                          <p:spTgt spid="25"/>
                                        </p:tgtEl>
                                      </p:cBhvr>
                                    </p:animEffect>
                                  </p:childTnLst>
                                </p:cTn>
                              </p:par>
                              <p:par>
                                <p:cTn id="68" presetID="22" presetClass="entr" presetSubtype="4"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wipe(down)">
                                      <p:cBhvr>
                                        <p:cTn id="70" dur="500"/>
                                        <p:tgtEl>
                                          <p:spTgt spid="26"/>
                                        </p:tgtEl>
                                      </p:cBhvr>
                                    </p:animEffect>
                                  </p:childTnLst>
                                </p:cTn>
                              </p:par>
                            </p:childTnLst>
                          </p:cTn>
                        </p:par>
                        <p:par>
                          <p:cTn id="71" fill="hold" nodeType="afterGroup">
                            <p:stCondLst>
                              <p:cond delay="500"/>
                            </p:stCondLst>
                            <p:childTnLst>
                              <p:par>
                                <p:cTn id="72" presetID="1" presetClass="entr" presetSubtype="0" fill="hold" grpId="0" nodeType="afterEffect">
                                  <p:stCondLst>
                                    <p:cond delay="100"/>
                                  </p:stCondLst>
                                  <p:childTnLst>
                                    <p:set>
                                      <p:cBhvr>
                                        <p:cTn id="73" dur="1" fill="hold">
                                          <p:stCondLst>
                                            <p:cond delay="0"/>
                                          </p:stCondLst>
                                        </p:cTn>
                                        <p:tgtEl>
                                          <p:spTgt spid="10"/>
                                        </p:tgtEl>
                                        <p:attrNameLst>
                                          <p:attrName>style.visibility</p:attrName>
                                        </p:attrNameLst>
                                      </p:cBhvr>
                                      <p:to>
                                        <p:strVal val="visible"/>
                                      </p:to>
                                    </p:set>
                                  </p:childTnLst>
                                </p:cTn>
                              </p:par>
                            </p:childTnLst>
                          </p:cTn>
                        </p:par>
                        <p:par>
                          <p:cTn id="74" fill="hold" nodeType="afterGroup">
                            <p:stCondLst>
                              <p:cond delay="600"/>
                            </p:stCondLst>
                            <p:childTnLst>
                              <p:par>
                                <p:cTn id="75" presetID="1" presetClass="entr" presetSubtype="0" fill="hold" grpId="0" nodeType="afterEffect">
                                  <p:stCondLst>
                                    <p:cond delay="100"/>
                                  </p:stCondLst>
                                  <p:childTnLst>
                                    <p:set>
                                      <p:cBhvr>
                                        <p:cTn id="76" dur="1" fill="hold">
                                          <p:stCondLst>
                                            <p:cond delay="0"/>
                                          </p:stCondLst>
                                        </p:cTn>
                                        <p:tgtEl>
                                          <p:spTgt spid="12"/>
                                        </p:tgtEl>
                                        <p:attrNameLst>
                                          <p:attrName>style.visibility</p:attrName>
                                        </p:attrNameLst>
                                      </p:cBhvr>
                                      <p:to>
                                        <p:strVal val="visible"/>
                                      </p:to>
                                    </p:set>
                                  </p:childTnLst>
                                </p:cTn>
                              </p:par>
                            </p:childTnLst>
                          </p:cTn>
                        </p:par>
                        <p:par>
                          <p:cTn id="77" fill="hold" nodeType="afterGroup">
                            <p:stCondLst>
                              <p:cond delay="700"/>
                            </p:stCondLst>
                            <p:childTnLst>
                              <p:par>
                                <p:cTn id="78" presetID="1" presetClass="entr" presetSubtype="0" fill="hold" grpId="0" nodeType="afterEffect">
                                  <p:stCondLst>
                                    <p:cond delay="100"/>
                                  </p:stCondLst>
                                  <p:childTnLst>
                                    <p:set>
                                      <p:cBhvr>
                                        <p:cTn id="79" dur="1" fill="hold">
                                          <p:stCondLst>
                                            <p:cond delay="0"/>
                                          </p:stCondLst>
                                        </p:cTn>
                                        <p:tgtEl>
                                          <p:spTgt spid="27"/>
                                        </p:tgtEl>
                                        <p:attrNameLst>
                                          <p:attrName>style.visibility</p:attrName>
                                        </p:attrNameLst>
                                      </p:cBhvr>
                                      <p:to>
                                        <p:strVal val="visible"/>
                                      </p:to>
                                    </p:set>
                                  </p:childTnLst>
                                </p:cTn>
                              </p:par>
                            </p:childTnLst>
                          </p:cTn>
                        </p:par>
                        <p:par>
                          <p:cTn id="80" fill="hold" nodeType="afterGroup">
                            <p:stCondLst>
                              <p:cond delay="800"/>
                            </p:stCondLst>
                            <p:childTnLst>
                              <p:par>
                                <p:cTn id="81" presetID="1" presetClass="entr" presetSubtype="0" fill="hold" grpId="0" nodeType="afterEffect">
                                  <p:stCondLst>
                                    <p:cond delay="100"/>
                                  </p:stCondLst>
                                  <p:childTnLst>
                                    <p:set>
                                      <p:cBhvr>
                                        <p:cTn id="82" dur="1" fill="hold">
                                          <p:stCondLst>
                                            <p:cond delay="0"/>
                                          </p:stCondLst>
                                        </p:cTn>
                                        <p:tgtEl>
                                          <p:spTgt spid="28"/>
                                        </p:tgtEl>
                                        <p:attrNameLst>
                                          <p:attrName>style.visibility</p:attrName>
                                        </p:attrNameLst>
                                      </p:cBhvr>
                                      <p:to>
                                        <p:strVal val="visible"/>
                                      </p:to>
                                    </p:set>
                                  </p:childTnLst>
                                </p:cTn>
                              </p:par>
                            </p:childTnLst>
                          </p:cTn>
                        </p:par>
                        <p:par>
                          <p:cTn id="83" fill="hold" nodeType="afterGroup">
                            <p:stCondLst>
                              <p:cond delay="900"/>
                            </p:stCondLst>
                            <p:childTnLst>
                              <p:par>
                                <p:cTn id="84" presetID="1" presetClass="entr" presetSubtype="0" fill="hold" grpId="0" nodeType="afterEffect">
                                  <p:stCondLst>
                                    <p:cond delay="100"/>
                                  </p:stCondLst>
                                  <p:childTnLst>
                                    <p:set>
                                      <p:cBhvr>
                                        <p:cTn id="85" dur="1" fill="hold">
                                          <p:stCondLst>
                                            <p:cond delay="0"/>
                                          </p:stCondLst>
                                        </p:cTn>
                                        <p:tgtEl>
                                          <p:spTgt spid="29"/>
                                        </p:tgtEl>
                                        <p:attrNameLst>
                                          <p:attrName>style.visibility</p:attrName>
                                        </p:attrNameLst>
                                      </p:cBhvr>
                                      <p:to>
                                        <p:strVal val="visible"/>
                                      </p:to>
                                    </p:set>
                                  </p:childTnLst>
                                </p:cTn>
                              </p:par>
                            </p:childTnLst>
                          </p:cTn>
                        </p:par>
                        <p:par>
                          <p:cTn id="86" fill="hold" nodeType="afterGroup">
                            <p:stCondLst>
                              <p:cond delay="1000"/>
                            </p:stCondLst>
                            <p:childTnLst>
                              <p:par>
                                <p:cTn id="87" presetID="1" presetClass="entr" presetSubtype="0" fill="hold" grpId="0" nodeType="afterEffect">
                                  <p:stCondLst>
                                    <p:cond delay="100"/>
                                  </p:stCondLst>
                                  <p:childTnLst>
                                    <p:set>
                                      <p:cBhvr>
                                        <p:cTn id="88" dur="1" fill="hold">
                                          <p:stCondLst>
                                            <p:cond delay="0"/>
                                          </p:stCondLst>
                                        </p:cTn>
                                        <p:tgtEl>
                                          <p:spTgt spid="30"/>
                                        </p:tgtEl>
                                        <p:attrNameLst>
                                          <p:attrName>style.visibility</p:attrName>
                                        </p:attrNameLst>
                                      </p:cBhvr>
                                      <p:to>
                                        <p:strVal val="visible"/>
                                      </p:to>
                                    </p:set>
                                  </p:childTnLst>
                                </p:cTn>
                              </p:par>
                            </p:childTnLst>
                          </p:cTn>
                        </p:par>
                        <p:par>
                          <p:cTn id="89" fill="hold" nodeType="afterGroup">
                            <p:stCondLst>
                              <p:cond delay="1100"/>
                            </p:stCondLst>
                            <p:childTnLst>
                              <p:par>
                                <p:cTn id="90" presetID="1" presetClass="entr" presetSubtype="0" fill="hold" grpId="0" nodeType="afterEffect">
                                  <p:stCondLst>
                                    <p:cond delay="100"/>
                                  </p:stCondLst>
                                  <p:childTnLst>
                                    <p:set>
                                      <p:cBhvr>
                                        <p:cTn id="91" dur="1" fill="hold">
                                          <p:stCondLst>
                                            <p:cond delay="0"/>
                                          </p:stCondLst>
                                        </p:cTn>
                                        <p:tgtEl>
                                          <p:spTgt spid="31"/>
                                        </p:tgtEl>
                                        <p:attrNameLst>
                                          <p:attrName>style.visibility</p:attrName>
                                        </p:attrNameLst>
                                      </p:cBhvr>
                                      <p:to>
                                        <p:strVal val="visible"/>
                                      </p:to>
                                    </p:set>
                                  </p:childTnLst>
                                </p:cTn>
                              </p:par>
                            </p:childTnLst>
                          </p:cTn>
                        </p:par>
                        <p:par>
                          <p:cTn id="92" fill="hold" nodeType="afterGroup">
                            <p:stCondLst>
                              <p:cond delay="1200"/>
                            </p:stCondLst>
                            <p:childTnLst>
                              <p:par>
                                <p:cTn id="93" presetID="1" presetClass="entr" presetSubtype="0" fill="hold" grpId="0" nodeType="afterEffect">
                                  <p:stCondLst>
                                    <p:cond delay="100"/>
                                  </p:stCondLst>
                                  <p:childTnLst>
                                    <p:set>
                                      <p:cBhvr>
                                        <p:cTn id="94" dur="1" fill="hold">
                                          <p:stCondLst>
                                            <p:cond delay="0"/>
                                          </p:stCondLst>
                                        </p:cTn>
                                        <p:tgtEl>
                                          <p:spTgt spid="32"/>
                                        </p:tgtEl>
                                        <p:attrNameLst>
                                          <p:attrName>style.visibility</p:attrName>
                                        </p:attrNameLst>
                                      </p:cBhvr>
                                      <p:to>
                                        <p:strVal val="visible"/>
                                      </p:to>
                                    </p:set>
                                  </p:childTnLst>
                                </p:cTn>
                              </p:par>
                            </p:childTnLst>
                          </p:cTn>
                        </p:par>
                        <p:par>
                          <p:cTn id="95" fill="hold" nodeType="afterGroup">
                            <p:stCondLst>
                              <p:cond delay="1300"/>
                            </p:stCondLst>
                            <p:childTnLst>
                              <p:par>
                                <p:cTn id="96" presetID="1" presetClass="entr" presetSubtype="0" fill="hold" grpId="0" nodeType="afterEffect">
                                  <p:stCondLst>
                                    <p:cond delay="100"/>
                                  </p:stCondLst>
                                  <p:childTnLst>
                                    <p:set>
                                      <p:cBhvr>
                                        <p:cTn id="97" dur="1" fill="hold">
                                          <p:stCondLst>
                                            <p:cond delay="0"/>
                                          </p:stCondLst>
                                        </p:cTn>
                                        <p:tgtEl>
                                          <p:spTgt spid="33"/>
                                        </p:tgtEl>
                                        <p:attrNameLst>
                                          <p:attrName>style.visibility</p:attrName>
                                        </p:attrNameLst>
                                      </p:cBhvr>
                                      <p:to>
                                        <p:strVal val="visible"/>
                                      </p:to>
                                    </p:set>
                                  </p:childTnLst>
                                </p:cTn>
                              </p:par>
                            </p:childTnLst>
                          </p:cTn>
                        </p:par>
                        <p:par>
                          <p:cTn id="98" fill="hold" nodeType="afterGroup">
                            <p:stCondLst>
                              <p:cond delay="1400"/>
                            </p:stCondLst>
                            <p:childTnLst>
                              <p:par>
                                <p:cTn id="99" presetID="1" presetClass="entr" presetSubtype="0" fill="hold" grpId="0" nodeType="afterEffect">
                                  <p:stCondLst>
                                    <p:cond delay="100"/>
                                  </p:stCondLst>
                                  <p:childTnLst>
                                    <p:set>
                                      <p:cBhvr>
                                        <p:cTn id="100" dur="1" fill="hold">
                                          <p:stCondLst>
                                            <p:cond delay="0"/>
                                          </p:stCondLst>
                                        </p:cTn>
                                        <p:tgtEl>
                                          <p:spTgt spid="34"/>
                                        </p:tgtEl>
                                        <p:attrNameLst>
                                          <p:attrName>style.visibility</p:attrName>
                                        </p:attrNameLst>
                                      </p:cBhvr>
                                      <p:to>
                                        <p:strVal val="visible"/>
                                      </p:to>
                                    </p:set>
                                  </p:childTnLst>
                                </p:cTn>
                              </p:par>
                            </p:childTnLst>
                          </p:cTn>
                        </p:par>
                        <p:par>
                          <p:cTn id="101" fill="hold" nodeType="afterGroup">
                            <p:stCondLst>
                              <p:cond delay="1500"/>
                            </p:stCondLst>
                            <p:childTnLst>
                              <p:par>
                                <p:cTn id="102" presetID="1" presetClass="entr" presetSubtype="0" fill="hold" grpId="0" nodeType="afterEffect">
                                  <p:stCondLst>
                                    <p:cond delay="100"/>
                                  </p:stCondLst>
                                  <p:childTnLst>
                                    <p:set>
                                      <p:cBhvr>
                                        <p:cTn id="103" dur="1" fill="hold">
                                          <p:stCondLst>
                                            <p:cond delay="0"/>
                                          </p:stCondLst>
                                        </p:cTn>
                                        <p:tgtEl>
                                          <p:spTgt spid="35"/>
                                        </p:tgtEl>
                                        <p:attrNameLst>
                                          <p:attrName>style.visibility</p:attrName>
                                        </p:attrNameLst>
                                      </p:cBhvr>
                                      <p:to>
                                        <p:strVal val="visible"/>
                                      </p:to>
                                    </p:set>
                                  </p:childTnLst>
                                </p:cTn>
                              </p:par>
                            </p:childTnLst>
                          </p:cTn>
                        </p:par>
                        <p:par>
                          <p:cTn id="104" fill="hold" nodeType="afterGroup">
                            <p:stCondLst>
                              <p:cond delay="1600"/>
                            </p:stCondLst>
                            <p:childTnLst>
                              <p:par>
                                <p:cTn id="105" presetID="1" presetClass="entr" presetSubtype="0" fill="hold" grpId="0" nodeType="afterEffect">
                                  <p:stCondLst>
                                    <p:cond delay="100"/>
                                  </p:stCondLst>
                                  <p:childTnLst>
                                    <p:set>
                                      <p:cBhvr>
                                        <p:cTn id="106" dur="1" fill="hold">
                                          <p:stCondLst>
                                            <p:cond delay="0"/>
                                          </p:stCondLst>
                                        </p:cTn>
                                        <p:tgtEl>
                                          <p:spTgt spid="36"/>
                                        </p:tgtEl>
                                        <p:attrNameLst>
                                          <p:attrName>style.visibility</p:attrName>
                                        </p:attrNameLst>
                                      </p:cBhvr>
                                      <p:to>
                                        <p:strVal val="visible"/>
                                      </p:to>
                                    </p:set>
                                  </p:childTnLst>
                                </p:cTn>
                              </p:par>
                            </p:childTnLst>
                          </p:cTn>
                        </p:par>
                        <p:par>
                          <p:cTn id="107" fill="hold" nodeType="afterGroup">
                            <p:stCondLst>
                              <p:cond delay="1700"/>
                            </p:stCondLst>
                            <p:childTnLst>
                              <p:par>
                                <p:cTn id="108" presetID="1" presetClass="entr" presetSubtype="0" fill="hold" grpId="0" nodeType="afterEffect">
                                  <p:stCondLst>
                                    <p:cond delay="100"/>
                                  </p:stCondLst>
                                  <p:childTnLst>
                                    <p:set>
                                      <p:cBhvr>
                                        <p:cTn id="109" dur="1" fill="hold">
                                          <p:stCondLst>
                                            <p:cond delay="0"/>
                                          </p:stCondLst>
                                        </p:cTn>
                                        <p:tgtEl>
                                          <p:spTgt spid="37"/>
                                        </p:tgtEl>
                                        <p:attrNameLst>
                                          <p:attrName>style.visibility</p:attrName>
                                        </p:attrNameLst>
                                      </p:cBhvr>
                                      <p:to>
                                        <p:strVal val="visible"/>
                                      </p:to>
                                    </p:set>
                                  </p:childTnLst>
                                </p:cTn>
                              </p:par>
                            </p:childTnLst>
                          </p:cTn>
                        </p:par>
                        <p:par>
                          <p:cTn id="110" fill="hold" nodeType="afterGroup">
                            <p:stCondLst>
                              <p:cond delay="1800"/>
                            </p:stCondLst>
                            <p:childTnLst>
                              <p:par>
                                <p:cTn id="111" presetID="1" presetClass="entr" presetSubtype="0" fill="hold" grpId="0" nodeType="afterEffect">
                                  <p:stCondLst>
                                    <p:cond delay="100"/>
                                  </p:stCondLst>
                                  <p:childTnLst>
                                    <p:set>
                                      <p:cBhvr>
                                        <p:cTn id="112" dur="1" fill="hold">
                                          <p:stCondLst>
                                            <p:cond delay="0"/>
                                          </p:stCondLst>
                                        </p:cTn>
                                        <p:tgtEl>
                                          <p:spTgt spid="38"/>
                                        </p:tgtEl>
                                        <p:attrNameLst>
                                          <p:attrName>style.visibility</p:attrName>
                                        </p:attrNameLst>
                                      </p:cBhvr>
                                      <p:to>
                                        <p:strVal val="visible"/>
                                      </p:to>
                                    </p:set>
                                  </p:childTnLst>
                                </p:cTn>
                              </p:par>
                            </p:childTnLst>
                          </p:cTn>
                        </p:par>
                        <p:par>
                          <p:cTn id="113" fill="hold" nodeType="afterGroup">
                            <p:stCondLst>
                              <p:cond delay="1900"/>
                            </p:stCondLst>
                            <p:childTnLst>
                              <p:par>
                                <p:cTn id="114" presetID="1" presetClass="entr" presetSubtype="0" fill="hold" grpId="0" nodeType="afterEffect">
                                  <p:stCondLst>
                                    <p:cond delay="100"/>
                                  </p:stCondLst>
                                  <p:childTnLst>
                                    <p:set>
                                      <p:cBhvr>
                                        <p:cTn id="115" dur="1" fill="hold">
                                          <p:stCondLst>
                                            <p:cond delay="0"/>
                                          </p:stCondLst>
                                        </p:cTn>
                                        <p:tgtEl>
                                          <p:spTgt spid="39"/>
                                        </p:tgtEl>
                                        <p:attrNameLst>
                                          <p:attrName>style.visibility</p:attrName>
                                        </p:attrNameLst>
                                      </p:cBhvr>
                                      <p:to>
                                        <p:strVal val="visible"/>
                                      </p:to>
                                    </p:set>
                                  </p:childTnLst>
                                </p:cTn>
                              </p:par>
                            </p:childTnLst>
                          </p:cTn>
                        </p:par>
                        <p:par>
                          <p:cTn id="116" fill="hold" nodeType="afterGroup">
                            <p:stCondLst>
                              <p:cond delay="2000"/>
                            </p:stCondLst>
                            <p:childTnLst>
                              <p:par>
                                <p:cTn id="117" presetID="1" presetClass="entr" presetSubtype="0" fill="hold" grpId="0" nodeType="afterEffect">
                                  <p:stCondLst>
                                    <p:cond delay="100"/>
                                  </p:stCondLst>
                                  <p:childTnLst>
                                    <p:set>
                                      <p:cBhvr>
                                        <p:cTn id="118" dur="1" fill="hold">
                                          <p:stCondLst>
                                            <p:cond delay="0"/>
                                          </p:stCondLst>
                                        </p:cTn>
                                        <p:tgtEl>
                                          <p:spTgt spid="40"/>
                                        </p:tgtEl>
                                        <p:attrNameLst>
                                          <p:attrName>style.visibility</p:attrName>
                                        </p:attrNameLst>
                                      </p:cBhvr>
                                      <p:to>
                                        <p:strVal val="visible"/>
                                      </p:to>
                                    </p:set>
                                  </p:childTnLst>
                                </p:cTn>
                              </p:par>
                            </p:childTnLst>
                          </p:cTn>
                        </p:par>
                        <p:par>
                          <p:cTn id="119" fill="hold" nodeType="afterGroup">
                            <p:stCondLst>
                              <p:cond delay="2100"/>
                            </p:stCondLst>
                            <p:childTnLst>
                              <p:par>
                                <p:cTn id="120" presetID="1" presetClass="entr" presetSubtype="0" fill="hold" grpId="0" nodeType="afterEffect">
                                  <p:stCondLst>
                                    <p:cond delay="100"/>
                                  </p:stCondLst>
                                  <p:childTnLst>
                                    <p:set>
                                      <p:cBhvr>
                                        <p:cTn id="121" dur="1" fill="hold">
                                          <p:stCondLst>
                                            <p:cond delay="0"/>
                                          </p:stCondLst>
                                        </p:cTn>
                                        <p:tgtEl>
                                          <p:spTgt spid="41"/>
                                        </p:tgtEl>
                                        <p:attrNameLst>
                                          <p:attrName>style.visibility</p:attrName>
                                        </p:attrNameLst>
                                      </p:cBhvr>
                                      <p:to>
                                        <p:strVal val="visible"/>
                                      </p:to>
                                    </p:set>
                                  </p:childTnLst>
                                </p:cTn>
                              </p:par>
                            </p:childTnLst>
                          </p:cTn>
                        </p:par>
                        <p:par>
                          <p:cTn id="122" fill="hold" nodeType="afterGroup">
                            <p:stCondLst>
                              <p:cond delay="2200"/>
                            </p:stCondLst>
                            <p:childTnLst>
                              <p:par>
                                <p:cTn id="123" presetID="1" presetClass="entr" presetSubtype="0" fill="hold" grpId="0" nodeType="afterEffect">
                                  <p:stCondLst>
                                    <p:cond delay="100"/>
                                  </p:stCondLst>
                                  <p:childTnLst>
                                    <p:set>
                                      <p:cBhvr>
                                        <p:cTn id="124" dur="1" fill="hold">
                                          <p:stCondLst>
                                            <p:cond delay="0"/>
                                          </p:stCondLst>
                                        </p:cTn>
                                        <p:tgtEl>
                                          <p:spTgt spid="42"/>
                                        </p:tgtEl>
                                        <p:attrNameLst>
                                          <p:attrName>style.visibility</p:attrName>
                                        </p:attrNameLst>
                                      </p:cBhvr>
                                      <p:to>
                                        <p:strVal val="visible"/>
                                      </p:to>
                                    </p:set>
                                  </p:childTnLst>
                                </p:cTn>
                              </p:par>
                            </p:childTnLst>
                          </p:cTn>
                        </p:par>
                        <p:par>
                          <p:cTn id="125" fill="hold" nodeType="afterGroup">
                            <p:stCondLst>
                              <p:cond delay="2300"/>
                            </p:stCondLst>
                            <p:childTnLst>
                              <p:par>
                                <p:cTn id="126" presetID="1" presetClass="entr" presetSubtype="0" fill="hold" grpId="0" nodeType="afterEffect">
                                  <p:stCondLst>
                                    <p:cond delay="100"/>
                                  </p:stCondLst>
                                  <p:childTnLst>
                                    <p:set>
                                      <p:cBhvr>
                                        <p:cTn id="127" dur="1" fill="hold">
                                          <p:stCondLst>
                                            <p:cond delay="0"/>
                                          </p:stCondLst>
                                        </p:cTn>
                                        <p:tgtEl>
                                          <p:spTgt spid="43"/>
                                        </p:tgtEl>
                                        <p:attrNameLst>
                                          <p:attrName>style.visibility</p:attrName>
                                        </p:attrNameLst>
                                      </p:cBhvr>
                                      <p:to>
                                        <p:strVal val="visible"/>
                                      </p:to>
                                    </p:set>
                                  </p:childTnLst>
                                </p:cTn>
                              </p:par>
                            </p:childTnLst>
                          </p:cTn>
                        </p:par>
                        <p:par>
                          <p:cTn id="128" fill="hold" nodeType="afterGroup">
                            <p:stCondLst>
                              <p:cond delay="2400"/>
                            </p:stCondLst>
                            <p:childTnLst>
                              <p:par>
                                <p:cTn id="129" presetID="1" presetClass="entr" presetSubtype="0" fill="hold" grpId="0" nodeType="afterEffect">
                                  <p:stCondLst>
                                    <p:cond delay="100"/>
                                  </p:stCondLst>
                                  <p:childTnLst>
                                    <p:set>
                                      <p:cBhvr>
                                        <p:cTn id="130" dur="1" fill="hold">
                                          <p:stCondLst>
                                            <p:cond delay="0"/>
                                          </p:stCondLst>
                                        </p:cTn>
                                        <p:tgtEl>
                                          <p:spTgt spid="44"/>
                                        </p:tgtEl>
                                        <p:attrNameLst>
                                          <p:attrName>style.visibility</p:attrName>
                                        </p:attrNameLst>
                                      </p:cBhvr>
                                      <p:to>
                                        <p:strVal val="visible"/>
                                      </p:to>
                                    </p:set>
                                  </p:childTnLst>
                                </p:cTn>
                              </p:par>
                            </p:childTnLst>
                          </p:cTn>
                        </p:par>
                        <p:par>
                          <p:cTn id="131" fill="hold" nodeType="afterGroup">
                            <p:stCondLst>
                              <p:cond delay="2500"/>
                            </p:stCondLst>
                            <p:childTnLst>
                              <p:par>
                                <p:cTn id="132" presetID="1" presetClass="entr" presetSubtype="0" fill="hold" grpId="0" nodeType="afterEffect">
                                  <p:stCondLst>
                                    <p:cond delay="100"/>
                                  </p:stCondLst>
                                  <p:childTnLst>
                                    <p:set>
                                      <p:cBhvr>
                                        <p:cTn id="133" dur="1" fill="hold">
                                          <p:stCondLst>
                                            <p:cond delay="0"/>
                                          </p:stCondLst>
                                        </p:cTn>
                                        <p:tgtEl>
                                          <p:spTgt spid="45"/>
                                        </p:tgtEl>
                                        <p:attrNameLst>
                                          <p:attrName>style.visibility</p:attrName>
                                        </p:attrNameLst>
                                      </p:cBhvr>
                                      <p:to>
                                        <p:strVal val="visible"/>
                                      </p:to>
                                    </p:set>
                                  </p:childTnLst>
                                </p:cTn>
                              </p:par>
                            </p:childTnLst>
                          </p:cTn>
                        </p:par>
                        <p:par>
                          <p:cTn id="134" fill="hold" nodeType="afterGroup">
                            <p:stCondLst>
                              <p:cond delay="2600"/>
                            </p:stCondLst>
                            <p:childTnLst>
                              <p:par>
                                <p:cTn id="135" presetID="1" presetClass="entr" presetSubtype="0" fill="hold" grpId="0" nodeType="afterEffect">
                                  <p:stCondLst>
                                    <p:cond delay="100"/>
                                  </p:stCondLst>
                                  <p:childTnLst>
                                    <p:set>
                                      <p:cBhvr>
                                        <p:cTn id="136" dur="1" fill="hold">
                                          <p:stCondLst>
                                            <p:cond delay="0"/>
                                          </p:stCondLst>
                                        </p:cTn>
                                        <p:tgtEl>
                                          <p:spTgt spid="46"/>
                                        </p:tgtEl>
                                        <p:attrNameLst>
                                          <p:attrName>style.visibility</p:attrName>
                                        </p:attrNameLst>
                                      </p:cBhvr>
                                      <p:to>
                                        <p:strVal val="visible"/>
                                      </p:to>
                                    </p:set>
                                  </p:childTnLst>
                                </p:cTn>
                              </p:par>
                            </p:childTnLst>
                          </p:cTn>
                        </p:par>
                        <p:par>
                          <p:cTn id="137" fill="hold" nodeType="afterGroup">
                            <p:stCondLst>
                              <p:cond delay="2700"/>
                            </p:stCondLst>
                            <p:childTnLst>
                              <p:par>
                                <p:cTn id="138" presetID="1" presetClass="entr" presetSubtype="0" fill="hold" grpId="0" nodeType="afterEffect">
                                  <p:stCondLst>
                                    <p:cond delay="100"/>
                                  </p:stCondLst>
                                  <p:childTnLst>
                                    <p:set>
                                      <p:cBhvr>
                                        <p:cTn id="139" dur="1" fill="hold">
                                          <p:stCondLst>
                                            <p:cond delay="0"/>
                                          </p:stCondLst>
                                        </p:cTn>
                                        <p:tgtEl>
                                          <p:spTgt spid="47"/>
                                        </p:tgtEl>
                                        <p:attrNameLst>
                                          <p:attrName>style.visibility</p:attrName>
                                        </p:attrNameLst>
                                      </p:cBhvr>
                                      <p:to>
                                        <p:strVal val="visible"/>
                                      </p:to>
                                    </p:set>
                                  </p:childTnLst>
                                </p:cTn>
                              </p:par>
                            </p:childTnLst>
                          </p:cTn>
                        </p:par>
                        <p:par>
                          <p:cTn id="140" fill="hold" nodeType="afterGroup">
                            <p:stCondLst>
                              <p:cond delay="2800"/>
                            </p:stCondLst>
                            <p:childTnLst>
                              <p:par>
                                <p:cTn id="141" presetID="1" presetClass="entr" presetSubtype="0" fill="hold" grpId="0" nodeType="afterEffect">
                                  <p:stCondLst>
                                    <p:cond delay="100"/>
                                  </p:stCondLst>
                                  <p:childTnLst>
                                    <p:set>
                                      <p:cBhvr>
                                        <p:cTn id="142" dur="1" fill="hold">
                                          <p:stCondLst>
                                            <p:cond delay="0"/>
                                          </p:stCondLst>
                                        </p:cTn>
                                        <p:tgtEl>
                                          <p:spTgt spid="48"/>
                                        </p:tgtEl>
                                        <p:attrNameLst>
                                          <p:attrName>style.visibility</p:attrName>
                                        </p:attrNameLst>
                                      </p:cBhvr>
                                      <p:to>
                                        <p:strVal val="visible"/>
                                      </p:to>
                                    </p:set>
                                  </p:childTnLst>
                                </p:cTn>
                              </p:par>
                            </p:childTnLst>
                          </p:cTn>
                        </p:par>
                        <p:par>
                          <p:cTn id="143" fill="hold" nodeType="afterGroup">
                            <p:stCondLst>
                              <p:cond delay="2900"/>
                            </p:stCondLst>
                            <p:childTnLst>
                              <p:par>
                                <p:cTn id="144" presetID="1" presetClass="entr" presetSubtype="0" fill="hold" grpId="0" nodeType="afterEffect">
                                  <p:stCondLst>
                                    <p:cond delay="100"/>
                                  </p:stCondLst>
                                  <p:childTnLst>
                                    <p:set>
                                      <p:cBhvr>
                                        <p:cTn id="145" dur="1" fill="hold">
                                          <p:stCondLst>
                                            <p:cond delay="0"/>
                                          </p:stCondLst>
                                        </p:cTn>
                                        <p:tgtEl>
                                          <p:spTgt spid="49"/>
                                        </p:tgtEl>
                                        <p:attrNameLst>
                                          <p:attrName>style.visibility</p:attrName>
                                        </p:attrNameLst>
                                      </p:cBhvr>
                                      <p:to>
                                        <p:strVal val="visible"/>
                                      </p:to>
                                    </p:set>
                                  </p:childTnLst>
                                </p:cTn>
                              </p:par>
                            </p:childTnLst>
                          </p:cTn>
                        </p:par>
                        <p:par>
                          <p:cTn id="146" fill="hold" nodeType="afterGroup">
                            <p:stCondLst>
                              <p:cond delay="3000"/>
                            </p:stCondLst>
                            <p:childTnLst>
                              <p:par>
                                <p:cTn id="147" presetID="1" presetClass="entr" presetSubtype="0" fill="hold" grpId="0" nodeType="afterEffect">
                                  <p:stCondLst>
                                    <p:cond delay="100"/>
                                  </p:stCondLst>
                                  <p:childTnLst>
                                    <p:set>
                                      <p:cBhvr>
                                        <p:cTn id="148" dur="1" fill="hold">
                                          <p:stCondLst>
                                            <p:cond delay="0"/>
                                          </p:stCondLst>
                                        </p:cTn>
                                        <p:tgtEl>
                                          <p:spTgt spid="50"/>
                                        </p:tgtEl>
                                        <p:attrNameLst>
                                          <p:attrName>style.visibility</p:attrName>
                                        </p:attrNameLst>
                                      </p:cBhvr>
                                      <p:to>
                                        <p:strVal val="visible"/>
                                      </p:to>
                                    </p:set>
                                  </p:childTnLst>
                                </p:cTn>
                              </p:par>
                            </p:childTnLst>
                          </p:cTn>
                        </p:par>
                        <p:par>
                          <p:cTn id="149" fill="hold" nodeType="afterGroup">
                            <p:stCondLst>
                              <p:cond delay="3100"/>
                            </p:stCondLst>
                            <p:childTnLst>
                              <p:par>
                                <p:cTn id="150" presetID="1" presetClass="entr" presetSubtype="0" fill="hold" grpId="0" nodeType="afterEffect">
                                  <p:stCondLst>
                                    <p:cond delay="100"/>
                                  </p:stCondLst>
                                  <p:childTnLst>
                                    <p:set>
                                      <p:cBhvr>
                                        <p:cTn id="151" dur="1" fill="hold">
                                          <p:stCondLst>
                                            <p:cond delay="0"/>
                                          </p:stCondLst>
                                        </p:cTn>
                                        <p:tgtEl>
                                          <p:spTgt spid="51"/>
                                        </p:tgtEl>
                                        <p:attrNameLst>
                                          <p:attrName>style.visibility</p:attrName>
                                        </p:attrNameLst>
                                      </p:cBhvr>
                                      <p:to>
                                        <p:strVal val="visible"/>
                                      </p:to>
                                    </p:set>
                                  </p:childTnLst>
                                </p:cTn>
                              </p:par>
                            </p:childTnLst>
                          </p:cTn>
                        </p:par>
                        <p:par>
                          <p:cTn id="152" fill="hold" nodeType="afterGroup">
                            <p:stCondLst>
                              <p:cond delay="3200"/>
                            </p:stCondLst>
                            <p:childTnLst>
                              <p:par>
                                <p:cTn id="153" presetID="1" presetClass="entr" presetSubtype="0" fill="hold" grpId="0" nodeType="afterEffect">
                                  <p:stCondLst>
                                    <p:cond delay="100"/>
                                  </p:stCondLst>
                                  <p:childTnLst>
                                    <p:set>
                                      <p:cBhvr>
                                        <p:cTn id="154" dur="1" fill="hold">
                                          <p:stCondLst>
                                            <p:cond delay="0"/>
                                          </p:stCondLst>
                                        </p:cTn>
                                        <p:tgtEl>
                                          <p:spTgt spid="52"/>
                                        </p:tgtEl>
                                        <p:attrNameLst>
                                          <p:attrName>style.visibility</p:attrName>
                                        </p:attrNameLst>
                                      </p:cBhvr>
                                      <p:to>
                                        <p:strVal val="visible"/>
                                      </p:to>
                                    </p:set>
                                  </p:childTnLst>
                                </p:cTn>
                              </p:par>
                            </p:childTnLst>
                          </p:cTn>
                        </p:par>
                        <p:par>
                          <p:cTn id="155" fill="hold" nodeType="afterGroup">
                            <p:stCondLst>
                              <p:cond delay="3300"/>
                            </p:stCondLst>
                            <p:childTnLst>
                              <p:par>
                                <p:cTn id="156" presetID="1" presetClass="entr" presetSubtype="0" fill="hold" grpId="0" nodeType="afterEffect">
                                  <p:stCondLst>
                                    <p:cond delay="100"/>
                                  </p:stCondLst>
                                  <p:childTnLst>
                                    <p:set>
                                      <p:cBhvr>
                                        <p:cTn id="157" dur="1" fill="hold">
                                          <p:stCondLst>
                                            <p:cond delay="0"/>
                                          </p:stCondLst>
                                        </p:cTn>
                                        <p:tgtEl>
                                          <p:spTgt spid="53"/>
                                        </p:tgtEl>
                                        <p:attrNameLst>
                                          <p:attrName>style.visibility</p:attrName>
                                        </p:attrNameLst>
                                      </p:cBhvr>
                                      <p:to>
                                        <p:strVal val="visible"/>
                                      </p:to>
                                    </p:set>
                                  </p:childTnLst>
                                </p:cTn>
                              </p:par>
                            </p:childTnLst>
                          </p:cTn>
                        </p:par>
                        <p:par>
                          <p:cTn id="158" fill="hold" nodeType="afterGroup">
                            <p:stCondLst>
                              <p:cond delay="3400"/>
                            </p:stCondLst>
                            <p:childTnLst>
                              <p:par>
                                <p:cTn id="159" presetID="1" presetClass="entr" presetSubtype="0" fill="hold" grpId="0" nodeType="afterEffect">
                                  <p:stCondLst>
                                    <p:cond delay="100"/>
                                  </p:stCondLst>
                                  <p:childTnLst>
                                    <p:set>
                                      <p:cBhvr>
                                        <p:cTn id="160" dur="1" fill="hold">
                                          <p:stCondLst>
                                            <p:cond delay="0"/>
                                          </p:stCondLst>
                                        </p:cTn>
                                        <p:tgtEl>
                                          <p:spTgt spid="54"/>
                                        </p:tgtEl>
                                        <p:attrNameLst>
                                          <p:attrName>style.visibility</p:attrName>
                                        </p:attrNameLst>
                                      </p:cBhvr>
                                      <p:to>
                                        <p:strVal val="visible"/>
                                      </p:to>
                                    </p:set>
                                  </p:childTnLst>
                                </p:cTn>
                              </p:par>
                            </p:childTnLst>
                          </p:cTn>
                        </p:par>
                        <p:par>
                          <p:cTn id="161" fill="hold" nodeType="afterGroup">
                            <p:stCondLst>
                              <p:cond delay="3500"/>
                            </p:stCondLst>
                            <p:childTnLst>
                              <p:par>
                                <p:cTn id="162" presetID="1" presetClass="entr" presetSubtype="0" fill="hold" grpId="0" nodeType="afterEffect">
                                  <p:stCondLst>
                                    <p:cond delay="100"/>
                                  </p:stCondLst>
                                  <p:childTnLst>
                                    <p:set>
                                      <p:cBhvr>
                                        <p:cTn id="163" dur="1" fill="hold">
                                          <p:stCondLst>
                                            <p:cond delay="0"/>
                                          </p:stCondLst>
                                        </p:cTn>
                                        <p:tgtEl>
                                          <p:spTgt spid="55"/>
                                        </p:tgtEl>
                                        <p:attrNameLst>
                                          <p:attrName>style.visibility</p:attrName>
                                        </p:attrNameLst>
                                      </p:cBhvr>
                                      <p:to>
                                        <p:strVal val="visible"/>
                                      </p:to>
                                    </p:set>
                                  </p:childTnLst>
                                </p:cTn>
                              </p:par>
                            </p:childTnLst>
                          </p:cTn>
                        </p:par>
                        <p:par>
                          <p:cTn id="164" fill="hold" nodeType="afterGroup">
                            <p:stCondLst>
                              <p:cond delay="3600"/>
                            </p:stCondLst>
                            <p:childTnLst>
                              <p:par>
                                <p:cTn id="165" presetID="1" presetClass="entr" presetSubtype="0" fill="hold" grpId="0" nodeType="afterEffect">
                                  <p:stCondLst>
                                    <p:cond delay="100"/>
                                  </p:stCondLst>
                                  <p:childTnLst>
                                    <p:set>
                                      <p:cBhvr>
                                        <p:cTn id="166" dur="1" fill="hold">
                                          <p:stCondLst>
                                            <p:cond delay="0"/>
                                          </p:stCondLst>
                                        </p:cTn>
                                        <p:tgtEl>
                                          <p:spTgt spid="56"/>
                                        </p:tgtEl>
                                        <p:attrNameLst>
                                          <p:attrName>style.visibility</p:attrName>
                                        </p:attrNameLst>
                                      </p:cBhvr>
                                      <p:to>
                                        <p:strVal val="visible"/>
                                      </p:to>
                                    </p:se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2" grpId="0"/>
      <p:bldP spid="62" grpId="0" animBg="1"/>
      <p:bldP spid="57"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HEME" val="#782110"/>
  <p:tag name="ISLIDE.TEMPLATE" val="1f6b6247-00f9-4185-bb3e-6a09396f8e3b"/>
</p:tagLst>
</file>

<file path=ppt/theme/theme1.xml><?xml version="1.0" encoding="utf-8"?>
<a:theme xmlns:a="http://schemas.openxmlformats.org/drawingml/2006/main" name="内容模板">
  <a:themeElements>
    <a:clrScheme name="自定义 11">
      <a:dk1>
        <a:srgbClr val="363C3B"/>
      </a:dk1>
      <a:lt1>
        <a:srgbClr val="FFFFFF"/>
      </a:lt1>
      <a:dk2>
        <a:srgbClr val="49504F"/>
      </a:dk2>
      <a:lt2>
        <a:srgbClr val="FFFFE4"/>
      </a:lt2>
      <a:accent1>
        <a:srgbClr val="AD2B26"/>
      </a:accent1>
      <a:accent2>
        <a:srgbClr val="49504F"/>
      </a:accent2>
      <a:accent3>
        <a:srgbClr val="9BBB59"/>
      </a:accent3>
      <a:accent4>
        <a:srgbClr val="8064A2"/>
      </a:accent4>
      <a:accent5>
        <a:srgbClr val="4BACC6"/>
      </a:accent5>
      <a:accent6>
        <a:srgbClr val="F79646"/>
      </a:accent6>
      <a:hlink>
        <a:srgbClr val="0000FF"/>
      </a:hlink>
      <a:folHlink>
        <a:srgbClr val="800080"/>
      </a:folHlink>
    </a:clrScheme>
    <a:fontScheme name="传智播客">
      <a:majorFont>
        <a:latin typeface="Source Code Pro Black"/>
        <a:ea typeface="阿里巴巴普惠体 Heavy"/>
        <a:cs typeface=""/>
      </a:majorFont>
      <a:minorFont>
        <a:latin typeface="Source Code Pro"/>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Default.potx" id="{1D9758C4-BF53-48D5-9F51-21F468A6C710}" vid="{F0E1EFAF-5478-48F0-8152-DA9350739AFC}"/>
    </a:ext>
  </a:extLst>
</a:theme>
</file>

<file path=ppt/theme/theme2.xml><?xml version="1.0" encoding="utf-8"?>
<a:theme xmlns:a="http://schemas.openxmlformats.org/drawingml/2006/main" name="封面">
  <a:themeElements>
    <a:clrScheme name="自定义 11">
      <a:dk1>
        <a:srgbClr val="363C3B"/>
      </a:dk1>
      <a:lt1>
        <a:srgbClr val="FFFFFF"/>
      </a:lt1>
      <a:dk2>
        <a:srgbClr val="49504F"/>
      </a:dk2>
      <a:lt2>
        <a:srgbClr val="FFFFE4"/>
      </a:lt2>
      <a:accent1>
        <a:srgbClr val="AD2B26"/>
      </a:accent1>
      <a:accent2>
        <a:srgbClr val="49504F"/>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Source Code Pro Black"/>
        <a:ea typeface="阿里巴巴普惠体"/>
        <a:cs typeface=""/>
      </a:majorFont>
      <a:minorFont>
        <a:latin typeface="Source Code Pro"/>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章节目录模板">
  <a:themeElements>
    <a:clrScheme name="自定义 11">
      <a:dk1>
        <a:srgbClr val="363C3B"/>
      </a:dk1>
      <a:lt1>
        <a:srgbClr val="FFFFFF"/>
      </a:lt1>
      <a:dk2>
        <a:srgbClr val="49504F"/>
      </a:dk2>
      <a:lt2>
        <a:srgbClr val="FFFFE4"/>
      </a:lt2>
      <a:accent1>
        <a:srgbClr val="AD2B26"/>
      </a:accent1>
      <a:accent2>
        <a:srgbClr val="49504F"/>
      </a:accent2>
      <a:accent3>
        <a:srgbClr val="9BBB59"/>
      </a:accent3>
      <a:accent4>
        <a:srgbClr val="8064A2"/>
      </a:accent4>
      <a:accent5>
        <a:srgbClr val="4BACC6"/>
      </a:accent5>
      <a:accent6>
        <a:srgbClr val="F79646"/>
      </a:accent6>
      <a:hlink>
        <a:srgbClr val="0000FF"/>
      </a:hlink>
      <a:folHlink>
        <a:srgbClr val="800080"/>
      </a:folHlink>
    </a:clrScheme>
    <a:fontScheme name="传智播客">
      <a:majorFont>
        <a:latin typeface="Source Code Pro Black"/>
        <a:ea typeface="阿里巴巴普惠体 Heavy"/>
        <a:cs typeface=""/>
      </a:majorFont>
      <a:minorFont>
        <a:latin typeface="Source Code Pro"/>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小结思考模板">
  <a:themeElements>
    <a:clrScheme name="自定义 11">
      <a:dk1>
        <a:srgbClr val="363C3B"/>
      </a:dk1>
      <a:lt1>
        <a:srgbClr val="FFFFFF"/>
      </a:lt1>
      <a:dk2>
        <a:srgbClr val="49504F"/>
      </a:dk2>
      <a:lt2>
        <a:srgbClr val="FFFFE4"/>
      </a:lt2>
      <a:accent1>
        <a:srgbClr val="AD2B26"/>
      </a:accent1>
      <a:accent2>
        <a:srgbClr val="49504F"/>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Source Code Pro Black"/>
        <a:ea typeface="阿里巴巴普惠体"/>
        <a:cs typeface=""/>
      </a:majorFont>
      <a:minorFont>
        <a:latin typeface="Source Code Pro"/>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小结思考模板2">
  <a:themeElements>
    <a:clrScheme name="自定义 11">
      <a:dk1>
        <a:srgbClr val="363C3B"/>
      </a:dk1>
      <a:lt1>
        <a:srgbClr val="FFFFFF"/>
      </a:lt1>
      <a:dk2>
        <a:srgbClr val="49504F"/>
      </a:dk2>
      <a:lt2>
        <a:srgbClr val="FFFFE4"/>
      </a:lt2>
      <a:accent1>
        <a:srgbClr val="AD2B26"/>
      </a:accent1>
      <a:accent2>
        <a:srgbClr val="49504F"/>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Source Code Pro Black"/>
        <a:ea typeface="阿里巴巴普惠体"/>
        <a:cs typeface=""/>
      </a:majorFont>
      <a:minorFont>
        <a:latin typeface="Source Code Pro"/>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Seven</Template>
  <TotalTime>6373</TotalTime>
  <Words>5306</Words>
  <Application>Microsoft Office PowerPoint</Application>
  <PresentationFormat>宽屏</PresentationFormat>
  <Paragraphs>945</Paragraphs>
  <Slides>62</Slides>
  <Notes>35</Notes>
  <HiddenSlides>0</HiddenSlides>
  <MMClips>0</MMClips>
  <ScaleCrop>false</ScaleCrop>
  <HeadingPairs>
    <vt:vector size="6" baseType="variant">
      <vt:variant>
        <vt:lpstr>已用的字体</vt:lpstr>
      </vt:variant>
      <vt:variant>
        <vt:i4>15</vt:i4>
      </vt:variant>
      <vt:variant>
        <vt:lpstr>主题</vt:lpstr>
      </vt:variant>
      <vt:variant>
        <vt:i4>5</vt:i4>
      </vt:variant>
      <vt:variant>
        <vt:lpstr>幻灯片标题</vt:lpstr>
      </vt:variant>
      <vt:variant>
        <vt:i4>62</vt:i4>
      </vt:variant>
    </vt:vector>
  </HeadingPairs>
  <TitlesOfParts>
    <vt:vector size="82" baseType="lpstr">
      <vt:lpstr>Alibaba PuHuiTi B</vt:lpstr>
      <vt:lpstr>Alibaba PuHuiTi M</vt:lpstr>
      <vt:lpstr>Alibaba PuHuiTi Medium</vt:lpstr>
      <vt:lpstr>Alibaba PuHuiTi R</vt:lpstr>
      <vt:lpstr>阿里巴巴普惠体</vt:lpstr>
      <vt:lpstr>阿里巴巴普惠体 Heavy</vt:lpstr>
      <vt:lpstr>阿里巴巴普惠体 Medium</vt:lpstr>
      <vt:lpstr>等线</vt:lpstr>
      <vt:lpstr>楷体</vt:lpstr>
      <vt:lpstr>微软雅黑</vt:lpstr>
      <vt:lpstr>Arial</vt:lpstr>
      <vt:lpstr>Calisto MT</vt:lpstr>
      <vt:lpstr>Consolas</vt:lpstr>
      <vt:lpstr>Source Code Pro</vt:lpstr>
      <vt:lpstr>Wingdings</vt:lpstr>
      <vt:lpstr>内容模板</vt:lpstr>
      <vt:lpstr>封面</vt:lpstr>
      <vt:lpstr>章节目录模板</vt:lpstr>
      <vt:lpstr>小结思考模板</vt:lpstr>
      <vt:lpstr>小结思考模板2</vt:lpstr>
      <vt:lpstr>集合框架、Stream流</vt:lpstr>
      <vt:lpstr>PowerPoint 演示文稿</vt:lpstr>
      <vt:lpstr>Collection集合的体系</vt:lpstr>
      <vt:lpstr>PowerPoint 演示文稿</vt:lpstr>
      <vt:lpstr>PowerPoint 演示文稿</vt:lpstr>
      <vt:lpstr>HashSet集合的底层原理</vt:lpstr>
      <vt:lpstr>HashSet集合的底层原理</vt:lpstr>
      <vt:lpstr>HashSet集合的底层原理</vt:lpstr>
      <vt:lpstr>HashSet集合的底层原理</vt:lpstr>
      <vt:lpstr>HashSet集合的底层原理</vt:lpstr>
      <vt:lpstr>HashSet集合的底层原理</vt:lpstr>
      <vt:lpstr>HashSet集合的底层原理</vt:lpstr>
      <vt:lpstr>HashSet集合的底层原理</vt:lpstr>
      <vt:lpstr>HashSet集合的底层原理</vt:lpstr>
      <vt:lpstr>HashSet集合的底层原理</vt:lpstr>
      <vt:lpstr>HashSet集合的底层原理</vt:lpstr>
      <vt:lpstr>HashSet集合的底层原理</vt:lpstr>
      <vt:lpstr>HashSet集合的底层原理</vt:lpstr>
      <vt:lpstr>HashSet集合的底层原理</vt:lpstr>
      <vt:lpstr>HashSet集合的底层原理</vt:lpstr>
      <vt:lpstr>PowerPoint 演示文稿</vt:lpstr>
      <vt:lpstr>PowerPoint 演示文稿</vt:lpstr>
      <vt:lpstr>HashSet集合元素的去重操作</vt:lpstr>
      <vt:lpstr>HashSet集合去重复的机制</vt:lpstr>
      <vt:lpstr>HashSet集合元素的去重操作</vt:lpstr>
      <vt:lpstr>PowerPoint 演示文稿</vt:lpstr>
      <vt:lpstr>PowerPoint 演示文稿</vt:lpstr>
      <vt:lpstr>LinkedHashSet集合的底层原理</vt:lpstr>
      <vt:lpstr>LinkedHashSet的底层原理</vt:lpstr>
      <vt:lpstr>PowerPoint 演示文稿</vt:lpstr>
      <vt:lpstr>PowerPoint 演示文稿</vt:lpstr>
      <vt:lpstr>TreeSet集合</vt:lpstr>
      <vt:lpstr>自定义排序规则</vt:lpstr>
      <vt:lpstr>自定义排序规则</vt:lpstr>
      <vt:lpstr>PowerPoint 演示文稿</vt:lpstr>
      <vt:lpstr>PowerPoint 演示文稿</vt:lpstr>
      <vt:lpstr>PowerPoint 演示文稿</vt:lpstr>
      <vt:lpstr>认识Map集合</vt:lpstr>
      <vt:lpstr>认识Map集合</vt:lpstr>
      <vt:lpstr>认识Map集合</vt:lpstr>
      <vt:lpstr>Map集合的体系</vt:lpstr>
      <vt:lpstr>PowerPoint 演示文稿</vt:lpstr>
      <vt:lpstr>PowerPoint 演示文稿</vt:lpstr>
      <vt:lpstr>Map集合的常用方法</vt:lpstr>
      <vt:lpstr>Map集合的常用方法</vt:lpstr>
      <vt:lpstr>PowerPoint 演示文稿</vt:lpstr>
      <vt:lpstr>Map集合的遍历方式</vt:lpstr>
      <vt:lpstr>Map集合的遍历方式一：键找值</vt:lpstr>
      <vt:lpstr>Map集合的遍历方式</vt:lpstr>
      <vt:lpstr>Map集合的遍历方式二：键值对</vt:lpstr>
      <vt:lpstr>Map集合的遍历方式二：键值对</vt:lpstr>
      <vt:lpstr>Map集合的遍历方式</vt:lpstr>
      <vt:lpstr>Map集合的遍历方式三：Lambda表达式</vt:lpstr>
      <vt:lpstr>Map集合的案例-统计投票信息</vt:lpstr>
      <vt:lpstr>PowerPoint 演示文稿</vt:lpstr>
      <vt:lpstr>Map集合的实现类</vt:lpstr>
      <vt:lpstr>HashMap集合的底层原理</vt:lpstr>
      <vt:lpstr>LinkedHashMapde </vt:lpstr>
      <vt:lpstr>PowerPoint 演示文稿</vt:lpstr>
      <vt:lpstr>PowerPoint 演示文稿</vt:lpstr>
      <vt:lpstr>PowerPoint 演示文稿</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Seven</dc:creator>
  <cp:lastModifiedBy>l d</cp:lastModifiedBy>
  <cp:revision>1240</cp:revision>
  <cp:lastPrinted>2022-05-29T16:00:00Z</cp:lastPrinted>
  <dcterms:created xsi:type="dcterms:W3CDTF">2022-05-29T16:00:00Z</dcterms:created>
  <dcterms:modified xsi:type="dcterms:W3CDTF">2024-07-27T10:29:53Z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1f6b6247-00f9-4185-bb3e-6a09396f8e3b</vt:lpwstr>
  </property>
</Properties>
</file>